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6.jpg" ContentType="image/tiff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65" r:id="rId3"/>
  </p:sldMasterIdLst>
  <p:notesMasterIdLst>
    <p:notesMasterId r:id="rId71"/>
  </p:notesMasterIdLst>
  <p:sldIdLst>
    <p:sldId id="2147377525" r:id="rId4"/>
    <p:sldId id="2147377526" r:id="rId5"/>
    <p:sldId id="2147377226" r:id="rId6"/>
    <p:sldId id="2147377723" r:id="rId7"/>
    <p:sldId id="2147377809" r:id="rId8"/>
    <p:sldId id="2147377722" r:id="rId9"/>
    <p:sldId id="2147377229" r:id="rId10"/>
    <p:sldId id="2147377469" r:id="rId11"/>
    <p:sldId id="2147377796" r:id="rId12"/>
    <p:sldId id="2147377797" r:id="rId13"/>
    <p:sldId id="2147377231" r:id="rId14"/>
    <p:sldId id="2147377232" r:id="rId15"/>
    <p:sldId id="2147377240" r:id="rId16"/>
    <p:sldId id="2147377470" r:id="rId17"/>
    <p:sldId id="2147377811" r:id="rId18"/>
    <p:sldId id="2719" r:id="rId19"/>
    <p:sldId id="2147377733" r:id="rId20"/>
    <p:sldId id="2147377641" r:id="rId21"/>
    <p:sldId id="2147377471" r:id="rId22"/>
    <p:sldId id="2147377798" r:id="rId23"/>
    <p:sldId id="2147377736" r:id="rId24"/>
    <p:sldId id="2147377729" r:id="rId25"/>
    <p:sldId id="2147377812" r:id="rId26"/>
    <p:sldId id="2147377394" r:id="rId27"/>
    <p:sldId id="2147377818" r:id="rId28"/>
    <p:sldId id="2147377815" r:id="rId29"/>
    <p:sldId id="2147377651" r:id="rId30"/>
    <p:sldId id="2147377397" r:id="rId31"/>
    <p:sldId id="2147377477" r:id="rId32"/>
    <p:sldId id="2147377400" r:id="rId33"/>
    <p:sldId id="2147377399" r:id="rId34"/>
    <p:sldId id="2147377402" r:id="rId35"/>
    <p:sldId id="2147377125" r:id="rId36"/>
    <p:sldId id="2147377781" r:id="rId37"/>
    <p:sldId id="2147377513" r:id="rId38"/>
    <p:sldId id="2147377782" r:id="rId39"/>
    <p:sldId id="2147377251" r:id="rId40"/>
    <p:sldId id="2147377245" r:id="rId41"/>
    <p:sldId id="2147377753" r:id="rId42"/>
    <p:sldId id="2147377576" r:id="rId43"/>
    <p:sldId id="2147377577" r:id="rId44"/>
    <p:sldId id="2147377789" r:id="rId45"/>
    <p:sldId id="2147377790" r:id="rId46"/>
    <p:sldId id="2147377791" r:id="rId47"/>
    <p:sldId id="2147377803" r:id="rId48"/>
    <p:sldId id="2147377633" r:id="rId49"/>
    <p:sldId id="2147377246" r:id="rId50"/>
    <p:sldId id="2147377344" r:id="rId51"/>
    <p:sldId id="2147377256" r:id="rId52"/>
    <p:sldId id="2147377800" r:id="rId53"/>
    <p:sldId id="2147377747" r:id="rId54"/>
    <p:sldId id="2147377814" r:id="rId55"/>
    <p:sldId id="2147377746" r:id="rId56"/>
    <p:sldId id="2147377819" r:id="rId57"/>
    <p:sldId id="2147377606" r:id="rId58"/>
    <p:sldId id="2147377668" r:id="rId59"/>
    <p:sldId id="2147377724" r:id="rId60"/>
    <p:sldId id="2147377237" r:id="rId61"/>
    <p:sldId id="2147377732" r:id="rId62"/>
    <p:sldId id="2147377642" r:id="rId63"/>
    <p:sldId id="2147377644" r:id="rId64"/>
    <p:sldId id="2147377787" r:id="rId65"/>
    <p:sldId id="2147377802" r:id="rId66"/>
    <p:sldId id="2147377257" r:id="rId67"/>
    <p:sldId id="2147377403" r:id="rId68"/>
    <p:sldId id="2147377406" r:id="rId69"/>
    <p:sldId id="2147377804" r:id="rId70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49243"/>
    <a:srgbClr val="069E49"/>
    <a:srgbClr val="E40000"/>
    <a:srgbClr val="E6E6E6"/>
    <a:srgbClr val="EAA200"/>
    <a:srgbClr val="FFB500"/>
    <a:srgbClr val="BB8E0E"/>
    <a:srgbClr val="76898E"/>
    <a:srgbClr val="780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–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882"/>
    <p:restoredTop sz="95574"/>
  </p:normalViewPr>
  <p:slideViewPr>
    <p:cSldViewPr snapToGrid="0">
      <p:cViewPr>
        <p:scale>
          <a:sx n="97" d="100"/>
          <a:sy n="97" d="100"/>
        </p:scale>
        <p:origin x="14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EF4F6-FE73-F445-9B98-9D00D43DE1F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470D8-E1B8-DB49-8B68-D2DFBCE4A47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7430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98F3D-5684-DDA1-E098-DE60D3882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DF9F65-C2C4-FCF1-DE01-5618822A82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51F22A-1F5D-D052-796C-5B1413321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Additional information (OPTIONAL, TIME PERMITTING)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 innovations in HL-LHC: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Powerful superconducting quadrupole magnets (12 Tesla) will be installed on either side of the ATLAS and CMS experiments to focus the particle bunches. These magnets will be made using niobium-tin (Nb</a:t>
            </a:r>
            <a:r>
              <a:rPr lang="en-US" sz="1200" kern="1200" baseline="-25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Sn), used for the first time in an accelerator (instead of niobium-titanium)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Crab cavities for tilting the beams (16 in total) - give the head and tail of the particle bunches opposite-sign transverse momentum before they meet, enlarging the overlap area of the two bunches and thus increasing the probability of collisions. 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One hundred new, more effective collimators will be installed: these devices absorb particles that stray from the beam trajectory and might otherwise damage the machine. 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More compact and powerful bending magnets (11 Tesla), also made using the niobium-tin superconductor.  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5) Innovative superconducting power lines will connect the power converters to the accelerator; will be able to carry currents of record intensities, up to 100 000 amps!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A2F73-55B3-E202-7FDD-B715129F56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549E03-5E61-9344-9F2B-A7AC2BD1FB6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523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69CE-D8F1-958D-3616-61800E91C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7BF01A-9475-70BC-798C-31B63E0E2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9EE31-5C26-49EB-3633-BD57292EE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BAD56-53AF-EA6B-14AB-6276DFF5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F5391-9284-4623-7FDE-716FF68BA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226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4AD6B-FEC8-94EB-9B18-444AE3950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B33ED-26CB-CFB9-032D-166A54975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D9A13-7CBB-03DA-A112-5DC3A29FD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7C891-104B-7BFC-0624-1C068A234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329C2-D7C8-AC09-6ADC-B01EBC4A6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64690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C36E-4A20-6CE2-0A90-6447BCAF1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FEB7D-77C5-A080-53F6-A36624CEE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77EDC-9A9D-905F-F3D2-20030DE43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A3EAA-D61C-0AA0-F5B2-B8E011BA8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89618-5832-2C91-11C9-E4028B136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99792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F62FB-AB63-1B7C-95CE-FA325119F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F3BF5-4D90-A094-3E21-E6987D6EB2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98EEEF-6933-7778-AF18-5E6605030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981C67-85AD-3311-541D-35FF77C71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861B39-E8C5-96D9-F8AF-8268E2D4F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4D9A7-858E-8B34-D1E2-C60EF1800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20805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C966B-7C0E-1AE9-8E39-2AA70ADB5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3F0283-8EA5-5913-ED77-007949717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39A3A-E502-FFDA-FB91-CC1ACDC8C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40FB4F-CC17-FE55-F1D0-08BE92A077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ABF77C-802D-3931-624D-048EB2C520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0703C1-B4F3-7933-CF15-3A9056BA0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13B9C7-5B3C-4256-B705-7E641E1A8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66B963-CB4C-F4F3-A0FF-C05F8774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9178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D1BBB-549A-5A9A-34E9-7AE884B14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D1DF56-C8D5-A3FC-959A-7DFE00B0D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F93265-F32A-A6D5-50F6-46A4D40B9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8A87B4-68EB-751A-DDA0-029E91717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73561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AF4A75-3A5B-BE63-E639-77E512C93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205CC6-A064-3638-4D32-5E337FA9E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7BCA1-7BCD-B6C8-A720-30AD7295B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4839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0B09F-4AD8-6E14-6C7B-E0A19DF93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4A4CF-0113-B36F-F5A0-DC9CA4D62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030C5-2140-DB77-62F1-727A94B69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6EE8A-DA49-EECD-EF53-590DB0D36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FFC573-B9B2-1EAC-D39A-28476E08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3B4E0C-2CD0-18E5-D30B-EBA3A05B1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35072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4CAFC-9C70-A801-2AEB-E0E760697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0AE338-09FF-5547-7B04-034DDAEDB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56425-E101-D015-AB4A-464C0767B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80FB6-FA6A-A8C9-575D-461FF6C21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429168-D844-2F3C-D8C7-A9CEA7760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2487A-A715-09CA-3E76-A1263AF0B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32733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ACBD1-2953-DB48-4257-59311C8A1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21E5B-5C0F-4981-AC40-E9CDFDC529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21A18-74A7-8315-60DE-451D00253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4B0C1-699E-5688-B893-3205A6175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517FE-1E71-BAEF-40BA-4FE79690E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28671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61E7D2-AAEA-22D5-16BE-767FE07881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4BBF6-EDB1-DCFB-EE2D-7A3B659FD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56CB5-B3B5-D726-FFCE-DF826207C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9AC9E-5DE8-022D-0AEB-D4049A902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79CFA-1E3C-4C69-B711-F27237E5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67267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655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032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4AD6B-FEC8-94EB-9B18-444AE3950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B33ED-26CB-CFB9-032D-166A54975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D9A13-7CBB-03DA-A112-5DC3A29FD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7C891-104B-7BFC-0624-1C068A234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329C2-D7C8-AC09-6ADC-B01EBC4A6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87480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308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8037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itle Text"/>
          <p:cNvSpPr txBox="1">
            <a:spLocks noGrp="1"/>
          </p:cNvSpPr>
          <p:nvPr>
            <p:ph type="title"/>
          </p:nvPr>
        </p:nvSpPr>
        <p:spPr>
          <a:xfrm>
            <a:off x="2416969" y="1151931"/>
            <a:ext cx="7358063" cy="2321719"/>
          </a:xfrm>
          <a:prstGeom prst="rect">
            <a:avLst/>
          </a:prstGeom>
        </p:spPr>
        <p:txBody>
          <a:bodyPr lIns="71437" tIns="71437" rIns="71437" bIns="71437" anchor="b"/>
          <a:lstStyle>
            <a:lvl1pPr defTabSz="386530">
              <a:defRPr sz="527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1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416969" y="3536157"/>
            <a:ext cx="7358063" cy="794743"/>
          </a:xfrm>
          <a:prstGeom prst="rect">
            <a:avLst/>
          </a:prstGeom>
        </p:spPr>
        <p:txBody>
          <a:bodyPr lIns="71437" tIns="71437" rIns="71437" bIns="71437"/>
          <a:lstStyle>
            <a:lvl1pPr marL="0" indent="0" algn="ctr" defTabSz="386530">
              <a:spcBef>
                <a:spcPts val="0"/>
              </a:spcBef>
              <a:buSzTx/>
              <a:buFontTx/>
              <a:buNone/>
              <a:defRPr sz="2447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ctr" defTabSz="386530">
              <a:spcBef>
                <a:spcPts val="0"/>
              </a:spcBef>
              <a:buSzTx/>
              <a:buFontTx/>
              <a:buNone/>
              <a:defRPr sz="2447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ctr" defTabSz="386530">
              <a:spcBef>
                <a:spcPts val="0"/>
              </a:spcBef>
              <a:buSzTx/>
              <a:buFontTx/>
              <a:buNone/>
              <a:defRPr sz="2447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ctr" defTabSz="386530">
              <a:spcBef>
                <a:spcPts val="0"/>
              </a:spcBef>
              <a:buSzTx/>
              <a:buFontTx/>
              <a:buNone/>
              <a:defRPr sz="2447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ctr" defTabSz="386530">
              <a:spcBef>
                <a:spcPts val="0"/>
              </a:spcBef>
              <a:buSzTx/>
              <a:buFontTx/>
              <a:buNone/>
              <a:defRPr sz="2447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7052" y="6536531"/>
            <a:ext cx="233134" cy="238836"/>
          </a:xfrm>
          <a:prstGeom prst="rect">
            <a:avLst/>
          </a:prstGeom>
        </p:spPr>
        <p:txBody>
          <a:bodyPr lIns="71437" tIns="71437" rIns="71437" bIns="71437" anchor="t"/>
          <a:lstStyle>
            <a:lvl1pPr algn="ctr" defTabSz="386530">
              <a:defRPr sz="1035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63000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080334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767E12-E55F-8C82-2DE0-740272FB7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D5E5B-A6FA-5F2C-F336-80DAE7789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F5688-4736-329C-784B-CCFFAF6B06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5ABAD8-CF37-E340-9539-DCD161283E58}" type="datetimeFigureOut">
              <a:rPr lang="en-CH" smtClean="0"/>
              <a:t>31.08.2026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7949E-A745-6DB6-ED1E-4CA832BE0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CB550-942E-01EE-5917-13A5540459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1D8B95-7E6D-004C-9A4D-E8452912A9B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9651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" y="1124744"/>
            <a:ext cx="12192000" cy="54240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19403" y="908720"/>
            <a:ext cx="11472598" cy="0"/>
          </a:xfrm>
          <a:prstGeom prst="line">
            <a:avLst/>
          </a:prstGeom>
          <a:ln w="63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77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" y="1124744"/>
            <a:ext cx="12192000" cy="54240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19403" y="908720"/>
            <a:ext cx="11472598" cy="0"/>
          </a:xfrm>
          <a:prstGeom prst="line">
            <a:avLst/>
          </a:prstGeom>
          <a:ln w="63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160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7" Type="http://schemas.openxmlformats.org/officeDocument/2006/relationships/image" Target="../media/image2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47.png"/><Relationship Id="rId10" Type="http://schemas.openxmlformats.org/officeDocument/2006/relationships/image" Target="../media/image32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home.cern/hilumi-lhc-new-magnets-reach-full-power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hyperlink" Target="https://atlas.web.cern.ch/Atlas/GROUPS/PHYSICS/PAPERS/IDTR-2023-01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link.springer.com/chapter/10.1007/978-3-031-59720-6_8" TargetMode="External"/><Relationship Id="rId5" Type="http://schemas.openxmlformats.org/officeDocument/2006/relationships/image" Target="../media/image42.emf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312.14622" TargetMode="External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emf"/><Relationship Id="rId5" Type="http://schemas.openxmlformats.org/officeDocument/2006/relationships/hyperlink" Target="https://cds.cern.ch/record/2920448" TargetMode="External"/><Relationship Id="rId4" Type="http://schemas.openxmlformats.org/officeDocument/2006/relationships/image" Target="../media/image4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2903094?ln=en" TargetMode="External"/><Relationship Id="rId7" Type="http://schemas.openxmlformats.org/officeDocument/2006/relationships/image" Target="../media/image58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png"/><Relationship Id="rId5" Type="http://schemas.openxmlformats.org/officeDocument/2006/relationships/hyperlink" Target="https://cds.cern.ch/record/2925455?ln=en" TargetMode="External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1.emf"/><Relationship Id="rId4" Type="http://schemas.openxmlformats.org/officeDocument/2006/relationships/hyperlink" Target="https://doi.org/10.25325/CERN-Environment-2025-004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collider-reach.cern.ch/" TargetMode="External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4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6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402.07985" TargetMode="External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twiki.cern.ch/twiki/bin/view/CMSPublic/Level1Phase2ScoutingNote2025" TargetMode="External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7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atlas.web.cern.ch/Atlas/GROUPS/PHYSICS/PUBNOTES/ATL-SOFT-PUB-2026-002/" TargetMode="External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0.png"/><Relationship Id="rId5" Type="http://schemas.openxmlformats.org/officeDocument/2006/relationships/image" Target="../media/image620.png"/><Relationship Id="rId4" Type="http://schemas.openxmlformats.org/officeDocument/2006/relationships/image" Target="../media/image61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72.emf"/><Relationship Id="rId7" Type="http://schemas.openxmlformats.org/officeDocument/2006/relationships/hyperlink" Target="https://cms-results.web.cern.ch/cms-results/public-results/publications/HIG-21-018/index.html" TargetMode="External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atlas.web.cern.ch/Atlas/GROUPS/PHYSICS/PAPERS/HIGP-2025-16/" TargetMode="External"/><Relationship Id="rId5" Type="http://schemas.openxmlformats.org/officeDocument/2006/relationships/image" Target="../media/image102.png"/><Relationship Id="rId10" Type="http://schemas.openxmlformats.org/officeDocument/2006/relationships/hyperlink" Target="https://arxiv.org/abs/2504.00672" TargetMode="External"/><Relationship Id="rId4" Type="http://schemas.openxmlformats.org/officeDocument/2006/relationships/image" Target="../media/image750.png"/><Relationship Id="rId9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abs/2504.00672" TargetMode="External"/><Relationship Id="rId3" Type="http://schemas.openxmlformats.org/officeDocument/2006/relationships/image" Target="../media/image114.png"/><Relationship Id="rId7" Type="http://schemas.openxmlformats.org/officeDocument/2006/relationships/image" Target="../media/image117.png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ms-results.web.cern.ch/cms-results/public-results/publications/HIG-21-018/index.html" TargetMode="External"/><Relationship Id="rId5" Type="http://schemas.openxmlformats.org/officeDocument/2006/relationships/hyperlink" Target="https://atlas.web.cern.ch/Atlas/GROUPS/PHYSICS/PAPERS/HIGP-2025-16/" TargetMode="External"/><Relationship Id="rId4" Type="http://schemas.openxmlformats.org/officeDocument/2006/relationships/image" Target="../media/image10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abs/2504.00672" TargetMode="External"/><Relationship Id="rId3" Type="http://schemas.openxmlformats.org/officeDocument/2006/relationships/image" Target="../media/image114.png"/><Relationship Id="rId7" Type="http://schemas.openxmlformats.org/officeDocument/2006/relationships/image" Target="../media/image117.png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ms-results.web.cern.ch/cms-results/public-results/publications/HIG-21-018/index.html" TargetMode="External"/><Relationship Id="rId5" Type="http://schemas.openxmlformats.org/officeDocument/2006/relationships/hyperlink" Target="https://atlas.web.cern.ch/Atlas/GROUPS/PHYSICS/PAPERS/HIGP-2025-16/" TargetMode="External"/><Relationship Id="rId4" Type="http://schemas.openxmlformats.org/officeDocument/2006/relationships/image" Target="../media/image10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atlas.web.cern.ch/Atlas/GROUPS/PHYSICS/PUBNOTES/ATL-PHYS-PUB-2022-018/" TargetMode="External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/><Relationship Id="rId13" Type="http://schemas.openxmlformats.org/officeDocument/2006/relationships/image" Target="../media/image129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12" Type="http://schemas.openxmlformats.org/officeDocument/2006/relationships/image" Target="../media/image128.png"/><Relationship Id="rId2" Type="http://schemas.openxmlformats.org/officeDocument/2006/relationships/image" Target="../media/image107.png"/><Relationship Id="rId16" Type="http://schemas.openxmlformats.org/officeDocument/2006/relationships/image" Target="../media/image1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3.png"/><Relationship Id="rId11" Type="http://schemas.openxmlformats.org/officeDocument/2006/relationships/image" Target="../media/image127.png"/><Relationship Id="rId5" Type="http://schemas.openxmlformats.org/officeDocument/2006/relationships/image" Target="../media/image74.emf"/><Relationship Id="rId15" Type="http://schemas.openxmlformats.org/officeDocument/2006/relationships/image" Target="../media/image131.png"/><Relationship Id="rId10" Type="http://schemas.openxmlformats.org/officeDocument/2006/relationships/image" Target="../media/image126.png"/><Relationship Id="rId4" Type="http://schemas.openxmlformats.org/officeDocument/2006/relationships/image" Target="../media/image121.png"/><Relationship Id="rId9" Type="http://schemas.openxmlformats.org/officeDocument/2006/relationships/hyperlink" Target="https://www.annualreviews.org/content/journals/10.1146/annurev-nucl-102622-014457" TargetMode="External"/><Relationship Id="rId14" Type="http://schemas.openxmlformats.org/officeDocument/2006/relationships/image" Target="../media/image13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10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12" Type="http://schemas.openxmlformats.org/officeDocument/2006/relationships/image" Target="../media/image29.emf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5" Type="http://schemas.openxmlformats.org/officeDocument/2006/relationships/image" Target="../media/image74.emf"/><Relationship Id="rId10" Type="http://schemas.openxmlformats.org/officeDocument/2006/relationships/image" Target="../media/image76.jpg"/><Relationship Id="rId4" Type="http://schemas.openxmlformats.org/officeDocument/2006/relationships/image" Target="../media/image121.png"/><Relationship Id="rId9" Type="http://schemas.openxmlformats.org/officeDocument/2006/relationships/image" Target="../media/image12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4.png"/><Relationship Id="rId7" Type="http://schemas.openxmlformats.org/officeDocument/2006/relationships/image" Target="../media/image630.png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8.emf"/><Relationship Id="rId4" Type="http://schemas.openxmlformats.org/officeDocument/2006/relationships/hyperlink" Target="https://arxiv.org/abs/2602.23991" TargetMode="External"/><Relationship Id="rId9" Type="http://schemas.openxmlformats.org/officeDocument/2006/relationships/image" Target="../media/image1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atlas.web.cern.ch/Atlas/GROUPS/PHYSICS/PAPERS/HIGP-2025-10/" TargetMode="External"/><Relationship Id="rId5" Type="http://schemas.openxmlformats.org/officeDocument/2006/relationships/image" Target="../media/image690.png"/><Relationship Id="rId4" Type="http://schemas.openxmlformats.org/officeDocument/2006/relationships/image" Target="../media/image80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7" Type="http://schemas.openxmlformats.org/officeDocument/2006/relationships/hyperlink" Target="https://atlas.cern/Updates/Briefing/DiHiggs-bbtautau" TargetMode="External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atlas.web.cern.ch/Atlas/GROUPS/PHYSICS/PAPERS/HIGP-2024-37/" TargetMode="External"/><Relationship Id="rId5" Type="http://schemas.openxmlformats.org/officeDocument/2006/relationships/image" Target="../media/image118.png"/><Relationship Id="rId4" Type="http://schemas.openxmlformats.org/officeDocument/2006/relationships/image" Target="../media/image1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ds.cern.ch/record/2968133" TargetMode="External"/><Relationship Id="rId5" Type="http://schemas.openxmlformats.org/officeDocument/2006/relationships/image" Target="../media/image148.png"/><Relationship Id="rId4" Type="http://schemas.openxmlformats.org/officeDocument/2006/relationships/image" Target="../media/image84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13" Type="http://schemas.openxmlformats.org/officeDocument/2006/relationships/image" Target="../media/image135.png"/><Relationship Id="rId3" Type="http://schemas.openxmlformats.org/officeDocument/2006/relationships/hyperlink" Target="https://atlas.web.cern.ch/Atlas/GROUPS/PHYSICS/PAPERS/HIGP-2025-16/" TargetMode="External"/><Relationship Id="rId7" Type="http://schemas.openxmlformats.org/officeDocument/2006/relationships/image" Target="../media/image88.emf"/><Relationship Id="rId12" Type="http://schemas.openxmlformats.org/officeDocument/2006/relationships/image" Target="../media/image13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7.emf"/><Relationship Id="rId11" Type="http://schemas.openxmlformats.org/officeDocument/2006/relationships/image" Target="../media/image132.png"/><Relationship Id="rId5" Type="http://schemas.openxmlformats.org/officeDocument/2006/relationships/image" Target="../media/image86.emf"/><Relationship Id="rId10" Type="http://schemas.openxmlformats.org/officeDocument/2006/relationships/image" Target="../media/image91.emf"/><Relationship Id="rId4" Type="http://schemas.openxmlformats.org/officeDocument/2006/relationships/hyperlink" Target="https://cms-results.web.cern.ch/cms-results/public-results/publications/HIG-21-018/index.html" TargetMode="External"/><Relationship Id="rId9" Type="http://schemas.openxmlformats.org/officeDocument/2006/relationships/image" Target="../media/image90.e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emf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4.emf"/><Relationship Id="rId11" Type="http://schemas.openxmlformats.org/officeDocument/2006/relationships/image" Target="../media/image154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Relationship Id="rId9" Type="http://schemas.openxmlformats.org/officeDocument/2006/relationships/hyperlink" Target="https://arxiv.org/abs/2504.00672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hyperlink" Target="https://cds.cern.ch/record/2776773/files/FTR-21-001-pas.pdf" TargetMode="External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arxiv.org/abs/2504.00672" TargetMode="External"/><Relationship Id="rId5" Type="http://schemas.openxmlformats.org/officeDocument/2006/relationships/image" Target="../media/image96.emf"/><Relationship Id="rId4" Type="http://schemas.openxmlformats.org/officeDocument/2006/relationships/image" Target="../media/image9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5.png"/><Relationship Id="rId7" Type="http://schemas.openxmlformats.org/officeDocument/2006/relationships/image" Target="../media/image99.emf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8.emf"/><Relationship Id="rId5" Type="http://schemas.openxmlformats.org/officeDocument/2006/relationships/hyperlink" Target="https://arxiv.org/abs/2012.15629" TargetMode="External"/><Relationship Id="rId10" Type="http://schemas.openxmlformats.org/officeDocument/2006/relationships/hyperlink" Target="https://atlas.web.cern.ch/Atlas/GROUPS/PHYSICS/PUBNOTES/ATL-PHYS-PUB-2022-018/" TargetMode="External"/><Relationship Id="rId4" Type="http://schemas.openxmlformats.org/officeDocument/2006/relationships/image" Target="../media/image97.emf"/><Relationship Id="rId9" Type="http://schemas.openxmlformats.org/officeDocument/2006/relationships/image" Target="../media/image100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arxiv.org/abs/1808.08865" TargetMode="External"/><Relationship Id="rId4" Type="http://schemas.openxmlformats.org/officeDocument/2006/relationships/hyperlink" Target="https://cds.cern.ch/record/2903094/files/LHCB-TDR-026.pdf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2903094/files/LHCB-TDR-026.pdf" TargetMode="External"/><Relationship Id="rId7" Type="http://schemas.openxmlformats.org/officeDocument/2006/relationships/hyperlink" Target="https://cds.cern.ch/record/2650545" TargetMode="External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3.png"/><Relationship Id="rId5" Type="http://schemas.openxmlformats.org/officeDocument/2006/relationships/image" Target="../media/image103.emf"/><Relationship Id="rId4" Type="http://schemas.openxmlformats.org/officeDocument/2006/relationships/hyperlink" Target="https://arxiv.org/abs/1808.08865" TargetMode="Externa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image" Target="../media/image29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0.png"/><Relationship Id="rId11" Type="http://schemas.openxmlformats.org/officeDocument/2006/relationships/image" Target="../media/image270.png"/><Relationship Id="rId15" Type="http://schemas.openxmlformats.org/officeDocument/2006/relationships/hyperlink" Target="https://cms-results.web.cern.ch/cms-results/public-results/publications/HIG-21-018/index.html" TargetMode="External"/><Relationship Id="rId10" Type="http://schemas.openxmlformats.org/officeDocument/2006/relationships/image" Target="../media/image110.emf"/><Relationship Id="rId9" Type="http://schemas.openxmlformats.org/officeDocument/2006/relationships/image" Target="../media/image26.png"/><Relationship Id="rId14" Type="http://schemas.openxmlformats.org/officeDocument/2006/relationships/hyperlink" Target="https://atlas.web.cern.ch/Atlas/GROUPS/PHYSICS/PAPERS/HIGP-2025-16/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7" Type="http://schemas.openxmlformats.org/officeDocument/2006/relationships/hyperlink" Target="https://lhcbproject.web.cern.ch/Publications/p/LHCb-PAPER-2021-008.html" TargetMode="External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4.emf"/><Relationship Id="rId5" Type="http://schemas.openxmlformats.org/officeDocument/2006/relationships/hyperlink" Target="https://atlas.web.cern.ch/Atlas/GROUPS/PHYSICS/PAPERS/SUSY-2023-10/" TargetMode="External"/><Relationship Id="rId4" Type="http://schemas.openxmlformats.org/officeDocument/2006/relationships/image" Target="../media/image113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6.emf"/><Relationship Id="rId4" Type="http://schemas.openxmlformats.org/officeDocument/2006/relationships/image" Target="../media/image11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8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atlas.web.cern.ch/Atlas/GROUPS/PHYSICS/PAPERS/IDTR-2023-01/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emf"/><Relationship Id="rId2" Type="http://schemas.openxmlformats.org/officeDocument/2006/relationships/image" Target="../media/image146.emf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0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2903094?ln=en" TargetMode="External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1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2903094?ln=en" TargetMode="External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2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ds.cern.ch/record/2925455?ln=en" TargetMode="External"/><Relationship Id="rId5" Type="http://schemas.openxmlformats.org/officeDocument/2006/relationships/hyperlink" Target="https://cds.cern.ch/record/2903094?ln=en" TargetMode="External"/><Relationship Id="rId4" Type="http://schemas.openxmlformats.org/officeDocument/2006/relationships/image" Target="../media/image58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203.05939" TargetMode="External"/><Relationship Id="rId2" Type="http://schemas.openxmlformats.org/officeDocument/2006/relationships/image" Target="../media/image153.emf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ajohare/DirectDetectionPlots" TargetMode="External"/><Relationship Id="rId2" Type="http://schemas.openxmlformats.org/officeDocument/2006/relationships/hyperlink" Target="https://cds.cern.ch/record/2944678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4.em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0.png"/><Relationship Id="rId3" Type="http://schemas.openxmlformats.org/officeDocument/2006/relationships/image" Target="../media/image141.png"/><Relationship Id="rId7" Type="http://schemas.openxmlformats.org/officeDocument/2006/relationships/image" Target="../media/image155.emf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4.png"/><Relationship Id="rId5" Type="http://schemas.openxmlformats.org/officeDocument/2006/relationships/image" Target="../media/image74.emf"/><Relationship Id="rId10" Type="http://schemas.openxmlformats.org/officeDocument/2006/relationships/hyperlink" Target="https://arxiv.org/abs/2504.00672" TargetMode="External"/><Relationship Id="rId4" Type="http://schemas.openxmlformats.org/officeDocument/2006/relationships/image" Target="../media/image142.png"/><Relationship Id="rId9" Type="http://schemas.openxmlformats.org/officeDocument/2006/relationships/image" Target="../media/image1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6C1EEF-653A-C4E6-C16C-E0FFC10D78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69" r="5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C90DA5-AC3F-C938-0FD5-3AF4750F997C}"/>
              </a:ext>
            </a:extLst>
          </p:cNvPr>
          <p:cNvSpPr txBox="1"/>
          <p:nvPr/>
        </p:nvSpPr>
        <p:spPr>
          <a:xfrm>
            <a:off x="438540" y="5030856"/>
            <a:ext cx="46183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ts val="3000"/>
              </a:spcBef>
              <a:spcAft>
                <a:spcPct val="0"/>
              </a:spcAft>
              <a:defRPr/>
            </a:pPr>
            <a:r>
              <a:rPr lang="en-GB" sz="1600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Andreas Hoecker (CERN)</a:t>
            </a:r>
          </a:p>
          <a:p>
            <a:pPr defTabSz="457200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57. </a:t>
            </a:r>
            <a:r>
              <a:rPr lang="en-GB" sz="1400" dirty="0" err="1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Herbstschule</a:t>
            </a:r>
            <a:r>
              <a:rPr lang="en-GB" sz="1400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 HEP</a:t>
            </a:r>
          </a:p>
          <a:p>
            <a:pPr defTabSz="457200" fontAlgn="base">
              <a:spcAft>
                <a:spcPct val="0"/>
              </a:spcAft>
              <a:defRPr/>
            </a:pPr>
            <a:r>
              <a:rPr lang="en-GB" sz="1400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1–11 September 2026, Bad </a:t>
            </a:r>
            <a:r>
              <a:rPr lang="en-GB" sz="1400" dirty="0" err="1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Honnef</a:t>
            </a:r>
            <a:r>
              <a:rPr lang="en-GB" sz="1400" dirty="0">
                <a:solidFill>
                  <a:schemeClr val="bg1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, Germany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938B92-5450-95EF-9B3C-DD068F03F89F}"/>
              </a:ext>
            </a:extLst>
          </p:cNvPr>
          <p:cNvSpPr txBox="1"/>
          <p:nvPr/>
        </p:nvSpPr>
        <p:spPr>
          <a:xfrm>
            <a:off x="438540" y="639470"/>
            <a:ext cx="55291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4000" b="1" dirty="0">
                <a:solidFill>
                  <a:schemeClr val="bg1"/>
                </a:solidFill>
                <a:latin typeface="Helvetica" pitchFamily="2" charset="0"/>
              </a:rPr>
              <a:t>Experimental Physics at the LHC (4)</a:t>
            </a:r>
          </a:p>
        </p:txBody>
      </p:sp>
    </p:spTree>
    <p:extLst>
      <p:ext uri="{BB962C8B-B14F-4D97-AF65-F5344CB8AC3E}">
        <p14:creationId xmlns:p14="http://schemas.microsoft.com/office/powerpoint/2010/main" val="1307634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F9671-6F1C-5CE7-C753-B5CA8939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D81279-3517-E9A2-43AB-D41D70137F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69" r="5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76E51D-90BF-416F-A13D-A98A3FB6567C}"/>
              </a:ext>
            </a:extLst>
          </p:cNvPr>
          <p:cNvSpPr txBox="1"/>
          <p:nvPr/>
        </p:nvSpPr>
        <p:spPr>
          <a:xfrm>
            <a:off x="438539" y="639470"/>
            <a:ext cx="654415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H" sz="2400" b="1" dirty="0">
                <a:solidFill>
                  <a:schemeClr val="bg1"/>
                </a:solidFill>
                <a:latin typeface="Helvetica" pitchFamily="2" charset="0"/>
              </a:rPr>
              <a:t>Today’s lecture: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  <a:latin typeface="Helvetica" pitchFamily="2" charset="0"/>
              </a:rPr>
              <a:t>Upgrade to the High-Luminosity LHC (HL-LHC)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bg1"/>
                </a:solidFill>
                <a:latin typeface="Helvetica" pitchFamily="2" charset="0"/>
              </a:rPr>
              <a:t>Physics opportunities</a:t>
            </a:r>
          </a:p>
        </p:txBody>
      </p:sp>
    </p:spTree>
    <p:extLst>
      <p:ext uri="{BB962C8B-B14F-4D97-AF65-F5344CB8AC3E}">
        <p14:creationId xmlns:p14="http://schemas.microsoft.com/office/powerpoint/2010/main" val="821745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4B23A-9177-D58C-51EF-129E5A7A9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1C829CE-5ABB-D024-E27B-9FE7F614390C}"/>
              </a:ext>
            </a:extLst>
          </p:cNvPr>
          <p:cNvSpPr/>
          <p:nvPr/>
        </p:nvSpPr>
        <p:spPr>
          <a:xfrm>
            <a:off x="10569958" y="3259723"/>
            <a:ext cx="1348202" cy="338554"/>
          </a:xfrm>
          <a:prstGeom prst="rect">
            <a:avLst/>
          </a:prstGeom>
          <a:solidFill>
            <a:srgbClr val="3D7B96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A43AAAA-121E-BF9F-CBBB-D94BC34DDE65}"/>
              </a:ext>
            </a:extLst>
          </p:cNvPr>
          <p:cNvSpPr/>
          <p:nvPr/>
        </p:nvSpPr>
        <p:spPr>
          <a:xfrm>
            <a:off x="8681007" y="0"/>
            <a:ext cx="3588337" cy="6858000"/>
          </a:xfrm>
          <a:prstGeom prst="rect">
            <a:avLst/>
          </a:prstGeom>
          <a:solidFill>
            <a:srgbClr val="35748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srgbClr val="0057A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0478852-9BBB-D37B-D8C1-63D5D7096B2A}"/>
              </a:ext>
            </a:extLst>
          </p:cNvPr>
          <p:cNvSpPr txBox="1">
            <a:spLocks/>
          </p:cNvSpPr>
          <p:nvPr/>
        </p:nvSpPr>
        <p:spPr>
          <a:xfrm>
            <a:off x="1230089" y="6440401"/>
            <a:ext cx="4114800" cy="246511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Presentation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A4F2FF-1897-3441-4CE8-42DCC7478E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765"/>
          <a:stretch/>
        </p:blipFill>
        <p:spPr>
          <a:xfrm>
            <a:off x="-10880" y="0"/>
            <a:ext cx="11150708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41EBF38-433E-0ED5-EAEF-75DD56F973AB}"/>
              </a:ext>
            </a:extLst>
          </p:cNvPr>
          <p:cNvGrpSpPr/>
          <p:nvPr/>
        </p:nvGrpSpPr>
        <p:grpSpPr>
          <a:xfrm>
            <a:off x="4879560" y="547142"/>
            <a:ext cx="684915" cy="445262"/>
            <a:chOff x="4069826" y="1931507"/>
            <a:chExt cx="684915" cy="44526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1D3C9E2-D6BA-2919-D260-813579BD04A5}"/>
                </a:ext>
              </a:extLst>
            </p:cNvPr>
            <p:cNvSpPr txBox="1"/>
            <p:nvPr/>
          </p:nvSpPr>
          <p:spPr>
            <a:xfrm>
              <a:off x="4069826" y="1931507"/>
              <a:ext cx="6849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CMS</a:t>
              </a:r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C76F1898-6582-BE35-0F28-D64C80462DE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354500" y="2304769"/>
              <a:ext cx="103483" cy="72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4907F3-4528-11DA-AECB-19FE6E7EA964}"/>
              </a:ext>
            </a:extLst>
          </p:cNvPr>
          <p:cNvGrpSpPr/>
          <p:nvPr/>
        </p:nvGrpSpPr>
        <p:grpSpPr>
          <a:xfrm>
            <a:off x="3391823" y="5126536"/>
            <a:ext cx="1474440" cy="452029"/>
            <a:chOff x="2833888" y="5510848"/>
            <a:chExt cx="1474440" cy="452029"/>
          </a:xfrm>
        </p:grpSpPr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32C9BB5A-604B-BB0F-6DB7-AA574A22014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3519613" y="5890877"/>
              <a:ext cx="103483" cy="72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0D12D42-33B2-90B7-B776-5B6DBE95F3D6}"/>
                </a:ext>
              </a:extLst>
            </p:cNvPr>
            <p:cNvSpPr txBox="1"/>
            <p:nvPr/>
          </p:nvSpPr>
          <p:spPr>
            <a:xfrm>
              <a:off x="2833888" y="5510848"/>
              <a:ext cx="1474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ATLAS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2350C1F-0629-F213-D46C-8BD087F0AEA6}"/>
              </a:ext>
            </a:extLst>
          </p:cNvPr>
          <p:cNvGrpSpPr/>
          <p:nvPr/>
        </p:nvGrpSpPr>
        <p:grpSpPr>
          <a:xfrm>
            <a:off x="6046703" y="5570555"/>
            <a:ext cx="744403" cy="414338"/>
            <a:chOff x="4973280" y="5801366"/>
            <a:chExt cx="744403" cy="667295"/>
          </a:xfrm>
        </p:grpSpPr>
        <p:sp>
          <p:nvSpPr>
            <p:cNvPr id="16" name="Triangle 15">
              <a:extLst>
                <a:ext uri="{FF2B5EF4-FFF2-40B4-BE49-F238E27FC236}">
                  <a16:creationId xmlns:a16="http://schemas.microsoft.com/office/drawing/2014/main" id="{9C4F8FE7-E9E7-BC79-BD0B-6B590E066B4D}"/>
                </a:ext>
              </a:extLst>
            </p:cNvPr>
            <p:cNvSpPr>
              <a:spLocks noChangeAspect="1"/>
            </p:cNvSpPr>
            <p:nvPr/>
          </p:nvSpPr>
          <p:spPr>
            <a:xfrm rot="10800000" flipV="1">
              <a:off x="5292594" y="5801366"/>
              <a:ext cx="103483" cy="72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3C77EEE-1E10-9508-F1B7-07FE61845DEE}"/>
                </a:ext>
              </a:extLst>
            </p:cNvPr>
            <p:cNvSpPr txBox="1"/>
            <p:nvPr/>
          </p:nvSpPr>
          <p:spPr>
            <a:xfrm>
              <a:off x="4973280" y="5824280"/>
              <a:ext cx="744403" cy="644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LHCb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124E5F5-9E9D-B8D7-0C77-DBC84F549E3E}"/>
              </a:ext>
            </a:extLst>
          </p:cNvPr>
          <p:cNvGrpSpPr/>
          <p:nvPr/>
        </p:nvGrpSpPr>
        <p:grpSpPr>
          <a:xfrm>
            <a:off x="1835183" y="4868114"/>
            <a:ext cx="894376" cy="443350"/>
            <a:chOff x="1688068" y="5274592"/>
            <a:chExt cx="894376" cy="443350"/>
          </a:xfrm>
        </p:grpSpPr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85174EB1-0AF7-1AEA-F238-010062A69379}"/>
                </a:ext>
              </a:extLst>
            </p:cNvPr>
            <p:cNvSpPr>
              <a:spLocks noChangeAspect="1"/>
            </p:cNvSpPr>
            <p:nvPr/>
          </p:nvSpPr>
          <p:spPr>
            <a:xfrm rot="10800000" flipV="1">
              <a:off x="2086788" y="5274592"/>
              <a:ext cx="103483" cy="72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149AF91-52E1-104F-AFC3-B38AC16FC3EE}"/>
                </a:ext>
              </a:extLst>
            </p:cNvPr>
            <p:cNvSpPr txBox="1"/>
            <p:nvPr/>
          </p:nvSpPr>
          <p:spPr>
            <a:xfrm>
              <a:off x="1688068" y="5317832"/>
              <a:ext cx="8943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ALICE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AD52B71-A442-8E00-6F7C-39D22301733D}"/>
              </a:ext>
            </a:extLst>
          </p:cNvPr>
          <p:cNvGrpSpPr/>
          <p:nvPr/>
        </p:nvGrpSpPr>
        <p:grpSpPr>
          <a:xfrm>
            <a:off x="8247860" y="1018872"/>
            <a:ext cx="3670300" cy="1066801"/>
            <a:chOff x="7802563" y="1018871"/>
            <a:chExt cx="3670300" cy="106680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8A418CC-86EF-4045-61EF-C7D1E7DBB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02563" y="1018872"/>
              <a:ext cx="3670300" cy="1066800"/>
            </a:xfrm>
            <a:prstGeom prst="rect">
              <a:avLst/>
            </a:prstGeom>
            <a:ln w="12700">
              <a:solidFill>
                <a:schemeClr val="bg1"/>
              </a:solidFill>
            </a:ln>
          </p:spPr>
        </p:pic>
        <p:sp>
          <p:nvSpPr>
            <p:cNvPr id="25" name="ZoneTexte 45">
              <a:extLst>
                <a:ext uri="{FF2B5EF4-FFF2-40B4-BE49-F238E27FC236}">
                  <a16:creationId xmlns:a16="http://schemas.microsoft.com/office/drawing/2014/main" id="{E90A2085-C261-0244-2C06-31F817D3746D}"/>
                </a:ext>
              </a:extLst>
            </p:cNvPr>
            <p:cNvSpPr txBox="1"/>
            <p:nvPr/>
          </p:nvSpPr>
          <p:spPr>
            <a:xfrm>
              <a:off x="10814438" y="1018871"/>
              <a:ext cx="658425" cy="27147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ATLAS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4DE1347-49F3-61A7-1370-3FBBE7568200}"/>
              </a:ext>
            </a:extLst>
          </p:cNvPr>
          <p:cNvGrpSpPr/>
          <p:nvPr/>
        </p:nvGrpSpPr>
        <p:grpSpPr>
          <a:xfrm>
            <a:off x="8247860" y="3605764"/>
            <a:ext cx="3670300" cy="1066801"/>
            <a:chOff x="7802563" y="3605763"/>
            <a:chExt cx="3670300" cy="106680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4ABAF34-79D8-BBFC-2074-021FA2DFD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02563" y="3605764"/>
              <a:ext cx="3670300" cy="1066800"/>
            </a:xfrm>
            <a:prstGeom prst="rect">
              <a:avLst/>
            </a:prstGeom>
            <a:ln w="12700">
              <a:solidFill>
                <a:schemeClr val="bg1"/>
              </a:solidFill>
            </a:ln>
          </p:spPr>
        </p:pic>
        <p:sp>
          <p:nvSpPr>
            <p:cNvPr id="26" name="ZoneTexte 45">
              <a:extLst>
                <a:ext uri="{FF2B5EF4-FFF2-40B4-BE49-F238E27FC236}">
                  <a16:creationId xmlns:a16="http://schemas.microsoft.com/office/drawing/2014/main" id="{D65A570B-9DF7-F6CA-C088-28C05A35E0D0}"/>
                </a:ext>
              </a:extLst>
            </p:cNvPr>
            <p:cNvSpPr txBox="1"/>
            <p:nvPr/>
          </p:nvSpPr>
          <p:spPr>
            <a:xfrm>
              <a:off x="10814437" y="3605763"/>
              <a:ext cx="658425" cy="26161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ALICE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0A59B15-9108-B510-3CCB-E1DA15C677AB}"/>
              </a:ext>
            </a:extLst>
          </p:cNvPr>
          <p:cNvGrpSpPr/>
          <p:nvPr/>
        </p:nvGrpSpPr>
        <p:grpSpPr>
          <a:xfrm>
            <a:off x="8247860" y="2312318"/>
            <a:ext cx="3670300" cy="1066801"/>
            <a:chOff x="7802563" y="2312317"/>
            <a:chExt cx="3670300" cy="1066801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B3EC066-8DB6-C45A-F793-79DB41007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02563" y="2312318"/>
              <a:ext cx="3670300" cy="1066800"/>
            </a:xfrm>
            <a:prstGeom prst="rect">
              <a:avLst/>
            </a:prstGeom>
            <a:ln w="12700">
              <a:solidFill>
                <a:schemeClr val="bg1"/>
              </a:solidFill>
            </a:ln>
          </p:spPr>
        </p:pic>
        <p:sp>
          <p:nvSpPr>
            <p:cNvPr id="27" name="ZoneTexte 47">
              <a:extLst>
                <a:ext uri="{FF2B5EF4-FFF2-40B4-BE49-F238E27FC236}">
                  <a16:creationId xmlns:a16="http://schemas.microsoft.com/office/drawing/2014/main" id="{785DBCD4-58A1-D2CC-8D9F-A7D4A43A805B}"/>
                </a:ext>
              </a:extLst>
            </p:cNvPr>
            <p:cNvSpPr txBox="1"/>
            <p:nvPr/>
          </p:nvSpPr>
          <p:spPr>
            <a:xfrm>
              <a:off x="10814437" y="2312317"/>
              <a:ext cx="658425" cy="26161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CMS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C98DEDA-70C4-F682-04C6-F57DBCB95BCE}"/>
              </a:ext>
            </a:extLst>
          </p:cNvPr>
          <p:cNvGrpSpPr/>
          <p:nvPr/>
        </p:nvGrpSpPr>
        <p:grpSpPr>
          <a:xfrm>
            <a:off x="8247860" y="4899211"/>
            <a:ext cx="3670300" cy="1066800"/>
            <a:chOff x="7802563" y="4899211"/>
            <a:chExt cx="3670300" cy="10668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8BE47CA-D6EC-A351-09A9-9BB94F830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02563" y="4899211"/>
              <a:ext cx="3670300" cy="1066800"/>
            </a:xfrm>
            <a:prstGeom prst="rect">
              <a:avLst/>
            </a:prstGeom>
            <a:ln w="12700">
              <a:solidFill>
                <a:schemeClr val="bg1"/>
              </a:solidFill>
            </a:ln>
          </p:spPr>
        </p:pic>
        <p:sp>
          <p:nvSpPr>
            <p:cNvPr id="28" name="ZoneTexte 48">
              <a:extLst>
                <a:ext uri="{FF2B5EF4-FFF2-40B4-BE49-F238E27FC236}">
                  <a16:creationId xmlns:a16="http://schemas.microsoft.com/office/drawing/2014/main" id="{1C49CF7F-DC1F-3DF3-B61A-C71D9331D659}"/>
                </a:ext>
              </a:extLst>
            </p:cNvPr>
            <p:cNvSpPr txBox="1"/>
            <p:nvPr/>
          </p:nvSpPr>
          <p:spPr>
            <a:xfrm>
              <a:off x="10830615" y="4899211"/>
              <a:ext cx="642248" cy="26161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LHCb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CEA2B88-48B8-8E11-6B77-51FE509AE085}"/>
              </a:ext>
            </a:extLst>
          </p:cNvPr>
          <p:cNvSpPr txBox="1"/>
          <p:nvPr/>
        </p:nvSpPr>
        <p:spPr>
          <a:xfrm>
            <a:off x="2301090" y="2073883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LHC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4C7516-71F7-DDDD-3E44-5ED5650CA0F4}"/>
              </a:ext>
            </a:extLst>
          </p:cNvPr>
          <p:cNvSpPr txBox="1"/>
          <p:nvPr/>
        </p:nvSpPr>
        <p:spPr>
          <a:xfrm>
            <a:off x="4512146" y="4242978"/>
            <a:ext cx="593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SPS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0CF2EDD-8072-3684-280B-DDCDBF6EBA75}"/>
              </a:ext>
            </a:extLst>
          </p:cNvPr>
          <p:cNvSpPr txBox="1"/>
          <p:nvPr/>
        </p:nvSpPr>
        <p:spPr>
          <a:xfrm>
            <a:off x="4443948" y="6113156"/>
            <a:ext cx="457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EC6654D-A06A-0B51-F4B0-91B98C0F14D2}"/>
              </a:ext>
            </a:extLst>
          </p:cNvPr>
          <p:cNvCxnSpPr>
            <a:stCxn id="32" idx="1"/>
          </p:cNvCxnSpPr>
          <p:nvPr/>
        </p:nvCxnSpPr>
        <p:spPr>
          <a:xfrm flipH="1" flipV="1">
            <a:off x="3864054" y="6073255"/>
            <a:ext cx="579895" cy="209179"/>
          </a:xfrm>
          <a:prstGeom prst="line">
            <a:avLst/>
          </a:prstGeom>
          <a:ln w="3175">
            <a:solidFill>
              <a:srgbClr val="FFF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EA970AE9-C733-C771-E468-E1F8659C6D5D}"/>
              </a:ext>
            </a:extLst>
          </p:cNvPr>
          <p:cNvSpPr txBox="1"/>
          <p:nvPr/>
        </p:nvSpPr>
        <p:spPr>
          <a:xfrm>
            <a:off x="1932920" y="2886194"/>
            <a:ext cx="56412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LHC: the next </a:t>
            </a:r>
            <a:r>
              <a:rPr lang="en-CH" sz="4400" b="1" dirty="0">
                <a:solidFill>
                  <a:srgbClr val="FFFFFF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phase</a:t>
            </a:r>
            <a:endParaRPr kumimoji="0" lang="en-CH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C93B2F-5C4F-927C-5432-C0FE1ACC7626}"/>
              </a:ext>
            </a:extLst>
          </p:cNvPr>
          <p:cNvSpPr txBox="1"/>
          <p:nvPr/>
        </p:nvSpPr>
        <p:spPr>
          <a:xfrm>
            <a:off x="210751" y="6322335"/>
            <a:ext cx="5765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Areal view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CAD9FFD-3D53-5B15-8E83-9C683648DEE8}"/>
              </a:ext>
            </a:extLst>
          </p:cNvPr>
          <p:cNvSpPr txBox="1"/>
          <p:nvPr/>
        </p:nvSpPr>
        <p:spPr>
          <a:xfrm>
            <a:off x="8351223" y="6058967"/>
            <a:ext cx="35883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Not shown: additional smaller experiments</a:t>
            </a:r>
          </a:p>
        </p:txBody>
      </p:sp>
    </p:spTree>
    <p:extLst>
      <p:ext uri="{BB962C8B-B14F-4D97-AF65-F5344CB8AC3E}">
        <p14:creationId xmlns:p14="http://schemas.microsoft.com/office/powerpoint/2010/main" val="370341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49244-1EB8-366A-053A-C9F5840EA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40CAB1-EE72-7E6B-6C48-2AFB0E97C3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39E352-FBB9-C09F-A8E0-F4C2F68DA3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46" b="10079"/>
          <a:stretch>
            <a:fillRect/>
          </a:stretch>
        </p:blipFill>
        <p:spPr>
          <a:xfrm>
            <a:off x="-15262" y="0"/>
            <a:ext cx="12207262" cy="6910923"/>
          </a:xfrm>
          <a:prstGeom prst="rect">
            <a:avLst/>
          </a:prstGeom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B4046B37-C89A-0B52-6794-8C1FFE108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539" y="571781"/>
            <a:ext cx="10965335" cy="83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108000" bIns="108000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</a:rPr>
              <a:t>High-Luminosity LHC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34F5D3-2F65-6760-E67F-7324781058F4}"/>
              </a:ext>
            </a:extLst>
          </p:cNvPr>
          <p:cNvSpPr txBox="1"/>
          <p:nvPr/>
        </p:nvSpPr>
        <p:spPr>
          <a:xfrm>
            <a:off x="438539" y="6346207"/>
            <a:ext cx="698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New underground LHC service gallery at Point 5 (CMS) to accommodate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higher radiation levels, Increased power consumption, complex electronics, cooling, and cryogenic systems</a:t>
            </a:r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9190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7984E-E0FE-E54B-B0D2-BFDF84DFF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D1DD73-22D9-A465-0EF8-2213963C1C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B342CA-4EB2-2A04-C152-D1D08273F8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46" b="10079"/>
          <a:stretch>
            <a:fillRect/>
          </a:stretch>
        </p:blipFill>
        <p:spPr>
          <a:xfrm>
            <a:off x="-15262" y="0"/>
            <a:ext cx="12207262" cy="6910923"/>
          </a:xfrm>
          <a:prstGeom prst="rect">
            <a:avLst/>
          </a:prstGeom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556B93AD-BDA4-B6CE-C18F-4C82EFE44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539" y="571781"/>
            <a:ext cx="10965335" cy="83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108000" bIns="108000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</a:rPr>
              <a:t>High-Luminosity LHC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4BDA7F-93B1-EAC8-71F7-964FED526DE6}"/>
              </a:ext>
            </a:extLst>
          </p:cNvPr>
          <p:cNvSpPr txBox="1"/>
          <p:nvPr/>
        </p:nvSpPr>
        <p:spPr>
          <a:xfrm>
            <a:off x="438539" y="6346207"/>
            <a:ext cx="6983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New underground LHC service gallery at Point 5 (CMS) to accommodate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higher radiation levels, Increased power consumption, complex electronics, cooling, and cryogenic systems</a:t>
            </a:r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7" name="HL-LHC 3000 fb-1 boundary">
            <a:extLst>
              <a:ext uri="{FF2B5EF4-FFF2-40B4-BE49-F238E27FC236}">
                <a16:creationId xmlns:a16="http://schemas.microsoft.com/office/drawing/2014/main" id="{2002355F-220C-C51D-37B5-2F0B31DD7008}"/>
              </a:ext>
            </a:extLst>
          </p:cNvPr>
          <p:cNvSpPr>
            <a:spLocks noGrp="1"/>
          </p:cNvSpPr>
          <p:nvPr/>
        </p:nvSpPr>
        <p:spPr>
          <a:xfrm>
            <a:off x="7666675" y="282287"/>
            <a:ext cx="4191000" cy="4191000"/>
          </a:xfrm>
          <a:prstGeom prst="ellipse">
            <a:avLst/>
          </a:prstGeom>
          <a:solidFill>
            <a:schemeClr val="bg1">
              <a:alpha val="87000"/>
            </a:schemeClr>
          </a:solidFill>
          <a:ln w="33338">
            <a:solidFill>
              <a:srgbClr val="C00000"/>
            </a:solidFill>
            <a:prstDash val="sysDot"/>
          </a:ln>
        </p:spPr>
        <p:txBody>
          <a:bodyPr/>
          <a:lstStyle/>
          <a:p>
            <a:endParaRPr lang="en-GB" sz="2000" dirty="0">
              <a:latin typeface="Helvetica" pitchFamily="2" charset="0"/>
            </a:endParaRPr>
          </a:p>
        </p:txBody>
      </p:sp>
      <p:sp>
        <p:nvSpPr>
          <p:cNvPr id="8" name="Run 3 circle — 312 fb-1">
            <a:extLst>
              <a:ext uri="{FF2B5EF4-FFF2-40B4-BE49-F238E27FC236}">
                <a16:creationId xmlns:a16="http://schemas.microsoft.com/office/drawing/2014/main" id="{07306C1E-0806-393A-7A49-B470252B4C61}"/>
              </a:ext>
            </a:extLst>
          </p:cNvPr>
          <p:cNvSpPr>
            <a:spLocks noGrp="1"/>
          </p:cNvSpPr>
          <p:nvPr/>
        </p:nvSpPr>
        <p:spPr>
          <a:xfrm>
            <a:off x="8467272" y="901909"/>
            <a:ext cx="1351557" cy="1351557"/>
          </a:xfrm>
          <a:prstGeom prst="ellipse">
            <a:avLst/>
          </a:prstGeom>
          <a:solidFill>
            <a:srgbClr val="E48A25"/>
          </a:solidFill>
          <a:ln w="0">
            <a:noFill/>
            <a:prstDash val="solid"/>
          </a:ln>
        </p:spPr>
        <p:txBody>
          <a:bodyPr/>
          <a:lstStyle/>
          <a:p>
            <a:endParaRPr lang="en-GB" sz="2000">
              <a:latin typeface="Helvetica" pitchFamily="2" charset="0"/>
            </a:endParaRPr>
          </a:p>
        </p:txBody>
      </p:sp>
      <p:sp>
        <p:nvSpPr>
          <p:cNvPr id="9" name="Run 2 circle — 140 fb-1">
            <a:extLst>
              <a:ext uri="{FF2B5EF4-FFF2-40B4-BE49-F238E27FC236}">
                <a16:creationId xmlns:a16="http://schemas.microsoft.com/office/drawing/2014/main" id="{03458406-D558-06C8-00B2-BE21DC671430}"/>
              </a:ext>
            </a:extLst>
          </p:cNvPr>
          <p:cNvSpPr>
            <a:spLocks noGrp="1"/>
          </p:cNvSpPr>
          <p:nvPr/>
        </p:nvSpPr>
        <p:spPr>
          <a:xfrm>
            <a:off x="10214370" y="1887007"/>
            <a:ext cx="905359" cy="905359"/>
          </a:xfrm>
          <a:prstGeom prst="ellipse">
            <a:avLst/>
          </a:prstGeom>
          <a:solidFill>
            <a:srgbClr val="23569D"/>
          </a:solidFill>
          <a:ln w="0">
            <a:noFill/>
            <a:prstDash val="solid"/>
          </a:ln>
        </p:spPr>
        <p:txBody>
          <a:bodyPr/>
          <a:lstStyle/>
          <a:p>
            <a:endParaRPr lang="en-GB" sz="2000">
              <a:latin typeface="Helvetica" pitchFamily="2" charset="0"/>
            </a:endParaRPr>
          </a:p>
        </p:txBody>
      </p:sp>
      <p:sp>
        <p:nvSpPr>
          <p:cNvPr id="10" name="Run 1 circle — 25 fb-1">
            <a:extLst>
              <a:ext uri="{FF2B5EF4-FFF2-40B4-BE49-F238E27FC236}">
                <a16:creationId xmlns:a16="http://schemas.microsoft.com/office/drawing/2014/main" id="{ADB44C5D-FF1D-5A66-6183-55DD50B838ED}"/>
              </a:ext>
            </a:extLst>
          </p:cNvPr>
          <p:cNvSpPr>
            <a:spLocks noGrp="1"/>
          </p:cNvSpPr>
          <p:nvPr/>
        </p:nvSpPr>
        <p:spPr>
          <a:xfrm>
            <a:off x="8380258" y="2577020"/>
            <a:ext cx="382584" cy="382584"/>
          </a:xfrm>
          <a:prstGeom prst="ellipse">
            <a:avLst/>
          </a:prstGeom>
          <a:solidFill>
            <a:srgbClr val="6E9E2E"/>
          </a:solidFill>
          <a:ln w="0">
            <a:noFill/>
            <a:prstDash val="solid"/>
          </a:ln>
        </p:spPr>
        <p:txBody>
          <a:bodyPr/>
          <a:lstStyle/>
          <a:p>
            <a:endParaRPr lang="en-GB" sz="2000">
              <a:latin typeface="Helvetic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17EB69-4F9E-0AF1-13AB-7D160D75BA46}"/>
              </a:ext>
            </a:extLst>
          </p:cNvPr>
          <p:cNvSpPr txBox="1"/>
          <p:nvPr/>
        </p:nvSpPr>
        <p:spPr>
          <a:xfrm>
            <a:off x="9671264" y="885934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CC7118"/>
                </a:solidFill>
                <a:latin typeface="Helvetica" pitchFamily="2" charset="0"/>
              </a:rPr>
              <a:t>312 fb</a:t>
            </a:r>
            <a:r>
              <a:rPr lang="en-GB" baseline="30000" dirty="0">
                <a:solidFill>
                  <a:srgbClr val="CC7118"/>
                </a:solidFill>
                <a:latin typeface="Helvetica" pitchFamily="2" charset="0"/>
              </a:rPr>
              <a:t>–1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146D83-62E8-F5CE-A565-A69C59D06C1E}"/>
              </a:ext>
            </a:extLst>
          </p:cNvPr>
          <p:cNvSpPr txBox="1"/>
          <p:nvPr/>
        </p:nvSpPr>
        <p:spPr>
          <a:xfrm>
            <a:off x="10214370" y="2820287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23569D"/>
                </a:solidFill>
                <a:latin typeface="Helvetica" pitchFamily="2" charset="0"/>
              </a:rPr>
              <a:t>140 fb</a:t>
            </a:r>
            <a:r>
              <a:rPr lang="en-GB" baseline="30000" dirty="0">
                <a:solidFill>
                  <a:srgbClr val="23569D"/>
                </a:solidFill>
                <a:latin typeface="Helvetica" pitchFamily="2" charset="0"/>
              </a:rPr>
              <a:t>–1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019818-7CF6-DBDA-4E26-E80418598D11}"/>
              </a:ext>
            </a:extLst>
          </p:cNvPr>
          <p:cNvSpPr txBox="1"/>
          <p:nvPr/>
        </p:nvSpPr>
        <p:spPr>
          <a:xfrm>
            <a:off x="8145533" y="2980146"/>
            <a:ext cx="867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6E9E2E"/>
                </a:solidFill>
                <a:latin typeface="Helvetica" pitchFamily="2" charset="0"/>
              </a:rPr>
              <a:t>25 fb</a:t>
            </a:r>
            <a:r>
              <a:rPr lang="en-GB" baseline="30000" dirty="0">
                <a:solidFill>
                  <a:srgbClr val="6E9E2E"/>
                </a:solidFill>
                <a:latin typeface="Helvetica" pitchFamily="2" charset="0"/>
              </a:rPr>
              <a:t>–1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85BF69-DEDA-16C6-258B-DE794B1CB4F5}"/>
              </a:ext>
            </a:extLst>
          </p:cNvPr>
          <p:cNvSpPr txBox="1"/>
          <p:nvPr/>
        </p:nvSpPr>
        <p:spPr>
          <a:xfrm>
            <a:off x="9319702" y="4055917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Helvetica" pitchFamily="2" charset="0"/>
              </a:rPr>
              <a:t>3000 fb</a:t>
            </a:r>
            <a:r>
              <a:rPr lang="en-GB" baseline="30000" dirty="0">
                <a:solidFill>
                  <a:srgbClr val="C00000"/>
                </a:solidFill>
                <a:latin typeface="Helvetica" pitchFamily="2" charset="0"/>
              </a:rPr>
              <a:t>–1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2B950E-EEBB-15B7-D887-C52496D15023}"/>
              </a:ext>
            </a:extLst>
          </p:cNvPr>
          <p:cNvSpPr txBox="1"/>
          <p:nvPr/>
        </p:nvSpPr>
        <p:spPr>
          <a:xfrm>
            <a:off x="8743971" y="139746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Helvetica" pitchFamily="2" charset="0"/>
              </a:rPr>
              <a:t>Run 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0A6835-723B-4B57-6122-817AF50F9FDA}"/>
              </a:ext>
            </a:extLst>
          </p:cNvPr>
          <p:cNvSpPr txBox="1"/>
          <p:nvPr/>
        </p:nvSpPr>
        <p:spPr>
          <a:xfrm>
            <a:off x="10255935" y="2173126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Helvetica" pitchFamily="2" charset="0"/>
              </a:rPr>
              <a:t>Run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30DEE4-AD9C-7E49-7122-3BD07E0BE00F}"/>
              </a:ext>
            </a:extLst>
          </p:cNvPr>
          <p:cNvSpPr txBox="1"/>
          <p:nvPr/>
        </p:nvSpPr>
        <p:spPr>
          <a:xfrm>
            <a:off x="8336053" y="2600543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Helvetica" pitchFamily="2" charset="0"/>
              </a:rPr>
              <a:t>R1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2A6718-BC2E-F2A5-B124-A8A337EA2433}"/>
              </a:ext>
            </a:extLst>
          </p:cNvPr>
          <p:cNvSpPr txBox="1"/>
          <p:nvPr/>
        </p:nvSpPr>
        <p:spPr>
          <a:xfrm>
            <a:off x="9278137" y="3739490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  <a:latin typeface="Helvetica" pitchFamily="2" charset="0"/>
              </a:rPr>
              <a:t>HL-LHC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8DEEA0-3916-CFFA-0933-600309542F1C}"/>
              </a:ext>
            </a:extLst>
          </p:cNvPr>
          <p:cNvSpPr txBox="1"/>
          <p:nvPr/>
        </p:nvSpPr>
        <p:spPr>
          <a:xfrm>
            <a:off x="10667050" y="4286765"/>
            <a:ext cx="15665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1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Brian Moser (Freiburg), 2026</a:t>
            </a:r>
          </a:p>
        </p:txBody>
      </p:sp>
    </p:spTree>
    <p:extLst>
      <p:ext uri="{BB962C8B-B14F-4D97-AF65-F5344CB8AC3E}">
        <p14:creationId xmlns:p14="http://schemas.microsoft.com/office/powerpoint/2010/main" val="390020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3F8D3-FD8E-6CD3-7A93-E63A06C29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32B3056-C32F-20AF-0807-CD8D56C27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Presentation - United Kingdom of Great Britain and Northern Ireland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95ADA4-FD67-E053-9383-9222E3A7FAB1}"/>
              </a:ext>
            </a:extLst>
          </p:cNvPr>
          <p:cNvSpPr/>
          <p:nvPr/>
        </p:nvSpPr>
        <p:spPr>
          <a:xfrm>
            <a:off x="8035636" y="803564"/>
            <a:ext cx="4156364" cy="207818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l"/>
            <a:endParaRPr lang="en-GB" sz="1600">
              <a:latin typeface="Helvetica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7CCB64-BE5A-9119-DFDE-A0AE002993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46" b="10079"/>
          <a:stretch>
            <a:fillRect/>
          </a:stretch>
        </p:blipFill>
        <p:spPr>
          <a:xfrm>
            <a:off x="-15262" y="0"/>
            <a:ext cx="12207262" cy="691092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F9484E-5696-BFF1-6830-C8436AF8236C}"/>
              </a:ext>
            </a:extLst>
          </p:cNvPr>
          <p:cNvSpPr/>
          <p:nvPr/>
        </p:nvSpPr>
        <p:spPr>
          <a:xfrm>
            <a:off x="8229601" y="-6626"/>
            <a:ext cx="3962398" cy="6879910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57A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41E0C0-17D2-5173-891A-621D6D2669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1" t="14198" r="-201" b="-7506"/>
          <a:stretch>
            <a:fillRect/>
          </a:stretch>
        </p:blipFill>
        <p:spPr>
          <a:xfrm>
            <a:off x="206" y="-1"/>
            <a:ext cx="8286124" cy="51042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5A7ED9B-4345-95DF-C7F3-8F2DC4C878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5642" b="25560"/>
          <a:stretch>
            <a:fillRect/>
          </a:stretch>
        </p:blipFill>
        <p:spPr>
          <a:xfrm>
            <a:off x="-16552" y="3863755"/>
            <a:ext cx="8289027" cy="3016155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3DAEFA-3E76-A546-6EAA-2C9D118192E4}"/>
              </a:ext>
            </a:extLst>
          </p:cNvPr>
          <p:cNvCxnSpPr>
            <a:cxnSpLocks/>
          </p:cNvCxnSpPr>
          <p:nvPr/>
        </p:nvCxnSpPr>
        <p:spPr>
          <a:xfrm>
            <a:off x="0" y="3860916"/>
            <a:ext cx="8289027" cy="0"/>
          </a:xfrm>
          <a:prstGeom prst="line">
            <a:avLst/>
          </a:prstGeom>
          <a:ln w="571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502D1ABC-2343-677B-4C6F-2A6EFA72F57C}"/>
              </a:ext>
            </a:extLst>
          </p:cNvPr>
          <p:cNvSpPr txBox="1"/>
          <p:nvPr/>
        </p:nvSpPr>
        <p:spPr>
          <a:xfrm>
            <a:off x="8667428" y="1818474"/>
            <a:ext cx="3122792" cy="4811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</a:rPr>
              <a:t>The HL-LHC will use new technologies to provide up   to 6 times more luminosity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</a:rPr>
              <a:t>than the LHC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</a:rPr>
              <a:t>The detectors are also being upgraded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</a:rPr>
              <a:t>It will give access to rare phenomena, greater precision and discovery potential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</a:rPr>
              <a:t>(350M H, 240k HH, 13B top, 720M WW, …)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" pitchFamily="2" charset="0"/>
              <a:ea typeface="Arial" charset="0"/>
              <a:cs typeface="Arial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Pct val="100000"/>
              <a:buFont typeface="Arial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  <a:ea typeface="Arial" charset="0"/>
                <a:cs typeface="Arial" charset="0"/>
              </a:rPr>
              <a:t>It is scheduled to start operating in 2030 and run until 2041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Pct val="100000"/>
              <a:buFont typeface="Arial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  <a:ea typeface="Arial" charset="0"/>
                <a:cs typeface="Arial" charset="0"/>
              </a:rPr>
              <a:t>Largest construction project at CERN for  almost 20 years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elvetica" pitchFamily="2" charset="0"/>
              <a:ea typeface="Arial" charset="0"/>
              <a:cs typeface="Arial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F97C03-BC46-606E-B5D4-C5FD3BA33D63}"/>
              </a:ext>
            </a:extLst>
          </p:cNvPr>
          <p:cNvSpPr txBox="1"/>
          <p:nvPr/>
        </p:nvSpPr>
        <p:spPr>
          <a:xfrm>
            <a:off x="8612008" y="283942"/>
            <a:ext cx="37252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solidFill>
                  <a:srgbClr val="0062AC"/>
                </a:solidFill>
                <a:latin typeface="Helvetica" pitchFamily="2" charset="0"/>
              </a:rPr>
              <a:t>Upgrade to the </a:t>
            </a:r>
            <a:br>
              <a:rPr lang="en-GB" sz="2800" b="1">
                <a:solidFill>
                  <a:srgbClr val="0062AC"/>
                </a:solidFill>
                <a:latin typeface="Helvetica" pitchFamily="2" charset="0"/>
              </a:rPr>
            </a:br>
            <a:r>
              <a:rPr lang="en-GB" sz="2800" b="1">
                <a:solidFill>
                  <a:srgbClr val="0062AC"/>
                </a:solidFill>
                <a:latin typeface="Helvetica" pitchFamily="2" charset="0"/>
              </a:rPr>
              <a:t>High-Luminosity LHC is under 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B25DEA-907E-FF46-78FA-AFDA5294D6DD}"/>
              </a:ext>
            </a:extLst>
          </p:cNvPr>
          <p:cNvSpPr txBox="1"/>
          <p:nvPr/>
        </p:nvSpPr>
        <p:spPr>
          <a:xfrm>
            <a:off x="-16551" y="6610406"/>
            <a:ext cx="3455788" cy="269504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100" u="none" strike="noStrike" noProof="0" dirty="0">
                <a:effectLst/>
                <a:latin typeface="Helvetica Light" panose="020B0403020202020204" pitchFamily="34" charset="0"/>
              </a:rPr>
              <a:t>Fully realistic inner triplet string test facility at CERN</a:t>
            </a:r>
            <a:endParaRPr lang="en-GB" sz="1100" noProof="0" dirty="0"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69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BEBCDF-3683-0AAC-5DEF-76C194D948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0DB536-9679-E44C-26C0-8B70BFCFB9A9}"/>
              </a:ext>
            </a:extLst>
          </p:cNvPr>
          <p:cNvSpPr/>
          <p:nvPr/>
        </p:nvSpPr>
        <p:spPr>
          <a:xfrm>
            <a:off x="628099" y="1105896"/>
            <a:ext cx="1155004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noProof="0" dirty="0">
                <a:latin typeface="Helvetica" pitchFamily="2" charset="0"/>
              </a:rPr>
              <a:t>HL-LHC and experiment upgrades</a:t>
            </a:r>
            <a:endParaRPr lang="en-GB" sz="1400" b="1" noProof="0" dirty="0">
              <a:latin typeface="Helvetica" pitchFamily="2" charset="0"/>
            </a:endParaRPr>
          </a:p>
          <a:p>
            <a:pPr defTabSz="457200" fontAlgn="base">
              <a:spcBef>
                <a:spcPts val="600"/>
              </a:spcBef>
              <a:spcAft>
                <a:spcPct val="0"/>
              </a:spcAft>
              <a:defRPr/>
            </a:pPr>
            <a:r>
              <a:rPr lang="en-GB" sz="1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Large-scale ATLAS &amp; CMS upgrades under construction for Run 4, ALICE &amp; LHCb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plan significant upgrades </a:t>
            </a:r>
            <a:r>
              <a:rPr lang="en-GB" sz="1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for Run 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4E6551-C05B-3F89-B916-41B2E4FA65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98"/>
          <a:stretch>
            <a:fillRect/>
          </a:stretch>
        </p:blipFill>
        <p:spPr bwMode="auto">
          <a:xfrm>
            <a:off x="690150" y="2132267"/>
            <a:ext cx="10552355" cy="143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5-point Star 7">
            <a:extLst>
              <a:ext uri="{FF2B5EF4-FFF2-40B4-BE49-F238E27FC236}">
                <a16:creationId xmlns:a16="http://schemas.microsoft.com/office/drawing/2014/main" id="{6E358083-8B4D-E1E0-4E46-7401A4D3A686}"/>
              </a:ext>
            </a:extLst>
          </p:cNvPr>
          <p:cNvSpPr/>
          <p:nvPr/>
        </p:nvSpPr>
        <p:spPr>
          <a:xfrm>
            <a:off x="7250135" y="2821008"/>
            <a:ext cx="171865" cy="171865"/>
          </a:xfrm>
          <a:prstGeom prst="star5">
            <a:avLst/>
          </a:prstGeom>
          <a:solidFill>
            <a:srgbClr val="FFFF00"/>
          </a:solidFill>
          <a:ln w="19050">
            <a:solidFill>
              <a:srgbClr val="FF0000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GB" sz="1600" noProof="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C44B46-0B65-00DD-D616-BCE29A8DEDBF}"/>
              </a:ext>
            </a:extLst>
          </p:cNvPr>
          <p:cNvSpPr txBox="1"/>
          <p:nvPr/>
        </p:nvSpPr>
        <p:spPr>
          <a:xfrm>
            <a:off x="6923573" y="3076915"/>
            <a:ext cx="846954" cy="205629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18000" rIns="36000" bIns="18000" rtlCol="0">
            <a:spAutoFit/>
          </a:bodyPr>
          <a:lstStyle/>
          <a:p>
            <a:pPr marL="0" algn="ctr">
              <a:spcBef>
                <a:spcPts val="3000"/>
              </a:spcBef>
            </a:pPr>
            <a:r>
              <a:rPr lang="en-GB" sz="1100" noProof="0" dirty="0">
                <a:solidFill>
                  <a:srgbClr val="E7000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We are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29019C-588C-7388-E56A-A5CB41888E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11" b="33031"/>
          <a:stretch>
            <a:fillRect/>
          </a:stretch>
        </p:blipFill>
        <p:spPr bwMode="auto">
          <a:xfrm>
            <a:off x="690149" y="3591199"/>
            <a:ext cx="10552355" cy="133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60996D-1447-87E6-FF30-0AC99F63CA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70594" r="44288" b="1"/>
          <a:stretch>
            <a:fillRect/>
          </a:stretch>
        </p:blipFill>
        <p:spPr>
          <a:xfrm>
            <a:off x="690149" y="4995893"/>
            <a:ext cx="5868472" cy="13234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2507EA-6F5A-8F6B-15A9-4167888024A5}"/>
              </a:ext>
            </a:extLst>
          </p:cNvPr>
          <p:cNvSpPr txBox="1"/>
          <p:nvPr/>
        </p:nvSpPr>
        <p:spPr>
          <a:xfrm>
            <a:off x="329428" y="4286149"/>
            <a:ext cx="108234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1400" b="1" noProof="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HL-LHC </a:t>
            </a:r>
            <a:r>
              <a:rPr lang="en-GB" sz="1400" b="1" noProof="0" dirty="0">
                <a:solidFill>
                  <a:prstClr val="black"/>
                </a:solidFill>
                <a:latin typeface="Symbol" pitchFamily="2" charset="2"/>
                <a:ea typeface="Helvetica Light" charset="0"/>
                <a:cs typeface="Helvetica Light" charset="0"/>
                <a:sym typeface="Wingdings" pitchFamily="2" charset="2"/>
              </a:rPr>
              <a:t>®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61C697-56A4-F64F-B834-5777DA5509C4}"/>
              </a:ext>
            </a:extLst>
          </p:cNvPr>
          <p:cNvSpPr txBox="1"/>
          <p:nvPr/>
        </p:nvSpPr>
        <p:spPr>
          <a:xfrm>
            <a:off x="7000054" y="5251662"/>
            <a:ext cx="46498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600" b="1" noProof="0" dirty="0">
                <a:solidFill>
                  <a:srgbClr val="2577BC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Power of HL-LHC together with upgraded detectors &amp; AI/ML: huge scientific opportunity for our field — </a:t>
            </a:r>
            <a:r>
              <a:rPr lang="en-GB" sz="1600" b="1" dirty="0">
                <a:solidFill>
                  <a:srgbClr val="2577BC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</a:t>
            </a:r>
            <a:r>
              <a:rPr lang="en-GB" sz="1600" b="1" noProof="0" dirty="0" err="1">
                <a:solidFill>
                  <a:srgbClr val="2577BC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omplementary</a:t>
            </a:r>
            <a:r>
              <a:rPr lang="en-GB" sz="1600" b="1" noProof="0" dirty="0">
                <a:solidFill>
                  <a:srgbClr val="2577BC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in many ways to a future e</a:t>
            </a:r>
            <a:r>
              <a:rPr lang="en-GB" sz="1600" b="1" baseline="30000" noProof="0" dirty="0">
                <a:solidFill>
                  <a:srgbClr val="2577BC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</a:t>
            </a:r>
            <a:r>
              <a:rPr lang="en-GB" sz="1600" b="1" noProof="0" dirty="0">
                <a:solidFill>
                  <a:srgbClr val="2577BC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</a:t>
            </a:r>
            <a:r>
              <a:rPr lang="en-GB" sz="1600" b="1" baseline="30000" noProof="0" dirty="0">
                <a:solidFill>
                  <a:srgbClr val="2577BC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</a:t>
            </a:r>
            <a:r>
              <a:rPr lang="en-GB" sz="1600" b="1" noProof="0" dirty="0">
                <a:solidFill>
                  <a:srgbClr val="2577BC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collider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719D11F-A3E7-65E5-D56C-5F56E0F0B77C}"/>
              </a:ext>
            </a:extLst>
          </p:cNvPr>
          <p:cNvSpPr/>
          <p:nvPr/>
        </p:nvSpPr>
        <p:spPr>
          <a:xfrm>
            <a:off x="6873153" y="5175757"/>
            <a:ext cx="4776784" cy="1223627"/>
          </a:xfrm>
          <a:prstGeom prst="roundRect">
            <a:avLst>
              <a:gd name="adj" fmla="val 3650"/>
            </a:avLst>
          </a:prstGeom>
          <a:ln w="12700"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noProof="0" dirty="0">
              <a:latin typeface="Helvetica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97D3CF-21F5-ADC4-477E-053AA4451CFA}"/>
              </a:ext>
            </a:extLst>
          </p:cNvPr>
          <p:cNvSpPr txBox="1"/>
          <p:nvPr/>
        </p:nvSpPr>
        <p:spPr>
          <a:xfrm>
            <a:off x="4236046" y="5058204"/>
            <a:ext cx="9877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100" b="1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3000 fb</a:t>
            </a:r>
            <a:r>
              <a:rPr lang="en-CH" sz="1100" b="1" baseline="300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r>
              <a:rPr lang="en-CH" sz="1100" b="1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pp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23BF0A-23EC-3368-5DD1-BE67531F9EF6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LHC and High-Luminosity-LHC (HL-LHC) project timeline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1840DD-F49C-5C20-613F-8B0842F51FA9}"/>
              </a:ext>
            </a:extLst>
          </p:cNvPr>
          <p:cNvSpPr txBox="1"/>
          <p:nvPr/>
        </p:nvSpPr>
        <p:spPr>
          <a:xfrm>
            <a:off x="5430967" y="1917236"/>
            <a:ext cx="17459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100" b="1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548 fb</a:t>
            </a:r>
            <a:r>
              <a:rPr lang="en-CH" sz="1100" b="1" baseline="300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r>
              <a:rPr lang="en-CH" sz="1100" b="1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pp delivered →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A598D4-5C52-602B-069D-605EF840E036}"/>
              </a:ext>
            </a:extLst>
          </p:cNvPr>
          <p:cNvSpPr txBox="1"/>
          <p:nvPr/>
        </p:nvSpPr>
        <p:spPr>
          <a:xfrm>
            <a:off x="5667357" y="4577365"/>
            <a:ext cx="1989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200" b="1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ALICE &amp; LHCb upgrades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223DDB-951A-596D-38EF-844FA0833360}"/>
              </a:ext>
            </a:extLst>
          </p:cNvPr>
          <p:cNvSpPr txBox="1"/>
          <p:nvPr/>
        </p:nvSpPr>
        <p:spPr>
          <a:xfrm>
            <a:off x="8362961" y="3203434"/>
            <a:ext cx="2003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200" b="1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ATLAS &amp; CMS upgrades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179D93D-8A99-F421-B48B-ABB05D92AC7B}"/>
              </a:ext>
            </a:extLst>
          </p:cNvPr>
          <p:cNvCxnSpPr>
            <a:cxnSpLocks/>
          </p:cNvCxnSpPr>
          <p:nvPr/>
        </p:nvCxnSpPr>
        <p:spPr>
          <a:xfrm>
            <a:off x="7121538" y="1951056"/>
            <a:ext cx="0" cy="639740"/>
          </a:xfrm>
          <a:prstGeom prst="line">
            <a:avLst/>
          </a:prstGeom>
          <a:ln w="1905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374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F85A0-24DD-CE36-46C8-712009885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A0F6645-E051-3B3A-5454-4CA282AD44CF}"/>
              </a:ext>
            </a:extLst>
          </p:cNvPr>
          <p:cNvSpPr/>
          <p:nvPr/>
        </p:nvSpPr>
        <p:spPr>
          <a:xfrm>
            <a:off x="628099" y="1105896"/>
            <a:ext cx="1155004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Ambitious goal: </a:t>
            </a:r>
            <a:r>
              <a:rPr lang="en-GB" sz="1600" noProof="0" dirty="0">
                <a:solidFill>
                  <a:srgbClr val="000000"/>
                </a:solidFill>
                <a:latin typeface="Helvetica" pitchFamily="2" charset="0"/>
              </a:rPr>
              <a:t>L</a:t>
            </a:r>
            <a:r>
              <a:rPr lang="en-GB" sz="1600" baseline="-25000" noProof="0" dirty="0">
                <a:solidFill>
                  <a:srgbClr val="000000"/>
                </a:solidFill>
                <a:latin typeface="Helvetica" pitchFamily="2" charset="0"/>
              </a:rPr>
              <a:t>int</a:t>
            </a:r>
            <a:r>
              <a:rPr lang="en-GB" sz="1600" noProof="0" dirty="0">
                <a:solidFill>
                  <a:srgbClr val="000000"/>
                </a:solidFill>
                <a:latin typeface="Helvetica" pitchFamily="2" charset="0"/>
              </a:rPr>
              <a:t> &gt; 2500 fb</a:t>
            </a:r>
            <a:r>
              <a:rPr lang="en-GB" sz="1600" baseline="30000" noProof="0" dirty="0">
                <a:solidFill>
                  <a:srgbClr val="000000"/>
                </a:solidFill>
                <a:latin typeface="Helvetica" pitchFamily="2" charset="0"/>
              </a:rPr>
              <a:t>–1</a:t>
            </a:r>
            <a:r>
              <a:rPr lang="en-GB" sz="1600" noProof="0" dirty="0">
                <a:solidFill>
                  <a:srgbClr val="000000"/>
                </a:solidFill>
                <a:latin typeface="Helvetica" pitchFamily="2" charset="0"/>
              </a:rPr>
              <a:t> in 9 years of operation </a:t>
            </a: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(for a total delivered luminosity of 3 ab</a:t>
            </a:r>
            <a:r>
              <a:rPr lang="en-GB" sz="1400" baseline="30000" noProof="0" dirty="0">
                <a:solidFill>
                  <a:srgbClr val="000000"/>
                </a:solidFill>
                <a:latin typeface="Helvetica" pitchFamily="2" charset="0"/>
              </a:rPr>
              <a:t>–1</a:t>
            </a: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)</a:t>
            </a:r>
          </a:p>
          <a:p>
            <a:pPr defTabSz="457200" fontAlgn="base">
              <a:spcBef>
                <a:spcPts val="60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Expect no increase in pp collision energy beyond current 13.6 TeV for Run 4; and later? </a:t>
            </a:r>
            <a:endParaRPr lang="en-GB" sz="14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3F7167-3506-7BB0-2AFE-CDE70AF340ED}"/>
              </a:ext>
            </a:extLst>
          </p:cNvPr>
          <p:cNvSpPr txBox="1"/>
          <p:nvPr/>
        </p:nvSpPr>
        <p:spPr>
          <a:xfrm>
            <a:off x="214938" y="264651"/>
            <a:ext cx="11977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HL-LHC — Brighter beams and stronger focusing to deliver 3 ab</a:t>
            </a:r>
            <a:r>
              <a:rPr kumimoji="0" lang="en-GB" sz="2800" b="1" i="0" u="none" strike="noStrike" kern="1200" cap="none" spc="0" normalizeH="0" baseline="3000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–1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51F5A2E7-08C0-21C9-509D-7DCF2BC186A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8936066"/>
                  </p:ext>
                </p:extLst>
              </p:nvPr>
            </p:nvGraphicFramePr>
            <p:xfrm>
              <a:off x="1113068" y="2044348"/>
              <a:ext cx="10353218" cy="1691640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421634">
                      <a:extLst>
                        <a:ext uri="{9D8B030D-6E8A-4147-A177-3AD203B41FA5}">
                          <a16:colId xmlns:a16="http://schemas.microsoft.com/office/drawing/2014/main" val="4011834455"/>
                        </a:ext>
                      </a:extLst>
                    </a:gridCol>
                    <a:gridCol w="1874678">
                      <a:extLst>
                        <a:ext uri="{9D8B030D-6E8A-4147-A177-3AD203B41FA5}">
                          <a16:colId xmlns:a16="http://schemas.microsoft.com/office/drawing/2014/main" val="12727440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1489545425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1918504189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2783074342"/>
                        </a:ext>
                      </a:extLst>
                    </a:gridCol>
                    <a:gridCol w="2112438">
                      <a:extLst>
                        <a:ext uri="{9D8B030D-6E8A-4147-A177-3AD203B41FA5}">
                          <a16:colId xmlns:a16="http://schemas.microsoft.com/office/drawing/2014/main" val="272701074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Bunch intensity</a:t>
                          </a:r>
                        </a:p>
                        <a:p>
                          <a:pPr algn="ctr"/>
                          <a:r>
                            <a:rPr lang="en-CH" sz="1400" b="0" dirty="0">
                              <a:latin typeface="Helvetica" pitchFamily="2" charset="0"/>
                            </a:rPr>
                            <a:t>[protons / bunch]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l-GR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β*</a:t>
                          </a: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  <a:p>
                          <a:pPr algn="ctr"/>
                          <a:r>
                            <a:rPr kumimoji="0" lang="en-US" sz="1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[cm]</a:t>
                          </a:r>
                          <a:endParaRPr lang="en-CH" sz="12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Levelled lumi</a:t>
                          </a:r>
                        </a:p>
                        <a:p>
                          <a:pPr algn="ctr"/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[cm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–2</a:t>
                          </a: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s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–1</a:t>
                          </a:r>
                          <a:r>
                            <a:rPr lang="en-GB" sz="1400" b="0" baseline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]</a:t>
                          </a: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4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Pileup </a:t>
                          </a:r>
                          <a:r>
                            <a:rPr lang="en-GB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⟨</a:t>
                          </a:r>
                          <a:r>
                            <a:rPr lang="en-GB" sz="1600" dirty="0" err="1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μ</a:t>
                          </a:r>
                          <a:r>
                            <a:rPr lang="en-GB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⟩ </a:t>
                          </a:r>
                          <a:endParaRPr lang="en-CH" sz="160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  <a:p>
                          <a:pPr algn="ctr"/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CH" sz="1600" dirty="0">
                              <a:latin typeface="Helvetica" pitchFamily="2" charset="0"/>
                            </a:rPr>
                            <a:t>Int. lumi / year / IP</a:t>
                          </a: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[fb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–1</a:t>
                          </a:r>
                          <a:r>
                            <a:rPr lang="en-GB" sz="1400" b="0" baseline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]</a:t>
                          </a:r>
                          <a:endParaRPr lang="en-CH" sz="14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236938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dirty="0">
                              <a:latin typeface="Helvetica" pitchFamily="2" charset="0"/>
                            </a:rPr>
                            <a:t>LHC design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1.15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11</a:t>
                          </a:r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55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10</a:t>
                          </a:r>
                          <a:r>
                            <a:rPr lang="en-GB" sz="1600" baseline="300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34</a:t>
                          </a:r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23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30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40050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dirty="0">
                              <a:latin typeface="Helvetica" pitchFamily="2" charset="0"/>
                            </a:rPr>
                            <a:t>LHC Run 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1.8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11</a:t>
                          </a:r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60/18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2.2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10</a:t>
                          </a:r>
                          <a:r>
                            <a:rPr lang="en-GB" sz="1600" baseline="300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34</a:t>
                          </a:r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120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670968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b="1" dirty="0">
                              <a:latin typeface="Helvetica" pitchFamily="2" charset="0"/>
                            </a:rPr>
                            <a:t>HL-LHC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070C0"/>
                              </a:solidFill>
                              <a:latin typeface="Helvetica" pitchFamily="2" charset="0"/>
                            </a:rPr>
                            <a:t>2.2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6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600" b="1" dirty="0">
                              <a:solidFill>
                                <a:srgbClr val="0070C0"/>
                              </a:solidFill>
                              <a:latin typeface="Helvetica" pitchFamily="2" charset="0"/>
                            </a:rPr>
                            <a:t>10</a:t>
                          </a:r>
                          <a:r>
                            <a:rPr lang="en-GB" sz="1600" b="1" baseline="30000" dirty="0">
                              <a:solidFill>
                                <a:srgbClr val="0070C0"/>
                              </a:solidFill>
                              <a:latin typeface="Helvetica" pitchFamily="2" charset="0"/>
                            </a:rPr>
                            <a:t>11</a:t>
                          </a:r>
                          <a:r>
                            <a:rPr lang="en-GB" sz="1600" b="1" dirty="0">
                              <a:solidFill>
                                <a:srgbClr val="0070C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b="1" dirty="0">
                            <a:solidFill>
                              <a:srgbClr val="0070C0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E40000"/>
                              </a:solidFill>
                              <a:latin typeface="Helvetica" pitchFamily="2" charset="0"/>
                            </a:rPr>
                            <a:t>15</a:t>
                          </a:r>
                          <a:endParaRPr lang="en-CH" sz="1600" b="1" dirty="0">
                            <a:solidFill>
                              <a:srgbClr val="E40000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49243"/>
                              </a:solidFill>
                              <a:latin typeface="Helvetica" pitchFamily="2" charset="0"/>
                            </a:rPr>
                            <a:t>5–7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rgbClr val="049243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GB" sz="1600" b="1" dirty="0">
                              <a:solidFill>
                                <a:srgbClr val="049243"/>
                              </a:solidFill>
                              <a:latin typeface="Helvetica" pitchFamily="2" charset="0"/>
                            </a:rPr>
                            <a:t> 10</a:t>
                          </a:r>
                          <a:r>
                            <a:rPr lang="en-GB" sz="1600" b="1" baseline="30000" dirty="0">
                              <a:solidFill>
                                <a:srgbClr val="049243"/>
                              </a:solidFill>
                              <a:latin typeface="Helvetica" pitchFamily="2" charset="0"/>
                            </a:rPr>
                            <a:t>34</a:t>
                          </a:r>
                          <a:r>
                            <a:rPr lang="en-GB" sz="1600" b="1" dirty="0">
                              <a:solidFill>
                                <a:srgbClr val="049243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b="1" dirty="0">
                            <a:solidFill>
                              <a:srgbClr val="049243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b="1" dirty="0">
                              <a:latin typeface="Helvetica" pitchFamily="2" charset="0"/>
                            </a:rPr>
                            <a:t>140–200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b="1" dirty="0">
                              <a:latin typeface="Helvetica" pitchFamily="2" charset="0"/>
                            </a:rPr>
                            <a:t>up to 300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937179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51F5A2E7-08C0-21C9-509D-7DCF2BC186A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8936066"/>
                  </p:ext>
                </p:extLst>
              </p:nvPr>
            </p:nvGraphicFramePr>
            <p:xfrm>
              <a:off x="1113068" y="2044348"/>
              <a:ext cx="10353218" cy="1691640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421634">
                      <a:extLst>
                        <a:ext uri="{9D8B030D-6E8A-4147-A177-3AD203B41FA5}">
                          <a16:colId xmlns:a16="http://schemas.microsoft.com/office/drawing/2014/main" val="4011834455"/>
                        </a:ext>
                      </a:extLst>
                    </a:gridCol>
                    <a:gridCol w="1874678">
                      <a:extLst>
                        <a:ext uri="{9D8B030D-6E8A-4147-A177-3AD203B41FA5}">
                          <a16:colId xmlns:a16="http://schemas.microsoft.com/office/drawing/2014/main" val="12727440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1489545425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1918504189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2783074342"/>
                        </a:ext>
                      </a:extLst>
                    </a:gridCol>
                    <a:gridCol w="2112438">
                      <a:extLst>
                        <a:ext uri="{9D8B030D-6E8A-4147-A177-3AD203B41FA5}">
                          <a16:colId xmlns:a16="http://schemas.microsoft.com/office/drawing/2014/main" val="2727010740"/>
                        </a:ext>
                      </a:extLst>
                    </a:gridCol>
                  </a:tblGrid>
                  <a:tr h="579120">
                    <a:tc>
                      <a:txBody>
                        <a:bodyPr/>
                        <a:lstStyle/>
                        <a:p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Bunch intensity</a:t>
                          </a:r>
                        </a:p>
                        <a:p>
                          <a:pPr algn="ctr"/>
                          <a:r>
                            <a:rPr lang="en-CH" sz="1400" b="0" dirty="0">
                              <a:latin typeface="Helvetica" pitchFamily="2" charset="0"/>
                            </a:rPr>
                            <a:t>[protons / bunch]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l-GR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β*</a:t>
                          </a: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  <a:p>
                          <a:pPr algn="ctr"/>
                          <a:r>
                            <a:rPr kumimoji="0" lang="en-US" sz="1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[cm]</a:t>
                          </a:r>
                          <a:endParaRPr lang="en-CH" sz="12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Levelled lumi</a:t>
                          </a:r>
                        </a:p>
                        <a:p>
                          <a:pPr algn="ctr"/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[cm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–2</a:t>
                          </a: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s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–1</a:t>
                          </a:r>
                          <a:r>
                            <a:rPr lang="en-GB" sz="1400" b="0" baseline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]</a:t>
                          </a: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4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Pileup </a:t>
                          </a:r>
                          <a:r>
                            <a:rPr lang="en-GB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⟨</a:t>
                          </a:r>
                          <a:r>
                            <a:rPr lang="en-GB" sz="1600" dirty="0" err="1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μ</a:t>
                          </a:r>
                          <a:r>
                            <a:rPr lang="en-GB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⟩ </a:t>
                          </a:r>
                          <a:endParaRPr lang="en-CH" sz="160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  <a:p>
                          <a:pPr algn="ctr"/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CH" sz="1600" dirty="0">
                              <a:latin typeface="Helvetica" pitchFamily="2" charset="0"/>
                            </a:rPr>
                            <a:t>Int. lumi / year / IP</a:t>
                          </a: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[fb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–1</a:t>
                          </a:r>
                          <a:r>
                            <a:rPr lang="en-GB" sz="1400" b="0" baseline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]</a:t>
                          </a:r>
                          <a:endParaRPr lang="en-CH" sz="14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236938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dirty="0">
                              <a:latin typeface="Helvetica" pitchFamily="2" charset="0"/>
                            </a:rPr>
                            <a:t>LHC design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76351" t="-156667" r="-376351" b="-2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55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300769" t="-156667" r="-228462" b="-2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23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30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40050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dirty="0">
                              <a:latin typeface="Helvetica" pitchFamily="2" charset="0"/>
                            </a:rPr>
                            <a:t>LHC Run 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76351" t="-265517" r="-376351" b="-1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60/18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300769" t="-265517" r="-228462" b="-1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120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670968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b="1" dirty="0">
                              <a:latin typeface="Helvetica" pitchFamily="2" charset="0"/>
                            </a:rPr>
                            <a:t>HL-LHC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76351" t="-353333" r="-376351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E40000"/>
                              </a:solidFill>
                              <a:latin typeface="Helvetica" pitchFamily="2" charset="0"/>
                            </a:rPr>
                            <a:t>15</a:t>
                          </a:r>
                          <a:endParaRPr lang="en-CH" sz="1600" b="1" dirty="0">
                            <a:solidFill>
                              <a:srgbClr val="E40000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300769" t="-353333" r="-228462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b="1" dirty="0">
                              <a:latin typeface="Helvetica" pitchFamily="2" charset="0"/>
                            </a:rPr>
                            <a:t>140–200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b="1" dirty="0">
                              <a:latin typeface="Helvetica" pitchFamily="2" charset="0"/>
                            </a:rPr>
                            <a:t>up to 300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9371794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007F7FC-51C0-FBEA-3900-53DB5335C466}"/>
                  </a:ext>
                </a:extLst>
              </p:cNvPr>
              <p:cNvSpPr txBox="1"/>
              <p:nvPr/>
            </p:nvSpPr>
            <p:spPr>
              <a:xfrm>
                <a:off x="628099" y="4253609"/>
                <a:ext cx="6244186" cy="7578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LIU (during LS2) provides brighter, more intense bunches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GB" sz="1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kumimoji="0" lang="en-GB" sz="1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itchFamily="2" charset="2"/>
                          </a:rPr>
                          <m:t>𝐵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GB" sz="1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itchFamily="2" charset="2"/>
                          </a:rPr>
                          <m:t>beam</m:t>
                        </m:r>
                      </m:sub>
                    </m:sSub>
                    <m:r>
                      <a:rPr kumimoji="0" lang="en-GB" sz="1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Wingdings" pitchFamily="2" charset="2"/>
                      </a:rPr>
                      <m:t>≡</m:t>
                    </m:r>
                    <m:f>
                      <m:fPr>
                        <m:type m:val="lin"/>
                        <m:ctrlPr>
                          <a:rPr kumimoji="0" lang="en-GB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GB" sz="14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kumimoji="0" lang="en-GB" sz="14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𝑁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4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p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en-GB" sz="14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kumimoji="0" lang="en-GB" sz="14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𝜀</m:t>
                            </m:r>
                          </m:e>
                          <m:sub>
                            <m:r>
                              <a:rPr kumimoji="0" lang="en-GB" sz="14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𝑛</m:t>
                            </m:r>
                          </m:sub>
                        </m:sSub>
                      </m:den>
                    </m:f>
                    <m:r>
                      <a:rPr kumimoji="0" lang="en-US" sz="1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; upgraded collimation, machine protection and cryogenics handle the increased beam current, losses and heat loads*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007F7FC-51C0-FBEA-3900-53DB5335C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9" y="4253609"/>
                <a:ext cx="6244186" cy="757836"/>
              </a:xfrm>
              <a:prstGeom prst="rect">
                <a:avLst/>
              </a:prstGeom>
              <a:blipFill>
                <a:blip r:embed="rId3"/>
                <a:stretch>
                  <a:fillRect l="-203" t="-45000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5A39C9E-5D00-DD06-3A44-A41345357C0C}"/>
              </a:ext>
            </a:extLst>
          </p:cNvPr>
          <p:cNvCxnSpPr>
            <a:cxnSpLocks/>
          </p:cNvCxnSpPr>
          <p:nvPr/>
        </p:nvCxnSpPr>
        <p:spPr>
          <a:xfrm flipV="1">
            <a:off x="3414852" y="3805305"/>
            <a:ext cx="0" cy="437298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D5DAA44-C19E-EF96-32D4-0107CF7ADE97}"/>
              </a:ext>
            </a:extLst>
          </p:cNvPr>
          <p:cNvSpPr/>
          <p:nvPr/>
        </p:nvSpPr>
        <p:spPr>
          <a:xfrm>
            <a:off x="9577975" y="1204926"/>
            <a:ext cx="1888311" cy="700743"/>
          </a:xfrm>
          <a:prstGeom prst="roundRect">
            <a:avLst>
              <a:gd name="adj" fmla="val 6692"/>
            </a:avLst>
          </a:prstGeom>
          <a:solidFill>
            <a:srgbClr val="EAF5FB"/>
          </a:solidFill>
          <a:ln>
            <a:solidFill>
              <a:srgbClr val="75B9DD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35F412-7480-001B-0F90-3CB84FEBC3A9}"/>
              </a:ext>
            </a:extLst>
          </p:cNvPr>
          <p:cNvSpPr txBox="1"/>
          <p:nvPr/>
        </p:nvSpPr>
        <p:spPr>
          <a:xfrm>
            <a:off x="628099" y="5228884"/>
            <a:ext cx="54679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00"/>
              </a:spcBef>
            </a:pP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*New shafts, caverns and 300-m power-converter galleries at Points 1 and 5 house power converters, cryogenics and services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2056EBB6-EB32-051D-D762-2BB8A4AD29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</p:spPr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7ABED1F-9D76-E2AC-2696-2995360C4FB0}"/>
                  </a:ext>
                </a:extLst>
              </p:cNvPr>
              <p:cNvSpPr txBox="1"/>
              <p:nvPr/>
            </p:nvSpPr>
            <p:spPr>
              <a:xfrm>
                <a:off x="9607003" y="1219233"/>
                <a:ext cx="1859283" cy="6344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600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GB" sz="1600" i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GB" sz="1600" i="0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GB" sz="1600" i="1">
                                  <a:solidFill>
                                    <a:srgbClr val="E4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solidFill>
                                    <a:srgbClr val="E4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GB" sz="1600" i="0">
                                  <a:solidFill>
                                    <a:srgbClr val="E4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GB" sz="160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en-GB" sz="1600" i="1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i="1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1600" i="0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</a:rPr>
                            <m:t>crossing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7ABED1F-9D76-E2AC-2696-2995360C4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7003" y="1219233"/>
                <a:ext cx="1859283" cy="634404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a) 3D sectioned CAD model of a HL-LHC collimator prototype (b)... |  Download Scientific Diagram">
            <a:extLst>
              <a:ext uri="{FF2B5EF4-FFF2-40B4-BE49-F238E27FC236}">
                <a16:creationId xmlns:a16="http://schemas.microsoft.com/office/drawing/2014/main" id="{EF0F6F80-9832-2CEE-3885-198F72F54F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3883" t="18780"/>
          <a:stretch>
            <a:fillRect/>
          </a:stretch>
        </p:blipFill>
        <p:spPr>
          <a:xfrm>
            <a:off x="6964300" y="4311851"/>
            <a:ext cx="2863585" cy="194607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94D5BA5-37A3-343A-EEF3-EA9A163386F8}"/>
              </a:ext>
            </a:extLst>
          </p:cNvPr>
          <p:cNvSpPr txBox="1"/>
          <p:nvPr/>
        </p:nvSpPr>
        <p:spPr>
          <a:xfrm>
            <a:off x="6903005" y="6257925"/>
            <a:ext cx="29248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 rtl="0">
              <a:buNone/>
            </a:pPr>
            <a:r>
              <a:rPr lang="en-CH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</a:rPr>
              <a:t>Front-view of an LHC collimator showing the size of jaw aperture in operation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8435D08-8325-5BFE-E15C-AD3D4FAC6534}"/>
              </a:ext>
            </a:extLst>
          </p:cNvPr>
          <p:cNvSpPr txBox="1"/>
          <p:nvPr/>
        </p:nvSpPr>
        <p:spPr>
          <a:xfrm>
            <a:off x="9846317" y="5026235"/>
            <a:ext cx="2212333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</a:rPr>
              <a:t>RF fingers provide continuous, low-impedance electrical path through mechanical gaps and moving joints </a:t>
            </a:r>
            <a:r>
              <a:rPr lang="en-CH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</a:rPr>
              <a:t>(suppress </a:t>
            </a: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</a:rPr>
              <a:t>beam-coupling impedance and localized RF heating or electrical discharges)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3366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95137-5C63-B9DA-8F8A-5D05CD01C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C7A133-AC76-D28D-E346-EB1F89B7ADAC}"/>
              </a:ext>
            </a:extLst>
          </p:cNvPr>
          <p:cNvSpPr/>
          <p:nvPr/>
        </p:nvSpPr>
        <p:spPr>
          <a:xfrm>
            <a:off x="628099" y="1105896"/>
            <a:ext cx="1155004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Ambitious goal: </a:t>
            </a:r>
            <a:r>
              <a:rPr lang="en-GB" sz="1600" noProof="0" dirty="0">
                <a:solidFill>
                  <a:srgbClr val="000000"/>
                </a:solidFill>
                <a:latin typeface="Helvetica" pitchFamily="2" charset="0"/>
              </a:rPr>
              <a:t>L</a:t>
            </a:r>
            <a:r>
              <a:rPr lang="en-GB" sz="1600" baseline="-25000" noProof="0" dirty="0">
                <a:solidFill>
                  <a:srgbClr val="000000"/>
                </a:solidFill>
                <a:latin typeface="Helvetica" pitchFamily="2" charset="0"/>
              </a:rPr>
              <a:t>int</a:t>
            </a:r>
            <a:r>
              <a:rPr lang="en-GB" sz="1600" noProof="0" dirty="0">
                <a:solidFill>
                  <a:srgbClr val="000000"/>
                </a:solidFill>
                <a:latin typeface="Helvetica" pitchFamily="2" charset="0"/>
              </a:rPr>
              <a:t> &gt; 2500 fb</a:t>
            </a:r>
            <a:r>
              <a:rPr lang="en-GB" sz="1600" baseline="30000" noProof="0" dirty="0">
                <a:solidFill>
                  <a:srgbClr val="000000"/>
                </a:solidFill>
                <a:latin typeface="Helvetica" pitchFamily="2" charset="0"/>
              </a:rPr>
              <a:t>–1</a:t>
            </a:r>
            <a:r>
              <a:rPr lang="en-GB" sz="1600" noProof="0" dirty="0">
                <a:solidFill>
                  <a:srgbClr val="000000"/>
                </a:solidFill>
                <a:latin typeface="Helvetica" pitchFamily="2" charset="0"/>
              </a:rPr>
              <a:t> in 9 years of operation </a:t>
            </a: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(for a total delivered luminosity of 3 ab</a:t>
            </a:r>
            <a:r>
              <a:rPr lang="en-GB" sz="1400" baseline="30000" noProof="0" dirty="0">
                <a:solidFill>
                  <a:srgbClr val="000000"/>
                </a:solidFill>
                <a:latin typeface="Helvetica" pitchFamily="2" charset="0"/>
              </a:rPr>
              <a:t>–1</a:t>
            </a: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)</a:t>
            </a:r>
          </a:p>
          <a:p>
            <a:pPr defTabSz="457200" fontAlgn="base">
              <a:spcBef>
                <a:spcPts val="60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Expect no increase in pp collision energy beyond current 13.6 TeV for Run 4; and later? </a:t>
            </a:r>
            <a:endParaRPr lang="en-GB" sz="14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D3B5A6-A1A2-1108-94A6-B1F28F943820}"/>
              </a:ext>
            </a:extLst>
          </p:cNvPr>
          <p:cNvSpPr txBox="1"/>
          <p:nvPr/>
        </p:nvSpPr>
        <p:spPr>
          <a:xfrm>
            <a:off x="214938" y="264651"/>
            <a:ext cx="11977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HL-LHC — Brighter beams and stronger focusing to deliver 3 ab</a:t>
            </a:r>
            <a:r>
              <a:rPr kumimoji="0" lang="en-GB" sz="2800" b="1" i="0" u="none" strike="noStrike" kern="1200" cap="none" spc="0" normalizeH="0" baseline="3000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–1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3F8C9B13-52B1-C14B-9351-86C2756A3AE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113068" y="2044348"/>
              <a:ext cx="10353218" cy="1691640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421634">
                      <a:extLst>
                        <a:ext uri="{9D8B030D-6E8A-4147-A177-3AD203B41FA5}">
                          <a16:colId xmlns:a16="http://schemas.microsoft.com/office/drawing/2014/main" val="4011834455"/>
                        </a:ext>
                      </a:extLst>
                    </a:gridCol>
                    <a:gridCol w="1874678">
                      <a:extLst>
                        <a:ext uri="{9D8B030D-6E8A-4147-A177-3AD203B41FA5}">
                          <a16:colId xmlns:a16="http://schemas.microsoft.com/office/drawing/2014/main" val="12727440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1489545425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1918504189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2783074342"/>
                        </a:ext>
                      </a:extLst>
                    </a:gridCol>
                    <a:gridCol w="2112438">
                      <a:extLst>
                        <a:ext uri="{9D8B030D-6E8A-4147-A177-3AD203B41FA5}">
                          <a16:colId xmlns:a16="http://schemas.microsoft.com/office/drawing/2014/main" val="272701074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Bunch intensity</a:t>
                          </a:r>
                        </a:p>
                        <a:p>
                          <a:pPr algn="ctr"/>
                          <a:r>
                            <a:rPr lang="en-CH" sz="1400" b="0" dirty="0">
                              <a:latin typeface="Helvetica" pitchFamily="2" charset="0"/>
                            </a:rPr>
                            <a:t>[protons / bunch]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l-GR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β*</a:t>
                          </a: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  <a:p>
                          <a:pPr algn="ctr"/>
                          <a:r>
                            <a:rPr kumimoji="0" lang="en-US" sz="1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[cm]</a:t>
                          </a:r>
                          <a:endParaRPr lang="en-CH" sz="12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Levelled lumi</a:t>
                          </a:r>
                        </a:p>
                        <a:p>
                          <a:pPr algn="ctr"/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[cm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–2</a:t>
                          </a: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s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–1</a:t>
                          </a:r>
                          <a:r>
                            <a:rPr lang="en-GB" sz="1400" b="0" baseline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]</a:t>
                          </a: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4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Pileup </a:t>
                          </a:r>
                          <a:r>
                            <a:rPr lang="en-GB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⟨</a:t>
                          </a:r>
                          <a:r>
                            <a:rPr lang="en-GB" sz="1600" dirty="0" err="1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μ</a:t>
                          </a:r>
                          <a:r>
                            <a:rPr lang="en-GB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⟩ </a:t>
                          </a:r>
                          <a:endParaRPr lang="en-CH" sz="160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  <a:p>
                          <a:pPr algn="ctr"/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CH" sz="1600" dirty="0">
                              <a:latin typeface="Helvetica" pitchFamily="2" charset="0"/>
                            </a:rPr>
                            <a:t>Int. lumi / year / IP</a:t>
                          </a: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[fb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–1</a:t>
                          </a:r>
                          <a:r>
                            <a:rPr lang="en-GB" sz="1400" b="0" baseline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]</a:t>
                          </a:r>
                          <a:endParaRPr lang="en-CH" sz="14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236938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dirty="0">
                              <a:latin typeface="Helvetica" pitchFamily="2" charset="0"/>
                            </a:rPr>
                            <a:t>LHC design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1.15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11</a:t>
                          </a:r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55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10</a:t>
                          </a:r>
                          <a:r>
                            <a:rPr lang="en-GB" sz="1600" baseline="300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34</a:t>
                          </a:r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23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30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40050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dirty="0">
                              <a:latin typeface="Helvetica" pitchFamily="2" charset="0"/>
                            </a:rPr>
                            <a:t>LHC Run 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1.8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11</a:t>
                          </a:r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60/18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2.2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10</a:t>
                          </a:r>
                          <a:r>
                            <a:rPr lang="en-GB" sz="1600" baseline="300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34</a:t>
                          </a:r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120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670968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b="1" dirty="0">
                              <a:latin typeface="Helvetica" pitchFamily="2" charset="0"/>
                            </a:rPr>
                            <a:t>HL-LHC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070C0"/>
                              </a:solidFill>
                              <a:latin typeface="Helvetica" pitchFamily="2" charset="0"/>
                            </a:rPr>
                            <a:t>2.2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6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600" b="1" dirty="0">
                              <a:solidFill>
                                <a:srgbClr val="0070C0"/>
                              </a:solidFill>
                              <a:latin typeface="Helvetica" pitchFamily="2" charset="0"/>
                            </a:rPr>
                            <a:t>10</a:t>
                          </a:r>
                          <a:r>
                            <a:rPr lang="en-GB" sz="1600" b="1" baseline="30000" dirty="0">
                              <a:solidFill>
                                <a:srgbClr val="0070C0"/>
                              </a:solidFill>
                              <a:latin typeface="Helvetica" pitchFamily="2" charset="0"/>
                            </a:rPr>
                            <a:t>11</a:t>
                          </a:r>
                          <a:r>
                            <a:rPr lang="en-GB" sz="1600" b="1" dirty="0">
                              <a:solidFill>
                                <a:srgbClr val="0070C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b="1" dirty="0">
                            <a:solidFill>
                              <a:srgbClr val="0070C0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E40000"/>
                              </a:solidFill>
                              <a:latin typeface="Helvetica" pitchFamily="2" charset="0"/>
                            </a:rPr>
                            <a:t>15</a:t>
                          </a:r>
                          <a:endParaRPr lang="en-CH" sz="1600" b="1" dirty="0">
                            <a:solidFill>
                              <a:srgbClr val="E40000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49243"/>
                              </a:solidFill>
                              <a:latin typeface="Helvetica" pitchFamily="2" charset="0"/>
                            </a:rPr>
                            <a:t>5–7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rgbClr val="049243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GB" sz="1600" b="1" dirty="0">
                              <a:solidFill>
                                <a:srgbClr val="049243"/>
                              </a:solidFill>
                              <a:latin typeface="Helvetica" pitchFamily="2" charset="0"/>
                            </a:rPr>
                            <a:t> 10</a:t>
                          </a:r>
                          <a:r>
                            <a:rPr lang="en-GB" sz="1600" b="1" baseline="30000" dirty="0">
                              <a:solidFill>
                                <a:srgbClr val="049243"/>
                              </a:solidFill>
                              <a:latin typeface="Helvetica" pitchFamily="2" charset="0"/>
                            </a:rPr>
                            <a:t>34</a:t>
                          </a:r>
                          <a:r>
                            <a:rPr lang="en-GB" sz="1600" b="1" dirty="0">
                              <a:solidFill>
                                <a:srgbClr val="049243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b="1" dirty="0">
                            <a:solidFill>
                              <a:srgbClr val="049243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b="1" dirty="0">
                              <a:latin typeface="Helvetica" pitchFamily="2" charset="0"/>
                            </a:rPr>
                            <a:t>140–200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b="1" dirty="0">
                              <a:latin typeface="Helvetica" pitchFamily="2" charset="0"/>
                            </a:rPr>
                            <a:t>up to 300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937179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51F5A2E7-08C0-21C9-509D-7DCF2BC186A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8936066"/>
                  </p:ext>
                </p:extLst>
              </p:nvPr>
            </p:nvGraphicFramePr>
            <p:xfrm>
              <a:off x="1113068" y="2044348"/>
              <a:ext cx="10353218" cy="1691640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421634">
                      <a:extLst>
                        <a:ext uri="{9D8B030D-6E8A-4147-A177-3AD203B41FA5}">
                          <a16:colId xmlns:a16="http://schemas.microsoft.com/office/drawing/2014/main" val="4011834455"/>
                        </a:ext>
                      </a:extLst>
                    </a:gridCol>
                    <a:gridCol w="1874678">
                      <a:extLst>
                        <a:ext uri="{9D8B030D-6E8A-4147-A177-3AD203B41FA5}">
                          <a16:colId xmlns:a16="http://schemas.microsoft.com/office/drawing/2014/main" val="12727440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1489545425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1918504189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2783074342"/>
                        </a:ext>
                      </a:extLst>
                    </a:gridCol>
                    <a:gridCol w="2112438">
                      <a:extLst>
                        <a:ext uri="{9D8B030D-6E8A-4147-A177-3AD203B41FA5}">
                          <a16:colId xmlns:a16="http://schemas.microsoft.com/office/drawing/2014/main" val="2727010740"/>
                        </a:ext>
                      </a:extLst>
                    </a:gridCol>
                  </a:tblGrid>
                  <a:tr h="579120">
                    <a:tc>
                      <a:txBody>
                        <a:bodyPr/>
                        <a:lstStyle/>
                        <a:p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Bunch intensity</a:t>
                          </a:r>
                        </a:p>
                        <a:p>
                          <a:pPr algn="ctr"/>
                          <a:r>
                            <a:rPr lang="en-CH" sz="1400" b="0" dirty="0">
                              <a:latin typeface="Helvetica" pitchFamily="2" charset="0"/>
                            </a:rPr>
                            <a:t>[protons / bunch]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l-GR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β*</a:t>
                          </a: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  <a:p>
                          <a:pPr algn="ctr"/>
                          <a:r>
                            <a:rPr kumimoji="0" lang="en-US" sz="1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[cm]</a:t>
                          </a:r>
                          <a:endParaRPr lang="en-CH" sz="12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Levelled lumi</a:t>
                          </a:r>
                        </a:p>
                        <a:p>
                          <a:pPr algn="ctr"/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[cm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–2</a:t>
                          </a: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s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–1</a:t>
                          </a:r>
                          <a:r>
                            <a:rPr lang="en-GB" sz="1400" b="0" baseline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]</a:t>
                          </a: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4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Pileup </a:t>
                          </a:r>
                          <a:r>
                            <a:rPr lang="en-GB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⟨</a:t>
                          </a:r>
                          <a:r>
                            <a:rPr lang="en-GB" sz="1600" dirty="0" err="1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μ</a:t>
                          </a:r>
                          <a:r>
                            <a:rPr lang="en-GB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⟩ </a:t>
                          </a:r>
                          <a:endParaRPr lang="en-CH" sz="160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  <a:p>
                          <a:pPr algn="ctr"/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CH" sz="1600" dirty="0">
                              <a:latin typeface="Helvetica" pitchFamily="2" charset="0"/>
                            </a:rPr>
                            <a:t>Int. lumi / year / IP</a:t>
                          </a: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[fb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–1</a:t>
                          </a:r>
                          <a:r>
                            <a:rPr lang="en-GB" sz="1400" b="0" baseline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]</a:t>
                          </a:r>
                          <a:endParaRPr lang="en-CH" sz="14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236938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dirty="0">
                              <a:latin typeface="Helvetica" pitchFamily="2" charset="0"/>
                            </a:rPr>
                            <a:t>LHC design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76351" t="-156667" r="-376351" b="-2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55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300769" t="-156667" r="-228462" b="-2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23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30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40050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dirty="0">
                              <a:latin typeface="Helvetica" pitchFamily="2" charset="0"/>
                            </a:rPr>
                            <a:t>LHC Run 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76351" t="-265517" r="-376351" b="-1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60/18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300769" t="-265517" r="-228462" b="-1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120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670968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b="1" dirty="0">
                              <a:latin typeface="Helvetica" pitchFamily="2" charset="0"/>
                            </a:rPr>
                            <a:t>HL-LHC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76351" t="-353333" r="-376351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E40000"/>
                              </a:solidFill>
                              <a:latin typeface="Helvetica" pitchFamily="2" charset="0"/>
                            </a:rPr>
                            <a:t>15</a:t>
                          </a:r>
                          <a:endParaRPr lang="en-CH" sz="1600" b="1" dirty="0">
                            <a:solidFill>
                              <a:srgbClr val="E40000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300769" t="-353333" r="-228462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b="1" dirty="0">
                              <a:latin typeface="Helvetica" pitchFamily="2" charset="0"/>
                            </a:rPr>
                            <a:t>140–200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b="1" dirty="0">
                              <a:latin typeface="Helvetica" pitchFamily="2" charset="0"/>
                            </a:rPr>
                            <a:t>up to 300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9371794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2D65D80-91E7-08BE-A615-2FF3DE6D0015}"/>
              </a:ext>
            </a:extLst>
          </p:cNvPr>
          <p:cNvSpPr/>
          <p:nvPr/>
        </p:nvSpPr>
        <p:spPr>
          <a:xfrm>
            <a:off x="9577975" y="1204926"/>
            <a:ext cx="1888311" cy="700743"/>
          </a:xfrm>
          <a:prstGeom prst="roundRect">
            <a:avLst>
              <a:gd name="adj" fmla="val 6692"/>
            </a:avLst>
          </a:prstGeom>
          <a:solidFill>
            <a:srgbClr val="EAF5FB"/>
          </a:solidFill>
          <a:ln>
            <a:solidFill>
              <a:srgbClr val="75B9DD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3323EB8B-FAA3-7554-A4F2-AD5407E87AE5}"/>
              </a:ext>
            </a:extLst>
          </p:cNvPr>
          <p:cNvSpPr/>
          <p:nvPr/>
        </p:nvSpPr>
        <p:spPr>
          <a:xfrm>
            <a:off x="8619305" y="5116283"/>
            <a:ext cx="3359103" cy="750849"/>
          </a:xfrm>
          <a:prstGeom prst="roundRect">
            <a:avLst>
              <a:gd name="adj" fmla="val 8048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58475E70-DDC1-5F32-1562-20ACB9051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</p:spPr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2ABA5E-9949-3EF9-81A5-7764FF451443}"/>
                  </a:ext>
                </a:extLst>
              </p:cNvPr>
              <p:cNvSpPr txBox="1"/>
              <p:nvPr/>
            </p:nvSpPr>
            <p:spPr>
              <a:xfrm>
                <a:off x="9607003" y="1219233"/>
                <a:ext cx="1859283" cy="6344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600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GB" sz="1600" i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GB" sz="1600" i="0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GB" sz="1600" i="1">
                                  <a:solidFill>
                                    <a:srgbClr val="E4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solidFill>
                                    <a:srgbClr val="E4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GB" sz="1600" i="0">
                                  <a:solidFill>
                                    <a:srgbClr val="E4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GB" sz="160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en-GB" sz="1600" i="1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i="1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1600" i="0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</a:rPr>
                            <m:t>crossing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7ABED1F-9D76-E2AC-2696-2995360C4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7003" y="1219233"/>
                <a:ext cx="1859283" cy="634404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84A1ED5-A7AE-4506-03C8-093684EE7F27}"/>
                  </a:ext>
                </a:extLst>
              </p:cNvPr>
              <p:cNvSpPr txBox="1"/>
              <p:nvPr/>
            </p:nvSpPr>
            <p:spPr>
              <a:xfrm>
                <a:off x="8692604" y="5178564"/>
                <a:ext cx="1481835" cy="5608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400" i="1" smtClean="0"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GB" sz="1400" i="0">
                          <a:latin typeface="Cambria Math" panose="02040503050406030204" pitchFamily="18" charset="0"/>
                        </a:rPr>
                        <m:t>≃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GB" sz="1400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GB" sz="1400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GB" sz="1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GB" sz="1400" i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84A1ED5-A7AE-4506-03C8-093684EE7F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2604" y="5178564"/>
                <a:ext cx="1481835" cy="560859"/>
              </a:xfrm>
              <a:prstGeom prst="rect">
                <a:avLst/>
              </a:prstGeom>
              <a:blipFill>
                <a:blip r:embed="rId6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972D40-FA7E-FC77-C002-05A10A104BE0}"/>
                  </a:ext>
                </a:extLst>
              </p:cNvPr>
              <p:cNvSpPr txBox="1"/>
              <p:nvPr/>
            </p:nvSpPr>
            <p:spPr>
              <a:xfrm>
                <a:off x="10077798" y="5178564"/>
                <a:ext cx="190061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H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 Light" panose="020B0403020202020204" pitchFamily="34" charset="0"/>
                  </a:rPr>
                  <a:t>A smaller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H" sz="1200" b="0" i="0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CH" sz="1200" b="0" i="0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</m:e>
                      <m:sup>
                        <m:r>
                          <a:rPr lang="en-CH" sz="1200" b="0" i="0" dirty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CH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 Light" panose="020B0403020202020204" pitchFamily="34" charset="0"/>
                  </a:rPr>
                  <a:t> at IP increases beam inside final-focus quadrupoles</a:t>
                </a:r>
                <a:endPara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Light" panose="020B0403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972D40-FA7E-FC77-C002-05A10A104B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7798" y="5178564"/>
                <a:ext cx="1900615" cy="646331"/>
              </a:xfrm>
              <a:prstGeom prst="rect">
                <a:avLst/>
              </a:prstGeom>
              <a:blipFill>
                <a:blip r:embed="rId7"/>
                <a:stretch>
                  <a:fillRect t="-1961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A8252DE-2BBB-02A5-DC18-CA4BA1A1F137}"/>
                  </a:ext>
                </a:extLst>
              </p:cNvPr>
              <p:cNvSpPr txBox="1"/>
              <p:nvPr/>
            </p:nvSpPr>
            <p:spPr>
              <a:xfrm>
                <a:off x="9250562" y="5872888"/>
                <a:ext cx="2844800" cy="297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GB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 Light" panose="020B0403020202020204" pitchFamily="34" charset="0"/>
                  </a:rPr>
                  <a:t>Note: beam size is: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1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σ</m:t>
                    </m:r>
                    <m:d>
                      <m:dPr>
                        <m:ctrlPr>
                          <a:rPr lang="en-GB" sz="1100" b="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sz="1100" b="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e>
                    </m:d>
                    <m:r>
                      <a:rPr lang="en-GB" sz="11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11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GB" sz="1100" b="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ε</m:t>
                        </m:r>
                        <m:r>
                          <a:rPr lang="en-GB" sz="1100" b="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 </m:t>
                        </m:r>
                        <m:r>
                          <m:rPr>
                            <m:sty m:val="p"/>
                          </m:rPr>
                          <a:rPr lang="en-GB" sz="1100" b="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d>
                          <m:dPr>
                            <m:ctrlPr>
                              <a:rPr lang="en-GB" sz="1100" b="0" i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GB" sz="1100" b="0" i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s</m:t>
                            </m:r>
                          </m:e>
                        </m:d>
                      </m:e>
                    </m:rad>
                  </m:oMath>
                </a14:m>
                <a:endParaRPr lang="en-GB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Light" panose="020B0403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A8252DE-2BBB-02A5-DC18-CA4BA1A1F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0562" y="5872888"/>
                <a:ext cx="2844800" cy="297325"/>
              </a:xfrm>
              <a:prstGeom prst="rect">
                <a:avLst/>
              </a:prstGeom>
              <a:blipFill>
                <a:blip r:embed="rId8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666AD9EB-2D75-4696-C72A-0E45A09551C0}"/>
              </a:ext>
            </a:extLst>
          </p:cNvPr>
          <p:cNvSpPr txBox="1"/>
          <p:nvPr/>
        </p:nvSpPr>
        <p:spPr>
          <a:xfrm>
            <a:off x="8531123" y="4819996"/>
            <a:ext cx="371388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</a:rPr>
              <a:t>Rapid growth of the beam envelope away from IP: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0905221-9D1C-8DC4-2A7D-A646574919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5846" y="4414809"/>
            <a:ext cx="3468627" cy="22665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F58810C-1D5B-59FB-1637-3FEE5F9739A8}"/>
                  </a:ext>
                </a:extLst>
              </p:cNvPr>
              <p:cNvSpPr txBox="1"/>
              <p:nvPr/>
            </p:nvSpPr>
            <p:spPr>
              <a:xfrm>
                <a:off x="628099" y="4242603"/>
                <a:ext cx="4247387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spcBef>
                    <a:spcPts val="700"/>
                  </a:spcBef>
                  <a:defRPr/>
                </a:pPr>
                <a:r>
                  <a:rPr kumimoji="0" lang="en-C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Stronger focusing: 12 new Nb</a:t>
                </a:r>
                <a:r>
                  <a:rPr kumimoji="0" lang="en-CH" sz="1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3</a:t>
                </a:r>
                <a:r>
                  <a:rPr kumimoji="0" lang="en-C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Sn “inner-triplet” quadrupoles at ATLAS &amp; CMS 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squeeze the beams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1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kumimoji="0" lang="en-GB" sz="1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itchFamily="2" charset="2"/>
                          </a:rPr>
                          <m:t>𝛽</m:t>
                        </m:r>
                      </m:e>
                      <m:sup>
                        <m:r>
                          <a:rPr kumimoji="0" lang="en-GB" sz="1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p>
                  </m:oMath>
                </a14:m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= 15 cm </a:t>
                </a:r>
                <a:r>
                  <a:rPr lang="en-CH" sz="1400" dirty="0">
                    <a:solidFill>
                      <a:srgbClr val="C00000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(B-field: 8 T → 11.3 T = 16.2 kA , aperture</a:t>
                </a:r>
                <a:r>
                  <a:rPr kumimoji="0" lang="en-C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: 70 → 150 mm)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F58810C-1D5B-59FB-1637-3FEE5F973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9" y="4242603"/>
                <a:ext cx="4247387" cy="954107"/>
              </a:xfrm>
              <a:prstGeom prst="rect">
                <a:avLst/>
              </a:prstGeom>
              <a:blipFill>
                <a:blip r:embed="rId10"/>
                <a:stretch>
                  <a:fillRect l="-299" t="-133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525811B-BF93-8B9E-B230-7CC1AF4E6884}"/>
              </a:ext>
            </a:extLst>
          </p:cNvPr>
          <p:cNvCxnSpPr>
            <a:cxnSpLocks/>
          </p:cNvCxnSpPr>
          <p:nvPr/>
        </p:nvCxnSpPr>
        <p:spPr>
          <a:xfrm flipV="1">
            <a:off x="5243655" y="3805305"/>
            <a:ext cx="0" cy="580958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B75FE1-B33F-F53F-C51B-7152B55ACF34}"/>
              </a:ext>
            </a:extLst>
          </p:cNvPr>
          <p:cNvCxnSpPr/>
          <p:nvPr/>
        </p:nvCxnSpPr>
        <p:spPr>
          <a:xfrm>
            <a:off x="4512832" y="4386263"/>
            <a:ext cx="725308" cy="0"/>
          </a:xfrm>
          <a:prstGeom prst="line">
            <a:avLst/>
          </a:prstGeom>
          <a:ln w="12700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452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8D132-1EB9-9649-C9D2-4C365BF3B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51E463-9A67-7CEF-9078-6BD8F3159B53}"/>
              </a:ext>
            </a:extLst>
          </p:cNvPr>
          <p:cNvSpPr/>
          <p:nvPr/>
        </p:nvSpPr>
        <p:spPr>
          <a:xfrm>
            <a:off x="628099" y="1105896"/>
            <a:ext cx="1155004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Ambitious goal: </a:t>
            </a:r>
            <a:r>
              <a:rPr lang="en-GB" sz="1600" noProof="0" dirty="0">
                <a:solidFill>
                  <a:srgbClr val="000000"/>
                </a:solidFill>
                <a:latin typeface="Helvetica" pitchFamily="2" charset="0"/>
              </a:rPr>
              <a:t>L</a:t>
            </a:r>
            <a:r>
              <a:rPr lang="en-GB" sz="1600" baseline="-25000" noProof="0" dirty="0">
                <a:solidFill>
                  <a:srgbClr val="000000"/>
                </a:solidFill>
                <a:latin typeface="Helvetica" pitchFamily="2" charset="0"/>
              </a:rPr>
              <a:t>int</a:t>
            </a:r>
            <a:r>
              <a:rPr lang="en-GB" sz="1600" noProof="0" dirty="0">
                <a:solidFill>
                  <a:srgbClr val="000000"/>
                </a:solidFill>
                <a:latin typeface="Helvetica" pitchFamily="2" charset="0"/>
              </a:rPr>
              <a:t> &gt; 2500 fb</a:t>
            </a:r>
            <a:r>
              <a:rPr lang="en-GB" sz="1600" baseline="30000" noProof="0" dirty="0">
                <a:solidFill>
                  <a:srgbClr val="000000"/>
                </a:solidFill>
                <a:latin typeface="Helvetica" pitchFamily="2" charset="0"/>
              </a:rPr>
              <a:t>–1</a:t>
            </a:r>
            <a:r>
              <a:rPr lang="en-GB" sz="1600" noProof="0" dirty="0">
                <a:solidFill>
                  <a:srgbClr val="000000"/>
                </a:solidFill>
                <a:latin typeface="Helvetica" pitchFamily="2" charset="0"/>
              </a:rPr>
              <a:t> in 9 years of operation </a:t>
            </a: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(for a total delivered luminosity of 3 ab</a:t>
            </a:r>
            <a:r>
              <a:rPr lang="en-GB" sz="1400" baseline="30000" noProof="0" dirty="0">
                <a:solidFill>
                  <a:srgbClr val="000000"/>
                </a:solidFill>
                <a:latin typeface="Helvetica" pitchFamily="2" charset="0"/>
              </a:rPr>
              <a:t>–1</a:t>
            </a: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)</a:t>
            </a:r>
          </a:p>
          <a:p>
            <a:pPr defTabSz="457200" fontAlgn="base">
              <a:spcBef>
                <a:spcPts val="60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Expect no increase in pp collision energy beyond current 13.6 TeV for Run 4; and later? </a:t>
            </a:r>
            <a:endParaRPr lang="en-GB" sz="14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3ADB59-3C57-8D7C-2CDE-98E5DB42C34A}"/>
              </a:ext>
            </a:extLst>
          </p:cNvPr>
          <p:cNvSpPr txBox="1"/>
          <p:nvPr/>
        </p:nvSpPr>
        <p:spPr>
          <a:xfrm>
            <a:off x="214938" y="264651"/>
            <a:ext cx="11977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HL-LHC — Brighter beams and stronger focusing to deliver 3 ab</a:t>
            </a:r>
            <a:r>
              <a:rPr kumimoji="0" lang="en-GB" sz="2800" b="1" i="0" u="none" strike="noStrike" kern="1200" cap="none" spc="0" normalizeH="0" baseline="3000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–1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CBF42F73-2AFE-A8D0-C4C2-D7BAFF4708E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113068" y="2044348"/>
              <a:ext cx="10353218" cy="1691640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421634">
                      <a:extLst>
                        <a:ext uri="{9D8B030D-6E8A-4147-A177-3AD203B41FA5}">
                          <a16:colId xmlns:a16="http://schemas.microsoft.com/office/drawing/2014/main" val="4011834455"/>
                        </a:ext>
                      </a:extLst>
                    </a:gridCol>
                    <a:gridCol w="1874678">
                      <a:extLst>
                        <a:ext uri="{9D8B030D-6E8A-4147-A177-3AD203B41FA5}">
                          <a16:colId xmlns:a16="http://schemas.microsoft.com/office/drawing/2014/main" val="12727440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1489545425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1918504189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2783074342"/>
                        </a:ext>
                      </a:extLst>
                    </a:gridCol>
                    <a:gridCol w="2112438">
                      <a:extLst>
                        <a:ext uri="{9D8B030D-6E8A-4147-A177-3AD203B41FA5}">
                          <a16:colId xmlns:a16="http://schemas.microsoft.com/office/drawing/2014/main" val="272701074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Bunch intensity</a:t>
                          </a:r>
                        </a:p>
                        <a:p>
                          <a:pPr algn="ctr"/>
                          <a:r>
                            <a:rPr lang="en-CH" sz="1400" b="0" dirty="0">
                              <a:latin typeface="Helvetica" pitchFamily="2" charset="0"/>
                            </a:rPr>
                            <a:t>[protons / bunch]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l-GR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β*</a:t>
                          </a: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  <a:p>
                          <a:pPr algn="ctr"/>
                          <a:r>
                            <a:rPr kumimoji="0" lang="en-US" sz="1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[cm]</a:t>
                          </a:r>
                          <a:endParaRPr lang="en-CH" sz="12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Levelled lumi</a:t>
                          </a:r>
                        </a:p>
                        <a:p>
                          <a:pPr algn="ctr"/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[cm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–2</a:t>
                          </a: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s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–1</a:t>
                          </a:r>
                          <a:r>
                            <a:rPr lang="en-GB" sz="1400" b="0" baseline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]</a:t>
                          </a: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4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Pileup </a:t>
                          </a:r>
                          <a:r>
                            <a:rPr lang="en-GB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⟨</a:t>
                          </a:r>
                          <a:r>
                            <a:rPr lang="en-GB" sz="1600" dirty="0" err="1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μ</a:t>
                          </a:r>
                          <a:r>
                            <a:rPr lang="en-GB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⟩ </a:t>
                          </a:r>
                          <a:endParaRPr lang="en-CH" sz="160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  <a:p>
                          <a:pPr algn="ctr"/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CH" sz="1600" dirty="0">
                              <a:latin typeface="Helvetica" pitchFamily="2" charset="0"/>
                            </a:rPr>
                            <a:t>Int. lumi / year / IP</a:t>
                          </a: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[fb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–1</a:t>
                          </a:r>
                          <a:r>
                            <a:rPr lang="en-GB" sz="1400" b="0" baseline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]</a:t>
                          </a:r>
                          <a:endParaRPr lang="en-CH" sz="14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236938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dirty="0">
                              <a:latin typeface="Helvetica" pitchFamily="2" charset="0"/>
                            </a:rPr>
                            <a:t>LHC design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1.15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11</a:t>
                          </a:r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55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10</a:t>
                          </a:r>
                          <a:r>
                            <a:rPr lang="en-GB" sz="1600" baseline="300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34</a:t>
                          </a:r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23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30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40050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dirty="0">
                              <a:latin typeface="Helvetica" pitchFamily="2" charset="0"/>
                            </a:rPr>
                            <a:t>LHC Run 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1.8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11</a:t>
                          </a:r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60/18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2.2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10</a:t>
                          </a:r>
                          <a:r>
                            <a:rPr lang="en-GB" sz="1600" baseline="300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34</a:t>
                          </a:r>
                          <a:r>
                            <a:rPr lang="en-GB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120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670968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b="1" dirty="0">
                              <a:latin typeface="Helvetica" pitchFamily="2" charset="0"/>
                            </a:rPr>
                            <a:t>HL-LHC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070C0"/>
                              </a:solidFill>
                              <a:latin typeface="Helvetica" pitchFamily="2" charset="0"/>
                            </a:rPr>
                            <a:t>2.2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6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GB" sz="1600" b="1" dirty="0">
                              <a:solidFill>
                                <a:srgbClr val="0070C0"/>
                              </a:solidFill>
                              <a:latin typeface="Helvetica" pitchFamily="2" charset="0"/>
                            </a:rPr>
                            <a:t>10</a:t>
                          </a:r>
                          <a:r>
                            <a:rPr lang="en-GB" sz="1600" b="1" baseline="30000" dirty="0">
                              <a:solidFill>
                                <a:srgbClr val="0070C0"/>
                              </a:solidFill>
                              <a:latin typeface="Helvetica" pitchFamily="2" charset="0"/>
                            </a:rPr>
                            <a:t>11</a:t>
                          </a:r>
                          <a:r>
                            <a:rPr lang="en-GB" sz="1600" b="1" dirty="0">
                              <a:solidFill>
                                <a:srgbClr val="0070C0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b="1" dirty="0">
                            <a:solidFill>
                              <a:srgbClr val="0070C0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E40000"/>
                              </a:solidFill>
                              <a:latin typeface="Helvetica" pitchFamily="2" charset="0"/>
                            </a:rPr>
                            <a:t>15</a:t>
                          </a:r>
                          <a:endParaRPr lang="en-CH" sz="1600" b="1" dirty="0">
                            <a:solidFill>
                              <a:srgbClr val="E40000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49243"/>
                              </a:solidFill>
                              <a:latin typeface="Helvetica" pitchFamily="2" charset="0"/>
                            </a:rPr>
                            <a:t>5–7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rgbClr val="049243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GB" sz="1600" b="1" dirty="0">
                              <a:solidFill>
                                <a:srgbClr val="049243"/>
                              </a:solidFill>
                              <a:latin typeface="Helvetica" pitchFamily="2" charset="0"/>
                            </a:rPr>
                            <a:t> 10</a:t>
                          </a:r>
                          <a:r>
                            <a:rPr lang="en-GB" sz="1600" b="1" baseline="30000" dirty="0">
                              <a:solidFill>
                                <a:srgbClr val="049243"/>
                              </a:solidFill>
                              <a:latin typeface="Helvetica" pitchFamily="2" charset="0"/>
                            </a:rPr>
                            <a:t>34</a:t>
                          </a:r>
                          <a:r>
                            <a:rPr lang="en-GB" sz="1600" b="1" dirty="0">
                              <a:solidFill>
                                <a:srgbClr val="049243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600" b="1" dirty="0">
                            <a:solidFill>
                              <a:srgbClr val="049243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b="1" dirty="0">
                              <a:latin typeface="Helvetica" pitchFamily="2" charset="0"/>
                            </a:rPr>
                            <a:t>140–200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b="1" dirty="0">
                              <a:latin typeface="Helvetica" pitchFamily="2" charset="0"/>
                            </a:rPr>
                            <a:t>up to 300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937179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51F5A2E7-08C0-21C9-509D-7DCF2BC186A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8936066"/>
                  </p:ext>
                </p:extLst>
              </p:nvPr>
            </p:nvGraphicFramePr>
            <p:xfrm>
              <a:off x="1113068" y="2044348"/>
              <a:ext cx="10353218" cy="1691640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421634">
                      <a:extLst>
                        <a:ext uri="{9D8B030D-6E8A-4147-A177-3AD203B41FA5}">
                          <a16:colId xmlns:a16="http://schemas.microsoft.com/office/drawing/2014/main" val="4011834455"/>
                        </a:ext>
                      </a:extLst>
                    </a:gridCol>
                    <a:gridCol w="1874678">
                      <a:extLst>
                        <a:ext uri="{9D8B030D-6E8A-4147-A177-3AD203B41FA5}">
                          <a16:colId xmlns:a16="http://schemas.microsoft.com/office/drawing/2014/main" val="12727440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1489545425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1918504189"/>
                        </a:ext>
                      </a:extLst>
                    </a:gridCol>
                    <a:gridCol w="1648156">
                      <a:extLst>
                        <a:ext uri="{9D8B030D-6E8A-4147-A177-3AD203B41FA5}">
                          <a16:colId xmlns:a16="http://schemas.microsoft.com/office/drawing/2014/main" val="2783074342"/>
                        </a:ext>
                      </a:extLst>
                    </a:gridCol>
                    <a:gridCol w="2112438">
                      <a:extLst>
                        <a:ext uri="{9D8B030D-6E8A-4147-A177-3AD203B41FA5}">
                          <a16:colId xmlns:a16="http://schemas.microsoft.com/office/drawing/2014/main" val="2727010740"/>
                        </a:ext>
                      </a:extLst>
                    </a:gridCol>
                  </a:tblGrid>
                  <a:tr h="579120">
                    <a:tc>
                      <a:txBody>
                        <a:bodyPr/>
                        <a:lstStyle/>
                        <a:p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Bunch intensity</a:t>
                          </a:r>
                        </a:p>
                        <a:p>
                          <a:pPr algn="ctr"/>
                          <a:r>
                            <a:rPr lang="en-CH" sz="1400" b="0" dirty="0">
                              <a:latin typeface="Helvetica" pitchFamily="2" charset="0"/>
                            </a:rPr>
                            <a:t>[protons / bunch]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l-GR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β*</a:t>
                          </a:r>
                          <a:r>
                            <a:rPr kumimoji="0" lang="en-US" sz="16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 </a:t>
                          </a:r>
                        </a:p>
                        <a:p>
                          <a:pPr algn="ctr"/>
                          <a:r>
                            <a:rPr kumimoji="0" lang="en-US" sz="1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bg1"/>
                              </a:solidFill>
                              <a:effectLst/>
                              <a:uLnTx/>
                              <a:uFillTx/>
                              <a:latin typeface="Helvetica" pitchFamily="2" charset="0"/>
                              <a:ea typeface="+mn-ea"/>
                              <a:cs typeface="+mn-cs"/>
                            </a:rPr>
                            <a:t>[cm]</a:t>
                          </a:r>
                          <a:endParaRPr lang="en-CH" sz="12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Levelled lumi</a:t>
                          </a:r>
                        </a:p>
                        <a:p>
                          <a:pPr algn="ctr"/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[cm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–2</a:t>
                          </a: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s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–1</a:t>
                          </a:r>
                          <a:r>
                            <a:rPr lang="en-GB" sz="1400" b="0" baseline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]</a:t>
                          </a: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 </a:t>
                          </a:r>
                          <a:endParaRPr lang="en-CH" sz="14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Pileup </a:t>
                          </a:r>
                          <a:r>
                            <a:rPr lang="en-GB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⟨</a:t>
                          </a:r>
                          <a:r>
                            <a:rPr lang="en-GB" sz="1600" dirty="0" err="1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μ</a:t>
                          </a:r>
                          <a:r>
                            <a:rPr lang="en-GB" sz="16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⟩ </a:t>
                          </a:r>
                          <a:endParaRPr lang="en-CH" sz="160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  <a:p>
                          <a:pPr algn="ctr"/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CH" sz="1600" dirty="0">
                              <a:latin typeface="Helvetica" pitchFamily="2" charset="0"/>
                            </a:rPr>
                            <a:t>Int. lumi / year / IP</a:t>
                          </a: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[fb</a:t>
                          </a:r>
                          <a:r>
                            <a:rPr lang="en-GB" sz="1400" b="0" baseline="3000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–1</a:t>
                          </a:r>
                          <a:r>
                            <a:rPr lang="en-GB" sz="1400" b="0" baseline="0" dirty="0">
                              <a:solidFill>
                                <a:schemeClr val="bg1"/>
                              </a:solidFill>
                              <a:latin typeface="Helvetica" pitchFamily="2" charset="0"/>
                            </a:rPr>
                            <a:t>]</a:t>
                          </a:r>
                          <a:endParaRPr lang="en-CH" sz="1400" b="0" dirty="0">
                            <a:solidFill>
                              <a:schemeClr val="bg1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236938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dirty="0">
                              <a:latin typeface="Helvetica" pitchFamily="2" charset="0"/>
                            </a:rPr>
                            <a:t>LHC design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76351" t="-156667" r="-376351" b="-2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55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300769" t="-156667" r="-228462" b="-2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23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30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440050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dirty="0">
                              <a:latin typeface="Helvetica" pitchFamily="2" charset="0"/>
                            </a:rPr>
                            <a:t>LHC Run 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76351" t="-265517" r="-376351" b="-1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rgbClr val="000000"/>
                              </a:solidFill>
                              <a:latin typeface="Helvetica" pitchFamily="2" charset="0"/>
                            </a:rPr>
                            <a:t>60/18</a:t>
                          </a:r>
                          <a:endParaRPr lang="en-CH" sz="1600" dirty="0"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300769" t="-265517" r="-228462" b="-1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dirty="0">
                              <a:latin typeface="Helvetica" pitchFamily="2" charset="0"/>
                            </a:rPr>
                            <a:t>120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670968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CH" sz="1600" b="1" dirty="0">
                              <a:latin typeface="Helvetica" pitchFamily="2" charset="0"/>
                            </a:rPr>
                            <a:t>HL-LHC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76351" t="-353333" r="-376351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dirty="0">
                              <a:solidFill>
                                <a:srgbClr val="E40000"/>
                              </a:solidFill>
                              <a:latin typeface="Helvetica" pitchFamily="2" charset="0"/>
                            </a:rPr>
                            <a:t>15</a:t>
                          </a:r>
                          <a:endParaRPr lang="en-CH" sz="1600" b="1" dirty="0">
                            <a:solidFill>
                              <a:srgbClr val="E40000"/>
                            </a:solidFill>
                            <a:latin typeface="Helvetica" pitchFamily="2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2"/>
                          <a:stretch>
                            <a:fillRect l="-300769" t="-353333" r="-228462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b="1" dirty="0">
                              <a:latin typeface="Helvetica" pitchFamily="2" charset="0"/>
                            </a:rPr>
                            <a:t>140–200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H" sz="1600" b="1" dirty="0">
                              <a:latin typeface="Helvetica" pitchFamily="2" charset="0"/>
                            </a:rPr>
                            <a:t>up to 300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9371794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15CCBB4-1C70-9771-AB1F-328B285406B1}"/>
              </a:ext>
            </a:extLst>
          </p:cNvPr>
          <p:cNvSpPr/>
          <p:nvPr/>
        </p:nvSpPr>
        <p:spPr>
          <a:xfrm>
            <a:off x="9577975" y="1204926"/>
            <a:ext cx="1888311" cy="700743"/>
          </a:xfrm>
          <a:prstGeom prst="roundRect">
            <a:avLst>
              <a:gd name="adj" fmla="val 6692"/>
            </a:avLst>
          </a:prstGeom>
          <a:solidFill>
            <a:srgbClr val="EAF5FB"/>
          </a:solidFill>
          <a:ln>
            <a:solidFill>
              <a:srgbClr val="75B9DD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8FE77925-DBCE-8470-883D-CB9825E03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</p:spPr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1106CC-F869-1BB1-F098-B0DB520253E4}"/>
                  </a:ext>
                </a:extLst>
              </p:cNvPr>
              <p:cNvSpPr txBox="1"/>
              <p:nvPr/>
            </p:nvSpPr>
            <p:spPr>
              <a:xfrm>
                <a:off x="9607003" y="1219233"/>
                <a:ext cx="1859283" cy="6344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1600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GB" sz="1600" i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GB" sz="1600" i="0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GB" sz="1600" i="1">
                                  <a:solidFill>
                                    <a:srgbClr val="0057AA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GB" sz="1600" i="1">
                                  <a:solidFill>
                                    <a:srgbClr val="E4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solidFill>
                                    <a:srgbClr val="E4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GB" sz="1600" i="0">
                                  <a:solidFill>
                                    <a:srgbClr val="E4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GB" sz="1600" i="0">
                          <a:latin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en-GB" sz="1600" i="1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i="1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1600" i="0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</a:rPr>
                            <m:t>crossing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7ABED1F-9D76-E2AC-2696-2995360C4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7003" y="1219233"/>
                <a:ext cx="1859283" cy="634404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>
            <a:extLst>
              <a:ext uri="{FF2B5EF4-FFF2-40B4-BE49-F238E27FC236}">
                <a16:creationId xmlns:a16="http://schemas.microsoft.com/office/drawing/2014/main" id="{A770B558-AEC6-FDF0-7BD0-93929E1FE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233" y="3981469"/>
            <a:ext cx="4063887" cy="268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DF55353-3A99-B7DD-DECE-5D682AB17D4C}"/>
              </a:ext>
            </a:extLst>
          </p:cNvPr>
          <p:cNvCxnSpPr>
            <a:cxnSpLocks/>
          </p:cNvCxnSpPr>
          <p:nvPr/>
        </p:nvCxnSpPr>
        <p:spPr>
          <a:xfrm flipV="1">
            <a:off x="6864637" y="3805305"/>
            <a:ext cx="0" cy="580958"/>
          </a:xfrm>
          <a:prstGeom prst="straightConnector1">
            <a:avLst/>
          </a:prstGeom>
          <a:ln w="12700">
            <a:solidFill>
              <a:srgbClr val="049243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056173-5906-3611-BB11-FECDAD259B38}"/>
              </a:ext>
            </a:extLst>
          </p:cNvPr>
          <p:cNvCxnSpPr>
            <a:cxnSpLocks/>
          </p:cNvCxnSpPr>
          <p:nvPr/>
        </p:nvCxnSpPr>
        <p:spPr>
          <a:xfrm>
            <a:off x="5763491" y="4386263"/>
            <a:ext cx="1095631" cy="0"/>
          </a:xfrm>
          <a:prstGeom prst="line">
            <a:avLst/>
          </a:prstGeom>
          <a:ln w="12700">
            <a:solidFill>
              <a:srgbClr val="04924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337691B-AFD9-1F7B-C262-4E6BF781A0BA}"/>
              </a:ext>
            </a:extLst>
          </p:cNvPr>
          <p:cNvSpPr txBox="1"/>
          <p:nvPr/>
        </p:nvSpPr>
        <p:spPr>
          <a:xfrm>
            <a:off x="628098" y="4242603"/>
            <a:ext cx="54300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700"/>
              </a:spcBef>
              <a:defRPr/>
            </a:pPr>
            <a:r>
              <a:rPr lang="en-GB" sz="1400" dirty="0">
                <a:solidFill>
                  <a:srgbClr val="049243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RF crab cavities tilt the bunches via time-dependent transverse kicks, restoring their overlap despite the larger crossing angle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C2D7BC-BE5C-2379-A0D8-0E0C817395CE}"/>
              </a:ext>
            </a:extLst>
          </p:cNvPr>
          <p:cNvSpPr txBox="1"/>
          <p:nvPr/>
        </p:nvSpPr>
        <p:spPr>
          <a:xfrm>
            <a:off x="628098" y="4868416"/>
            <a:ext cx="6102926" cy="1677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16 (8 around ATLAS/CMS) superconducting RF cavities tilt proton bunches through application of a time-dependent transverse voltage (3.4 MV/cavity) across the bunch such that they effectively collide head-on despite the crossing angle </a:t>
            </a: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(uncorrected: luminosity loss of up to 30% at HL-LHC)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Leading (trailing) edge of the bunch gets a kick in one (opposite) direction → rotation of the bunch in the transverse plane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Already successfully used at </a:t>
            </a:r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SuperKEKB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, but never at hadron colliders</a:t>
            </a:r>
          </a:p>
        </p:txBody>
      </p:sp>
    </p:spTree>
    <p:extLst>
      <p:ext uri="{BB962C8B-B14F-4D97-AF65-F5344CB8AC3E}">
        <p14:creationId xmlns:p14="http://schemas.microsoft.com/office/powerpoint/2010/main" val="2327679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92C02-4E67-3223-AB20-225797EEF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5AF29C-548D-6F7A-EEB6-29C9B008D9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1C7721-96AA-0121-2BF1-65EF9603ABAE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HL-LHC — Stronger focusing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19C465-6F86-A675-9ED8-E2B7BB348F05}"/>
              </a:ext>
            </a:extLst>
          </p:cNvPr>
          <p:cNvSpPr txBox="1"/>
          <p:nvPr/>
        </p:nvSpPr>
        <p:spPr>
          <a:xfrm>
            <a:off x="628099" y="1105896"/>
            <a:ext cx="1064834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HL-LHC final focus: large-aperture Nb</a:t>
            </a:r>
            <a:r>
              <a:rPr lang="en-GB" sz="1600" b="1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3</a:t>
            </a: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Sn quadrupoles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NbTi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(known since 1962) is a ductile (malleable) alloy,                                                                                                                      while Nb</a:t>
            </a:r>
            <a:r>
              <a:rPr lang="en-GB" sz="14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3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Sn (1954!) is a brittle intermetallic compound,                                                                                                                     which cannot be bent or plastically deformed once formed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This requires a “wind-and-react” process:</a:t>
            </a:r>
          </a:p>
          <a:p>
            <a:pPr marL="742950" lvl="1" indent="-285750">
              <a:spcBef>
                <a:spcPts val="600"/>
              </a:spcBef>
              <a:buFont typeface="System Font Regular"/>
              <a:buChar char="–"/>
            </a:pP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Cable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Nb and Sn precursor filaments in a copper-stabilised Rutherford cable</a:t>
            </a:r>
          </a:p>
          <a:p>
            <a:pPr marL="742950" lvl="1" indent="-285750">
              <a:spcBef>
                <a:spcPts val="600"/>
              </a:spcBef>
              <a:buFont typeface="System Font Regular"/>
              <a:buChar char="–"/>
            </a:pP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Wind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form the coil while the precursor remains ductile</a:t>
            </a:r>
          </a:p>
          <a:p>
            <a:pPr marL="742950" lvl="1" indent="-285750">
              <a:spcBef>
                <a:spcPts val="600"/>
              </a:spcBef>
              <a:buFont typeface="System Font Regular"/>
              <a:buChar char="–"/>
            </a:pP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React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heat-treat at 650–700 °C to form brittle Nb</a:t>
            </a:r>
            <a:r>
              <a:rPr lang="en-GB" sz="14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3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Sn (entire coil must survive high-temperature treatment without distortion or contamination, any mismatch in thermal expansion can induce stress or cracking)</a:t>
            </a:r>
          </a:p>
          <a:p>
            <a:pPr marL="742950" lvl="1" indent="-285750">
              <a:spcBef>
                <a:spcPts val="600"/>
              </a:spcBef>
              <a:buFont typeface="System Font Regular"/>
              <a:buChar char="–"/>
            </a:pP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Support: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vacuum-impregnate with epoxy and apply precise mechanical preload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Small conductor movements can initiate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quenches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; Nb</a:t>
            </a:r>
            <a:r>
              <a:rPr kumimoji="0" lang="en-GB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3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Sn magnets may require more training quenches than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NbTi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to reach nominal field, and they could show de-training after thermal </a:t>
            </a:r>
            <a:r>
              <a:rPr kumimoji="0" lang="en-GB" sz="1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cycling</a:t>
            </a:r>
            <a:r>
              <a:rPr kumimoji="0" lang="en-GB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GB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[or possibly not, see </a:t>
            </a:r>
            <a:r>
              <a:rPr kumimoji="0" lang="en-GB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2"/>
              </a:rPr>
              <a:t>this article</a:t>
            </a:r>
            <a:r>
              <a:rPr kumimoji="0" lang="en-GB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from July 21, 2026]</a:t>
            </a:r>
            <a:endParaRPr lang="en-GB" sz="14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68610" name="Picture 2" descr="Wired A Nb3Sn cable, showing the single strands and the glass-fibre insulation, partially unwrapped. Credit: M Brice/CERN">
            <a:extLst>
              <a:ext uri="{FF2B5EF4-FFF2-40B4-BE49-F238E27FC236}">
                <a16:creationId xmlns:a16="http://schemas.microsoft.com/office/drawing/2014/main" id="{D03501DA-3E42-F38B-E560-4B20E1CDA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83" y="4733793"/>
            <a:ext cx="3009784" cy="212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0F82D4-84F1-E52F-9036-82145C452207}"/>
              </a:ext>
            </a:extLst>
          </p:cNvPr>
          <p:cNvSpPr txBox="1"/>
          <p:nvPr/>
        </p:nvSpPr>
        <p:spPr>
          <a:xfrm>
            <a:off x="3864093" y="5228041"/>
            <a:ext cx="6846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Nb</a:t>
            </a:r>
            <a:r>
              <a:rPr lang="en-CH" sz="12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3</a:t>
            </a: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Sn cable with single strands and glass-fibre insulation (partially unwrapped). 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Winding of magnet coil with glass-fibre insulated cables made of multi-filamentary wires that contain Nb and Sn precursors in a Cu matrix. Heat treatment of coil so that precursor elements react chemically and form the desired Nb</a:t>
            </a:r>
            <a:r>
              <a:rPr lang="en-GB" sz="12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3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Sn superconducting phase. To protect the then extremely fragile coil, a polymer is injected, which fills the interstitial spaces among cables, and is subsequently cured to become a matrix of hardened plastic providing cohesion and support to the cables</a:t>
            </a:r>
            <a:endParaRPr lang="en-CH" sz="120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1F888DD-F66B-ADE0-7D40-89FDAE446E1A}"/>
              </a:ext>
            </a:extLst>
          </p:cNvPr>
          <p:cNvGrpSpPr/>
          <p:nvPr/>
        </p:nvGrpSpPr>
        <p:grpSpPr>
          <a:xfrm>
            <a:off x="6709312" y="1290875"/>
            <a:ext cx="4945769" cy="680644"/>
            <a:chOff x="6765584" y="1445618"/>
            <a:chExt cx="4945769" cy="68064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CDFBBA4-14D6-9CA1-C138-19164866EB6A}"/>
                </a:ext>
              </a:extLst>
            </p:cNvPr>
            <p:cNvSpPr txBox="1"/>
            <p:nvPr/>
          </p:nvSpPr>
          <p:spPr>
            <a:xfrm>
              <a:off x="6849989" y="1526098"/>
              <a:ext cx="4861364" cy="5386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>
                  <a:tab pos="571500" algn="l"/>
                </a:tabLst>
                <a:defRPr/>
              </a:pPr>
              <a:r>
                <a:rPr kumimoji="0" lang="en-GB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NbTi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: 	T</a:t>
              </a:r>
              <a:r>
                <a:rPr kumimoji="0" lang="en-GB" sz="12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c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~ 9.2 K,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B</a:t>
              </a:r>
              <a:r>
                <a:rPr kumimoji="0" lang="en-GB" sz="12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c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~ 10–11 T (0 K),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B</a:t>
              </a:r>
              <a:r>
                <a:rPr kumimoji="0" lang="en-GB" sz="12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practical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~   8–  9 T (4.2 K)</a:t>
              </a:r>
            </a:p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tabLst>
                  <a:tab pos="571500" algn="l"/>
                </a:tabLst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Nb</a:t>
              </a:r>
              <a:r>
                <a:rPr kumimoji="0" lang="en-GB" sz="12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3</a:t>
              </a: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Sn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: 	T</a:t>
              </a:r>
              <a:r>
                <a:rPr kumimoji="0" lang="en-GB" sz="12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c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~ 18 K, 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B</a:t>
              </a:r>
              <a:r>
                <a:rPr kumimoji="0" lang="en-GB" sz="12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c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~ 25–30 T (0 K), </a:t>
              </a:r>
              <a:r>
                <a:rPr kumimoji="0" lang="en-GB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B</a:t>
              </a:r>
              <a:r>
                <a:rPr kumimoji="0" lang="en-GB" sz="1200" b="0" i="0" u="none" strike="noStrike" kern="1200" cap="none" spc="0" normalizeH="0" baseline="-2500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practical</a:t>
              </a: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~ 15–20 T (4.2 K)</a:t>
              </a:r>
            </a:p>
          </p:txBody>
        </p:sp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5F3C8787-B4D0-EACC-5823-604AE4AB41F1}"/>
                </a:ext>
              </a:extLst>
            </p:cNvPr>
            <p:cNvSpPr/>
            <p:nvPr/>
          </p:nvSpPr>
          <p:spPr>
            <a:xfrm>
              <a:off x="6765584" y="1445618"/>
              <a:ext cx="4754879" cy="680644"/>
            </a:xfrm>
            <a:prstGeom prst="roundRect">
              <a:avLst>
                <a:gd name="adj" fmla="val 9585"/>
              </a:avLst>
            </a:prstGeom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l"/>
              <a:endParaRPr lang="en-GB" sz="1600" dirty="0">
                <a:latin typeface="Helvetica" pitchFamily="2" charset="0"/>
              </a:endParaRPr>
            </a:p>
          </p:txBody>
        </p:sp>
      </p:grpSp>
      <p:pic>
        <p:nvPicPr>
          <p:cNvPr id="10" name="Picture 9" descr="A photograph of a Rutherford cable slightly untwisted to show the... |  Download Scientific Diagram">
            <a:extLst>
              <a:ext uri="{FF2B5EF4-FFF2-40B4-BE49-F238E27FC236}">
                <a16:creationId xmlns:a16="http://schemas.microsoft.com/office/drawing/2014/main" id="{A53F27B6-9F1F-FDB2-5B43-010547BA9C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500" y="2145350"/>
            <a:ext cx="1443251" cy="96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38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A00AE-FAB9-B0F3-BDA9-9064844ED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31F7E9-77C9-B097-B0C6-A52659DE3E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3A7CAF-66F9-237D-AECE-C71A10E2314D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HL-LHC — Stronger focusing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84142D-9714-A39D-6AE6-0ADF099B7FB4}"/>
              </a:ext>
            </a:extLst>
          </p:cNvPr>
          <p:cNvSpPr txBox="1"/>
          <p:nvPr/>
        </p:nvSpPr>
        <p:spPr>
          <a:xfrm>
            <a:off x="628099" y="1105896"/>
            <a:ext cx="106483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Nb</a:t>
            </a:r>
            <a:r>
              <a:rPr lang="en-GB" sz="1600" b="1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3</a:t>
            </a: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Sn “inner triplet” quadrupoles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201A13-7F6D-AAA6-9C01-6F5A3FB8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22613"/>
            <a:ext cx="3684801" cy="24571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52971D-9ED1-B57B-354C-093ADCAE4B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479"/>
          <a:stretch>
            <a:fillRect/>
          </a:stretch>
        </p:blipFill>
        <p:spPr>
          <a:xfrm>
            <a:off x="8126799" y="1722612"/>
            <a:ext cx="4047564" cy="24643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829ED8-AFF1-0B85-8411-4E5834B8C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788" y="1722612"/>
            <a:ext cx="4300023" cy="24571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A7F3BE-B226-827B-57DF-2F52EC8F486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12" b="9544"/>
          <a:stretch>
            <a:fillRect/>
          </a:stretch>
        </p:blipFill>
        <p:spPr>
          <a:xfrm>
            <a:off x="-1" y="1717792"/>
            <a:ext cx="3684801" cy="24510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61B1AC-0E88-C85F-F12C-9B82FF6260A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49" t="1201" r="626" b="1513"/>
          <a:stretch>
            <a:fillRect/>
          </a:stretch>
        </p:blipFill>
        <p:spPr>
          <a:xfrm>
            <a:off x="469338" y="4493007"/>
            <a:ext cx="6044750" cy="1844984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AF468D-3E51-6ED0-16D8-0AEA918C574F}"/>
              </a:ext>
            </a:extLst>
          </p:cNvPr>
          <p:cNvSpPr txBox="1"/>
          <p:nvPr/>
        </p:nvSpPr>
        <p:spPr>
          <a:xfrm>
            <a:off x="7127420" y="5261002"/>
            <a:ext cx="477646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</a:rPr>
              <a:t>Nb</a:t>
            </a:r>
            <a:r>
              <a:rPr kumimoji="0" lang="en-CH" sz="14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</a:rPr>
              <a:t>3</a:t>
            </a:r>
            <a:r>
              <a:rPr kumimoji="0" lang="en-CH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</a:rPr>
              <a:t>Sn technology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</a:rPr>
              <a:t>for new high-field superconducting quadrupole magnets successfully </a:t>
            </a:r>
            <a:r>
              <a:rPr kumimoji="0" lang="en-CH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itchFamily="2" charset="0"/>
              </a:rPr>
              <a:t>demonstrated for HL-LHC!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3A063D-DCBA-97C0-65F1-105927AAD749}"/>
              </a:ext>
            </a:extLst>
          </p:cNvPr>
          <p:cNvSpPr txBox="1"/>
          <p:nvPr/>
        </p:nvSpPr>
        <p:spPr>
          <a:xfrm>
            <a:off x="0" y="3912417"/>
            <a:ext cx="11077303" cy="269502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u="none" strike="noStrike" noProof="0" dirty="0">
                <a:effectLst/>
                <a:latin typeface="Helvetica Light" panose="020B0403020202020204" pitchFamily="34" charset="0"/>
              </a:rPr>
              <a:t>Fully realistic inner triplet string test facility at CERN, from left to right: installation of superconducting link, installation of D1 and Q2a cryo-assemblies, tests to start in Oct 2025</a:t>
            </a:r>
            <a:endParaRPr lang="en-GB" sz="1100" noProof="0" dirty="0">
              <a:latin typeface="Helvetica Light" panose="020B0403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391B6F-3554-9A24-0280-C68B92ECAFC8}"/>
              </a:ext>
            </a:extLst>
          </p:cNvPr>
          <p:cNvSpPr txBox="1"/>
          <p:nvPr/>
        </p:nvSpPr>
        <p:spPr>
          <a:xfrm>
            <a:off x="1165872" y="5678300"/>
            <a:ext cx="5870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100" dirty="0">
                <a:solidFill>
                  <a:srgbClr val="069E49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CERN</a:t>
            </a:r>
            <a:endParaRPr lang="en-GB" sz="1050" dirty="0">
              <a:solidFill>
                <a:srgbClr val="069E49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498E789-AD70-251D-BE54-A7B980F4C370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936346" y="4714734"/>
            <a:ext cx="314782" cy="233325"/>
          </a:xfrm>
          <a:prstGeom prst="line">
            <a:avLst/>
          </a:prstGeom>
          <a:ln w="12700">
            <a:solidFill>
              <a:srgbClr val="E4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050ECF3-4417-BE69-1BC3-A55968388447}"/>
              </a:ext>
            </a:extLst>
          </p:cNvPr>
          <p:cNvSpPr txBox="1"/>
          <p:nvPr/>
        </p:nvSpPr>
        <p:spPr>
          <a:xfrm>
            <a:off x="1251128" y="4583929"/>
            <a:ext cx="4764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ctr">
              <a:spcBef>
                <a:spcPts val="3000"/>
              </a:spcBef>
            </a:pPr>
            <a:r>
              <a:rPr lang="en-GB" sz="1100" dirty="0">
                <a:solidFill>
                  <a:srgbClr val="E4000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USA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9F6C87E-F60A-253E-98B1-D109A642F49B}"/>
              </a:ext>
            </a:extLst>
          </p:cNvPr>
          <p:cNvCxnSpPr>
            <a:cxnSpLocks/>
            <a:endCxn id="17" idx="3"/>
          </p:cNvCxnSpPr>
          <p:nvPr/>
        </p:nvCxnSpPr>
        <p:spPr>
          <a:xfrm flipH="1" flipV="1">
            <a:off x="1727540" y="4714734"/>
            <a:ext cx="218304" cy="233325"/>
          </a:xfrm>
          <a:prstGeom prst="line">
            <a:avLst/>
          </a:prstGeom>
          <a:ln w="12700">
            <a:solidFill>
              <a:srgbClr val="E4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A770E2B-32F5-1B98-4956-70646A648107}"/>
              </a:ext>
            </a:extLst>
          </p:cNvPr>
          <p:cNvSpPr txBox="1"/>
          <p:nvPr/>
        </p:nvSpPr>
        <p:spPr>
          <a:xfrm>
            <a:off x="620050" y="6254793"/>
            <a:ext cx="271715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Corrector magnets by CIEMAT (Spain)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5192806-BA4A-DA01-9429-3F925B5E5FB8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1321806" y="5475441"/>
            <a:ext cx="137576" cy="202859"/>
          </a:xfrm>
          <a:prstGeom prst="line">
            <a:avLst/>
          </a:prstGeom>
          <a:ln w="12700">
            <a:solidFill>
              <a:srgbClr val="069E4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3E8C4F4-D013-9C7C-37BA-9EDEE6997AA8}"/>
              </a:ext>
            </a:extLst>
          </p:cNvPr>
          <p:cNvCxnSpPr>
            <a:cxnSpLocks/>
          </p:cNvCxnSpPr>
          <p:nvPr/>
        </p:nvCxnSpPr>
        <p:spPr>
          <a:xfrm flipV="1">
            <a:off x="1468561" y="5480831"/>
            <a:ext cx="137576" cy="202859"/>
          </a:xfrm>
          <a:prstGeom prst="line">
            <a:avLst/>
          </a:prstGeom>
          <a:ln w="12700">
            <a:solidFill>
              <a:srgbClr val="069E4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3F267FE-C3C2-95C8-809F-FECAFBF4E829}"/>
              </a:ext>
            </a:extLst>
          </p:cNvPr>
          <p:cNvSpPr txBox="1"/>
          <p:nvPr/>
        </p:nvSpPr>
        <p:spPr>
          <a:xfrm>
            <a:off x="2241924" y="4596176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ctr">
              <a:spcBef>
                <a:spcPts val="3000"/>
              </a:spcBef>
            </a:pPr>
            <a:r>
              <a:rPr lang="en-GB" sz="11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KEK, Japan </a:t>
            </a:r>
          </a:p>
          <a:p>
            <a:pPr marL="0" algn="ctr"/>
            <a:r>
              <a:rPr lang="en-GB" sz="9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(separator)</a:t>
            </a:r>
            <a:endParaRPr lang="en-GB" sz="1050" dirty="0">
              <a:solidFill>
                <a:srgbClr val="0070C0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16A1D84-7B9C-764C-BAA1-270873A74689}"/>
              </a:ext>
            </a:extLst>
          </p:cNvPr>
          <p:cNvSpPr txBox="1"/>
          <p:nvPr/>
        </p:nvSpPr>
        <p:spPr>
          <a:xfrm>
            <a:off x="4578027" y="4596176"/>
            <a:ext cx="1051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ctr">
              <a:spcBef>
                <a:spcPts val="3000"/>
              </a:spcBef>
            </a:pPr>
            <a:r>
              <a:rPr lang="en-GB" sz="11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Genova, Italy </a:t>
            </a:r>
          </a:p>
          <a:p>
            <a:pPr marL="0" algn="ctr"/>
            <a:r>
              <a:rPr lang="en-GB" sz="9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(recombiner)</a:t>
            </a:r>
            <a:endParaRPr lang="en-GB" sz="1050" dirty="0">
              <a:solidFill>
                <a:srgbClr val="0070C0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DD6568-0E09-80FC-5406-4E0CA8842664}"/>
              </a:ext>
            </a:extLst>
          </p:cNvPr>
          <p:cNvSpPr txBox="1"/>
          <p:nvPr/>
        </p:nvSpPr>
        <p:spPr>
          <a:xfrm>
            <a:off x="4499185" y="6222425"/>
            <a:ext cx="13108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Orbit corrector IHEP (China)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027626C7-0BE3-8DFE-3318-6230D850D5FB}"/>
              </a:ext>
            </a:extLst>
          </p:cNvPr>
          <p:cNvSpPr/>
          <p:nvPr/>
        </p:nvSpPr>
        <p:spPr>
          <a:xfrm>
            <a:off x="361506" y="4399854"/>
            <a:ext cx="6524203" cy="2254580"/>
          </a:xfrm>
          <a:prstGeom prst="roundRect">
            <a:avLst>
              <a:gd name="adj" fmla="val 3161"/>
            </a:avLst>
          </a:prstGeom>
          <a:ln w="12700">
            <a:solidFill>
              <a:schemeClr val="bg1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B6086E-B859-D992-82B5-E9FD52729AE3}"/>
              </a:ext>
            </a:extLst>
          </p:cNvPr>
          <p:cNvSpPr txBox="1"/>
          <p:nvPr/>
        </p:nvSpPr>
        <p:spPr>
          <a:xfrm>
            <a:off x="5618130" y="4596176"/>
            <a:ext cx="1165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ctr">
              <a:spcBef>
                <a:spcPts val="3000"/>
              </a:spcBef>
            </a:pPr>
            <a:r>
              <a:rPr lang="en-GB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CEA, France</a:t>
            </a:r>
          </a:p>
          <a:p>
            <a:pPr marL="0" algn="ctr"/>
            <a:r>
              <a:rPr lang="en-GB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(shaping/matching)</a:t>
            </a:r>
            <a:endParaRPr lang="en-GB" sz="1050" dirty="0">
              <a:solidFill>
                <a:schemeClr val="tx1">
                  <a:lumMod val="85000"/>
                  <a:lumOff val="1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80010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2C2B8-4198-B644-EA70-86BB44E74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FC4B60D-090C-9FE1-4C62-A26177FB2350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HL-LHC (aka Phase-2) upgrades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of ATLAS and CMS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803583-7523-F6D4-0AC0-902DBED63E35}"/>
              </a:ext>
            </a:extLst>
          </p:cNvPr>
          <p:cNvSpPr txBox="1"/>
          <p:nvPr/>
        </p:nvSpPr>
        <p:spPr>
          <a:xfrm>
            <a:off x="628099" y="1105896"/>
            <a:ext cx="43187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HL-LHC’s high luminosity (pileup → 200) requires unprecedented detector and computing technologies, realised through very ambitious and challenging upgrades</a:t>
            </a:r>
            <a:r>
              <a:rPr lang="en-GB" sz="1600" b="1" dirty="0">
                <a:solidFill>
                  <a:srgbClr val="E4000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</a:p>
          <a:p>
            <a:pPr marL="0" algn="l">
              <a:spcBef>
                <a:spcPts val="1200"/>
              </a:spcBef>
            </a:pPr>
            <a:r>
              <a:rPr lang="en-GB" sz="1600" b="1" dirty="0">
                <a:solidFill>
                  <a:srgbClr val="E4000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→ Top priority for ATLAS &amp; CMS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3655FD-FE27-A794-18A5-D11AA34580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314"/>
          <a:stretch>
            <a:fillRect/>
          </a:stretch>
        </p:blipFill>
        <p:spPr>
          <a:xfrm>
            <a:off x="4293704" y="777128"/>
            <a:ext cx="7898296" cy="60808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9ED905-4F26-10C1-43FA-EEC54080AD2F}"/>
              </a:ext>
            </a:extLst>
          </p:cNvPr>
          <p:cNvSpPr txBox="1"/>
          <p:nvPr/>
        </p:nvSpPr>
        <p:spPr>
          <a:xfrm>
            <a:off x="8045061" y="1109316"/>
            <a:ext cx="3361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b="1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Electronics upgrades</a:t>
            </a:r>
            <a:r>
              <a:rPr lang="en-CH" sz="1400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</a:t>
            </a:r>
          </a:p>
          <a:p>
            <a:pPr marL="0" algn="l"/>
            <a:r>
              <a:rPr lang="en-CH" sz="1400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calorimeters &amp; muon system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14F4262-8FAA-912C-EC2A-EF5B511A236C}"/>
              </a:ext>
            </a:extLst>
          </p:cNvPr>
          <p:cNvCxnSpPr>
            <a:cxnSpLocks/>
          </p:cNvCxnSpPr>
          <p:nvPr/>
        </p:nvCxnSpPr>
        <p:spPr>
          <a:xfrm flipH="1">
            <a:off x="8008184" y="1608335"/>
            <a:ext cx="666505" cy="2167268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1861289-125F-5827-5F6A-554BBAA19E48}"/>
              </a:ext>
            </a:extLst>
          </p:cNvPr>
          <p:cNvCxnSpPr>
            <a:cxnSpLocks/>
          </p:cNvCxnSpPr>
          <p:nvPr/>
        </p:nvCxnSpPr>
        <p:spPr>
          <a:xfrm flipH="1">
            <a:off x="8455939" y="1608335"/>
            <a:ext cx="218750" cy="1284459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FA91C7A-AA35-A2AA-4580-128C77B76BF4}"/>
              </a:ext>
            </a:extLst>
          </p:cNvPr>
          <p:cNvSpPr txBox="1"/>
          <p:nvPr/>
        </p:nvSpPr>
        <p:spPr>
          <a:xfrm>
            <a:off x="9090719" y="1713616"/>
            <a:ext cx="3083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b="1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timing detectors </a:t>
            </a:r>
            <a:r>
              <a:rPr lang="en-CH" sz="1400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adding a     4</a:t>
            </a:r>
            <a:r>
              <a:rPr lang="en-CH" sz="1400" baseline="30000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</a:t>
            </a:r>
            <a:r>
              <a:rPr lang="en-CH" sz="1400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coordinate to tracking </a:t>
            </a:r>
            <a:r>
              <a:rPr lang="en-CH" sz="1200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(30~50 ps resolution, cf: current ATLAS-LAr: 200 ps) </a:t>
            </a:r>
            <a:endParaRPr lang="en-CH" sz="1400" dirty="0">
              <a:solidFill>
                <a:srgbClr val="0060A5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75CD851-1D6B-4E12-0B96-DD7280EFC5D4}"/>
              </a:ext>
            </a:extLst>
          </p:cNvPr>
          <p:cNvCxnSpPr>
            <a:cxnSpLocks/>
          </p:cNvCxnSpPr>
          <p:nvPr/>
        </p:nvCxnSpPr>
        <p:spPr>
          <a:xfrm flipH="1">
            <a:off x="8289762" y="2421502"/>
            <a:ext cx="1288829" cy="1885146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767328F-C963-18B1-9C98-0EB200C88B07}"/>
              </a:ext>
            </a:extLst>
          </p:cNvPr>
          <p:cNvCxnSpPr>
            <a:cxnSpLocks/>
          </p:cNvCxnSpPr>
          <p:nvPr/>
        </p:nvCxnSpPr>
        <p:spPr>
          <a:xfrm flipH="1">
            <a:off x="8039287" y="2421502"/>
            <a:ext cx="1539304" cy="1635012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E255CA2-1610-A86A-C210-F5563A5F7FED}"/>
              </a:ext>
            </a:extLst>
          </p:cNvPr>
          <p:cNvSpPr txBox="1"/>
          <p:nvPr/>
        </p:nvSpPr>
        <p:spPr>
          <a:xfrm>
            <a:off x="5884072" y="1109316"/>
            <a:ext cx="2124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400" b="1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muon detectors in barrel and endcap 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E3B15C5-CB2D-ADAE-37A9-39CEFEC46DC7}"/>
              </a:ext>
            </a:extLst>
          </p:cNvPr>
          <p:cNvCxnSpPr>
            <a:cxnSpLocks/>
            <a:stCxn id="38" idx="2"/>
          </p:cNvCxnSpPr>
          <p:nvPr/>
        </p:nvCxnSpPr>
        <p:spPr>
          <a:xfrm flipH="1">
            <a:off x="6848700" y="1632536"/>
            <a:ext cx="97428" cy="1260258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1C46990-C7F7-A31B-BCA1-A4DA5511C230}"/>
              </a:ext>
            </a:extLst>
          </p:cNvPr>
          <p:cNvSpPr txBox="1"/>
          <p:nvPr/>
        </p:nvSpPr>
        <p:spPr>
          <a:xfrm>
            <a:off x="628099" y="3377228"/>
            <a:ext cx="37792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</a:t>
            </a:r>
            <a:r>
              <a:rPr lang="en-CH" sz="1400" b="1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silicon pixel and strip inner trackers </a:t>
            </a:r>
            <a:r>
              <a:rPr lang="en-CH" sz="1400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with increased granularity and forward acceptance to |η| ~ 4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F367AE8-FAF5-5B5E-0AE7-368B897AB1B4}"/>
              </a:ext>
            </a:extLst>
          </p:cNvPr>
          <p:cNvCxnSpPr>
            <a:cxnSpLocks/>
          </p:cNvCxnSpPr>
          <p:nvPr/>
        </p:nvCxnSpPr>
        <p:spPr>
          <a:xfrm>
            <a:off x="3805832" y="3806381"/>
            <a:ext cx="4202352" cy="500267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352448D8-796C-1099-955A-C88AE2423900}"/>
              </a:ext>
            </a:extLst>
          </p:cNvPr>
          <p:cNvSpPr txBox="1"/>
          <p:nvPr/>
        </p:nvSpPr>
        <p:spPr>
          <a:xfrm>
            <a:off x="628099" y="4310465"/>
            <a:ext cx="5135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400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</a:t>
            </a:r>
            <a:r>
              <a:rPr lang="en-GB" sz="1400" b="1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high-granularity endcap calorimeter </a:t>
            </a:r>
            <a:r>
              <a:rPr lang="en-GB" sz="1400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(CMS)</a:t>
            </a:r>
            <a:endParaRPr lang="en-CH" sz="1400" dirty="0">
              <a:solidFill>
                <a:srgbClr val="0060A5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8EDCA54-2412-8955-E7AF-2DDD64D4ECAB}"/>
              </a:ext>
            </a:extLst>
          </p:cNvPr>
          <p:cNvCxnSpPr>
            <a:cxnSpLocks/>
          </p:cNvCxnSpPr>
          <p:nvPr/>
        </p:nvCxnSpPr>
        <p:spPr>
          <a:xfrm>
            <a:off x="4850296" y="4517277"/>
            <a:ext cx="3372436" cy="106954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E7B71FEA-2727-0C14-B7F0-5A37B70EE31B}"/>
              </a:ext>
            </a:extLst>
          </p:cNvPr>
          <p:cNvSpPr txBox="1"/>
          <p:nvPr/>
        </p:nvSpPr>
        <p:spPr>
          <a:xfrm>
            <a:off x="628099" y="4839118"/>
            <a:ext cx="51357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b="1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Upgraded trigger and data acquisition systems </a:t>
            </a:r>
            <a:r>
              <a:rPr lang="en-GB" sz="1200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(new trigger requirements (increased latency) drive most of the electronics upgrades)</a:t>
            </a:r>
            <a:endParaRPr lang="en-CH" sz="1400" dirty="0">
              <a:solidFill>
                <a:srgbClr val="0060A5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7668A3-F5EB-D602-2CE6-D93ED75C2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</p:spPr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58A0DE-8039-8D20-3DA4-907DC92BE089}"/>
              </a:ext>
            </a:extLst>
          </p:cNvPr>
          <p:cNvSpPr txBox="1"/>
          <p:nvPr/>
        </p:nvSpPr>
        <p:spPr>
          <a:xfrm>
            <a:off x="628099" y="5552982"/>
            <a:ext cx="4645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Extensive </a:t>
            </a:r>
            <a:r>
              <a:rPr lang="en-GB" sz="1400" b="1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software (incl. ML) developments </a:t>
            </a:r>
            <a:r>
              <a:rPr lang="en-GB" sz="1400" dirty="0">
                <a:solidFill>
                  <a:srgbClr val="0060A5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 trigger, reconstruction, and analysis needed to fully exploit the new capabilities</a:t>
            </a:r>
            <a:endParaRPr lang="en-CH" sz="1400" dirty="0">
              <a:solidFill>
                <a:srgbClr val="0060A5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25576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1FEE9-3AB9-17CC-D14C-DBF3472DB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A9710662-857F-2D89-840E-42DF409CAECB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New ATLAS Inner Tracker (ITk)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C90666-3FA5-717A-1EA6-E22E0B1FC282}"/>
              </a:ext>
            </a:extLst>
          </p:cNvPr>
          <p:cNvSpPr txBox="1"/>
          <p:nvPr/>
        </p:nvSpPr>
        <p:spPr>
          <a:xfrm>
            <a:off x="3024430" y="5927794"/>
            <a:ext cx="344838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Inner Tracking Detector (ITk)</a:t>
            </a:r>
          </a:p>
          <a:p>
            <a:pPr marL="0">
              <a:spcBef>
                <a:spcPts val="600"/>
              </a:spcBef>
            </a:pPr>
            <a:r>
              <a:rPr lang="en-CH" sz="12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All silicon, up to |η| = 4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AD82245-61B3-EE93-C7D1-E02767C77BF2}"/>
              </a:ext>
            </a:extLst>
          </p:cNvPr>
          <p:cNvCxnSpPr>
            <a:cxnSpLocks/>
          </p:cNvCxnSpPr>
          <p:nvPr/>
        </p:nvCxnSpPr>
        <p:spPr>
          <a:xfrm flipH="1" flipV="1">
            <a:off x="4168669" y="3076746"/>
            <a:ext cx="3303827" cy="15681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20DB2BE-3460-9777-6040-C1DD9D4932CF}"/>
              </a:ext>
            </a:extLst>
          </p:cNvPr>
          <p:cNvCxnSpPr>
            <a:cxnSpLocks/>
            <a:stCxn id="3" idx="0"/>
          </p:cNvCxnSpPr>
          <p:nvPr/>
        </p:nvCxnSpPr>
        <p:spPr>
          <a:xfrm flipH="1" flipV="1">
            <a:off x="3856435" y="3332736"/>
            <a:ext cx="892185" cy="259505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755EA3A-49F8-1DE3-F6BE-8B4183521A2B}"/>
              </a:ext>
            </a:extLst>
          </p:cNvPr>
          <p:cNvCxnSpPr>
            <a:cxnSpLocks/>
          </p:cNvCxnSpPr>
          <p:nvPr/>
        </p:nvCxnSpPr>
        <p:spPr>
          <a:xfrm flipV="1">
            <a:off x="1095901" y="3801088"/>
            <a:ext cx="2392544" cy="212670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4335F6-179B-7220-FE17-F7DEA989ED41}"/>
              </a:ext>
            </a:extLst>
          </p:cNvPr>
          <p:cNvCxnSpPr>
            <a:cxnSpLocks/>
          </p:cNvCxnSpPr>
          <p:nvPr/>
        </p:nvCxnSpPr>
        <p:spPr>
          <a:xfrm>
            <a:off x="2679319" y="5689389"/>
            <a:ext cx="303945" cy="10753"/>
          </a:xfrm>
          <a:prstGeom prst="line">
            <a:avLst/>
          </a:prstGeom>
          <a:ln w="9525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A67859C-82AE-7559-39DC-C843A65B00E2}"/>
              </a:ext>
            </a:extLst>
          </p:cNvPr>
          <p:cNvSpPr/>
          <p:nvPr/>
        </p:nvSpPr>
        <p:spPr>
          <a:xfrm>
            <a:off x="1349186" y="1356976"/>
            <a:ext cx="9065817" cy="5236373"/>
          </a:xfrm>
          <a:prstGeom prst="roundRect">
            <a:avLst>
              <a:gd name="adj" fmla="val 740"/>
            </a:avLst>
          </a:prstGeom>
          <a:solidFill>
            <a:schemeClr val="bg1"/>
          </a:solidFill>
          <a:ln w="635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9C5D00-7F15-7144-C837-9005F8530555}"/>
              </a:ext>
            </a:extLst>
          </p:cNvPr>
          <p:cNvGrpSpPr/>
          <p:nvPr/>
        </p:nvGrpSpPr>
        <p:grpSpPr>
          <a:xfrm>
            <a:off x="721068" y="1732943"/>
            <a:ext cx="8784768" cy="4927600"/>
            <a:chOff x="755313" y="965200"/>
            <a:chExt cx="8784768" cy="49276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F8355AF-1CED-088F-B5B7-30EFA0A68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2781" y="965200"/>
              <a:ext cx="7607300" cy="4927600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E119C82-3097-4C5B-A65E-7B43E522EECA}"/>
                </a:ext>
              </a:extLst>
            </p:cNvPr>
            <p:cNvSpPr/>
            <p:nvPr/>
          </p:nvSpPr>
          <p:spPr>
            <a:xfrm>
              <a:off x="3153101" y="4780429"/>
              <a:ext cx="659139" cy="255493"/>
            </a:xfrm>
            <a:prstGeom prst="rect">
              <a:avLst/>
            </a:prstGeom>
            <a:solidFill>
              <a:srgbClr val="FFC000">
                <a:alpha val="68235"/>
              </a:srgb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n-CH" sz="16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75AFCF6-79BD-8D90-CC43-D7C5CC0A601B}"/>
                </a:ext>
              </a:extLst>
            </p:cNvPr>
            <p:cNvSpPr/>
            <p:nvPr/>
          </p:nvSpPr>
          <p:spPr>
            <a:xfrm>
              <a:off x="3812241" y="4719918"/>
              <a:ext cx="383242" cy="161361"/>
            </a:xfrm>
            <a:prstGeom prst="rect">
              <a:avLst/>
            </a:prstGeom>
            <a:solidFill>
              <a:srgbClr val="FFC000">
                <a:alpha val="68235"/>
              </a:srgb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n-CH" sz="16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D4A13C6-7FDD-E213-2CCE-EA420CCDFCC1}"/>
                </a:ext>
              </a:extLst>
            </p:cNvPr>
            <p:cNvSpPr/>
            <p:nvPr/>
          </p:nvSpPr>
          <p:spPr>
            <a:xfrm>
              <a:off x="3153101" y="3773837"/>
              <a:ext cx="1223918" cy="620360"/>
            </a:xfrm>
            <a:prstGeom prst="rect">
              <a:avLst/>
            </a:prstGeom>
            <a:solidFill>
              <a:srgbClr val="00B050">
                <a:alpha val="68235"/>
              </a:srgb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n-CH" sz="16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B9C69A7-F3CE-9EBD-93B5-E0E78F4351AE}"/>
                </a:ext>
              </a:extLst>
            </p:cNvPr>
            <p:cNvSpPr/>
            <p:nvPr/>
          </p:nvSpPr>
          <p:spPr>
            <a:xfrm>
              <a:off x="4517756" y="3556860"/>
              <a:ext cx="3140344" cy="837340"/>
            </a:xfrm>
            <a:prstGeom prst="rect">
              <a:avLst/>
            </a:prstGeom>
            <a:solidFill>
              <a:srgbClr val="00B050">
                <a:alpha val="68235"/>
              </a:srgb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n-CH" sz="16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FFDCF8-EBE9-CA38-03F4-5F44CE52133A}"/>
                </a:ext>
              </a:extLst>
            </p:cNvPr>
            <p:cNvSpPr txBox="1"/>
            <p:nvPr/>
          </p:nvSpPr>
          <p:spPr>
            <a:xfrm>
              <a:off x="755313" y="3683680"/>
              <a:ext cx="2093843" cy="60016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algn="r">
                <a:spcBef>
                  <a:spcPts val="3000"/>
                </a:spcBef>
              </a:pPr>
              <a:r>
                <a:rPr lang="en-CH" sz="1200" dirty="0">
                  <a:solidFill>
                    <a:srgbClr val="099809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Current SCT active layers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[4,088 modules </a:t>
              </a:r>
              <a:r>
                <a:rPr kumimoji="0" lang="en-CH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Symbol" pitchFamily="2" charset="2"/>
                  <a:ea typeface="Helvetica Light" charset="0"/>
                  <a:cs typeface="Helvetica Light" charset="0"/>
                  <a:sym typeface="Wingdings" pitchFamily="2" charset="2"/>
                </a:rPr>
                <a:t>®</a:t>
              </a:r>
              <a:r>
                <a:rPr kumimoji="0" lang="en-CH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 17,888 (ITk)]</a:t>
              </a:r>
            </a:p>
            <a:p>
              <a:pPr algn="r">
                <a:defRPr/>
              </a:pPr>
              <a:r>
                <a:rPr kumimoji="0" lang="en-CH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[61 m</a:t>
              </a:r>
              <a:r>
                <a:rPr kumimoji="0" lang="en-CH" sz="105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2</a:t>
              </a:r>
              <a:r>
                <a:rPr kumimoji="0" lang="en-CH" sz="1050" b="0" i="0" u="none" strike="noStrike" kern="1200" cap="none" spc="0" normalizeH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 silicon</a:t>
              </a:r>
              <a:r>
                <a:rPr kumimoji="0" lang="en-CH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 </a:t>
              </a:r>
              <a:r>
                <a:rPr kumimoji="0" lang="en-CH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Symbol" pitchFamily="2" charset="2"/>
                  <a:ea typeface="Helvetica Light" charset="0"/>
                  <a:cs typeface="Helvetica Light" charset="0"/>
                  <a:sym typeface="Wingdings" pitchFamily="2" charset="2"/>
                </a:rPr>
                <a:t>®</a:t>
              </a:r>
              <a:r>
                <a:rPr kumimoji="0" lang="en-CH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 165 m</a:t>
              </a:r>
              <a:r>
                <a:rPr kumimoji="0" lang="en-CH" sz="105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2</a:t>
              </a:r>
              <a:r>
                <a:rPr kumimoji="0" lang="en-CH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 (ITk)]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8F6F489-140C-4114-9474-B2867DA29C2B}"/>
                </a:ext>
              </a:extLst>
            </p:cNvPr>
            <p:cNvSpPr txBox="1"/>
            <p:nvPr/>
          </p:nvSpPr>
          <p:spPr>
            <a:xfrm>
              <a:off x="830654" y="4758923"/>
              <a:ext cx="2018502" cy="60016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algn="r">
                <a:spcBef>
                  <a:spcPts val="3000"/>
                </a:spcBef>
              </a:pPr>
              <a:r>
                <a:rPr lang="en-CH" sz="1200" dirty="0">
                  <a:solidFill>
                    <a:schemeClr val="accent6">
                      <a:lumMod val="75000"/>
                    </a:schemeClr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Current Pixel active layers</a:t>
              </a:r>
            </a:p>
            <a:p>
              <a:pPr marL="0" algn="r"/>
              <a:r>
                <a:rPr lang="en-CH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[2,024 modules </a:t>
              </a:r>
              <a:r>
                <a:rPr lang="en-CH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ymbol" pitchFamily="2" charset="2"/>
                  <a:ea typeface="Helvetica Light" charset="0"/>
                  <a:cs typeface="Helvetica Light" charset="0"/>
                  <a:sym typeface="Wingdings" pitchFamily="2" charset="2"/>
                </a:rPr>
                <a:t>®</a:t>
              </a:r>
              <a:r>
                <a:rPr lang="en-CH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 8,372 (ITk)]</a:t>
              </a:r>
            </a:p>
            <a:p>
              <a:pPr algn="r"/>
              <a:r>
                <a:rPr kumimoji="0" lang="en-CH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[1.7 m</a:t>
              </a:r>
              <a:r>
                <a:rPr kumimoji="0" lang="en-CH" sz="105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2</a:t>
              </a:r>
              <a:r>
                <a:rPr kumimoji="0" lang="en-CH" sz="1050" b="0" i="0" u="none" strike="noStrike" kern="1200" cap="none" spc="0" normalizeH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 silicon</a:t>
              </a:r>
              <a:r>
                <a:rPr kumimoji="0" lang="en-CH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 </a:t>
              </a:r>
              <a:r>
                <a:rPr kumimoji="0" lang="en-CH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Symbol" pitchFamily="2" charset="2"/>
                  <a:ea typeface="Helvetica Light" charset="0"/>
                  <a:cs typeface="Helvetica Light" charset="0"/>
                  <a:sym typeface="Wingdings" pitchFamily="2" charset="2"/>
                </a:rPr>
                <a:t>®</a:t>
              </a:r>
              <a:r>
                <a:rPr kumimoji="0" lang="en-CH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 13 m</a:t>
              </a:r>
              <a:r>
                <a:rPr kumimoji="0" lang="en-CH" sz="105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2</a:t>
              </a:r>
              <a:r>
                <a:rPr kumimoji="0" lang="en-CH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 (ITk)]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2A303AE-F904-B679-D927-C31EE4047D69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 flipV="1">
              <a:off x="2849156" y="3822180"/>
              <a:ext cx="297001" cy="161582"/>
            </a:xfrm>
            <a:prstGeom prst="line">
              <a:avLst/>
            </a:prstGeom>
            <a:ln w="9525">
              <a:solidFill>
                <a:srgbClr val="00B05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DD33326-6D12-F940-553E-D5645781226C}"/>
                </a:ext>
              </a:extLst>
            </p:cNvPr>
            <p:cNvCxnSpPr>
              <a:cxnSpLocks/>
              <a:endCxn id="14" idx="1"/>
            </p:cNvCxnSpPr>
            <p:nvPr/>
          </p:nvCxnSpPr>
          <p:spPr>
            <a:xfrm flipV="1">
              <a:off x="2849156" y="4908176"/>
              <a:ext cx="303945" cy="0"/>
            </a:xfrm>
            <a:prstGeom prst="line">
              <a:avLst/>
            </a:prstGeom>
            <a:ln w="9525">
              <a:solidFill>
                <a:schemeClr val="accent6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5322834-5F90-DA58-D920-07BF4B99E4A2}"/>
              </a:ext>
            </a:extLst>
          </p:cNvPr>
          <p:cNvGrpSpPr/>
          <p:nvPr/>
        </p:nvGrpSpPr>
        <p:grpSpPr>
          <a:xfrm>
            <a:off x="665822" y="2709823"/>
            <a:ext cx="1621958" cy="1589656"/>
            <a:chOff x="1472642" y="2247500"/>
            <a:chExt cx="1621958" cy="158965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7194452-DB6F-95A8-AE3B-8137D49840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91067" y="2984348"/>
              <a:ext cx="1440000" cy="18000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CH" sz="16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B99DB34-30A5-7E91-576D-EDCB3BC9FF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91067" y="3617574"/>
              <a:ext cx="900000" cy="180000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CH" sz="16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D3727FA-67AB-F857-2E79-83EF2FD13CC6}"/>
                </a:ext>
              </a:extLst>
            </p:cNvPr>
            <p:cNvSpPr>
              <a:spLocks/>
            </p:cNvSpPr>
            <p:nvPr/>
          </p:nvSpPr>
          <p:spPr>
            <a:xfrm>
              <a:off x="1591067" y="2753289"/>
              <a:ext cx="180000" cy="180000"/>
            </a:xfrm>
            <a:prstGeom prst="rect">
              <a:avLst/>
            </a:prstGeom>
            <a:solidFill>
              <a:srgbClr val="E70000"/>
            </a:solidFill>
            <a:ln>
              <a:solidFill>
                <a:srgbClr val="C00000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CH" sz="16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DA8824D-79D1-E6D5-F8D5-BBD0A05B360E}"/>
                </a:ext>
              </a:extLst>
            </p:cNvPr>
            <p:cNvSpPr>
              <a:spLocks/>
            </p:cNvSpPr>
            <p:nvPr/>
          </p:nvSpPr>
          <p:spPr>
            <a:xfrm>
              <a:off x="1591067" y="3482187"/>
              <a:ext cx="360000" cy="90000"/>
            </a:xfrm>
            <a:prstGeom prst="rect">
              <a:avLst/>
            </a:prstGeom>
            <a:solidFill>
              <a:srgbClr val="E70000"/>
            </a:solidFill>
            <a:ln>
              <a:solidFill>
                <a:srgbClr val="C00000"/>
              </a:solidFill>
            </a:ln>
          </p:spPr>
          <p:txBody>
            <a:bodyPr rtlCol="0" anchor="ctr">
              <a:spAutoFit/>
            </a:bodyPr>
            <a:lstStyle/>
            <a:p>
              <a:pPr algn="ctr"/>
              <a:endParaRPr lang="en-CH" sz="1600" dirty="0">
                <a:latin typeface="Helvetica Light" charset="0"/>
                <a:ea typeface="Helvetica Light" charset="0"/>
                <a:cs typeface="Helvetica Light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9828BEB-2E17-2B0D-1609-CB8C62DA2BD5}"/>
                </a:ext>
              </a:extLst>
            </p:cNvPr>
            <p:cNvSpPr txBox="1"/>
            <p:nvPr/>
          </p:nvSpPr>
          <p:spPr>
            <a:xfrm>
              <a:off x="1472642" y="2247500"/>
              <a:ext cx="159691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>
                <a:spcBef>
                  <a:spcPts val="3000"/>
                </a:spcBef>
              </a:pPr>
              <a:r>
                <a:rPr lang="en-CH" sz="1100" dirty="0">
                  <a:solidFill>
                    <a:prstClr val="black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Pixel sensor size (z–ϕ)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70594B6-9763-C27A-5DEF-DAE6DCA7D0F8}"/>
                </a:ext>
              </a:extLst>
            </p:cNvPr>
            <p:cNvSpPr txBox="1"/>
            <p:nvPr/>
          </p:nvSpPr>
          <p:spPr>
            <a:xfrm>
              <a:off x="1472642" y="2498306"/>
              <a:ext cx="98937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>
                <a:spcBef>
                  <a:spcPts val="3000"/>
                </a:spcBef>
              </a:pPr>
              <a:r>
                <a:rPr lang="en-CH" sz="1100" dirty="0">
                  <a:solidFill>
                    <a:prstClr val="black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Outer layers: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2093683-C3E4-EFB6-DBA4-2F39C9418E99}"/>
                </a:ext>
              </a:extLst>
            </p:cNvPr>
            <p:cNvSpPr txBox="1"/>
            <p:nvPr/>
          </p:nvSpPr>
          <p:spPr>
            <a:xfrm>
              <a:off x="1494482" y="3228067"/>
              <a:ext cx="160011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>
                <a:spcBef>
                  <a:spcPts val="3000"/>
                </a:spcBef>
              </a:pPr>
              <a:r>
                <a:rPr lang="en-CH" sz="1100" dirty="0">
                  <a:solidFill>
                    <a:prstClr val="black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Innermost barrel layer: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48C3D16-DA40-AB9A-863F-08B7B8B20C53}"/>
                </a:ext>
              </a:extLst>
            </p:cNvPr>
            <p:cNvSpPr txBox="1"/>
            <p:nvPr/>
          </p:nvSpPr>
          <p:spPr>
            <a:xfrm>
              <a:off x="1735990" y="2730407"/>
              <a:ext cx="61427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>
                <a:spcBef>
                  <a:spcPts val="3000"/>
                </a:spcBef>
              </a:pPr>
              <a:r>
                <a:rPr lang="en-CH" sz="900" dirty="0">
                  <a:solidFill>
                    <a:srgbClr val="E70000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ITk Pixel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A20A1FA-A18B-E6DB-1307-24730183F545}"/>
                </a:ext>
              </a:extLst>
            </p:cNvPr>
            <p:cNvSpPr txBox="1"/>
            <p:nvPr/>
          </p:nvSpPr>
          <p:spPr>
            <a:xfrm>
              <a:off x="1913537" y="3415358"/>
              <a:ext cx="8515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>
                <a:spcBef>
                  <a:spcPts val="3000"/>
                </a:spcBef>
              </a:pPr>
              <a:r>
                <a:rPr lang="en-CH" sz="900" dirty="0">
                  <a:solidFill>
                    <a:srgbClr val="E70000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ITk Pixel (L0)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F4A0130-FB3E-EF00-29B4-E046A5229976}"/>
                </a:ext>
              </a:extLst>
            </p:cNvPr>
            <p:cNvSpPr txBox="1"/>
            <p:nvPr/>
          </p:nvSpPr>
          <p:spPr>
            <a:xfrm>
              <a:off x="1525309" y="2971185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>
                <a:spcBef>
                  <a:spcPts val="3000"/>
                </a:spcBef>
              </a:pPr>
              <a:r>
                <a:rPr lang="en-CH" sz="900" dirty="0">
                  <a:solidFill>
                    <a:schemeClr val="accent6">
                      <a:lumMod val="50000"/>
                    </a:schemeClr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Current Pixel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EB1C9B9-858E-3D99-2C9F-E1DB26D76EA6}"/>
                </a:ext>
              </a:extLst>
            </p:cNvPr>
            <p:cNvSpPr txBox="1"/>
            <p:nvPr/>
          </p:nvSpPr>
          <p:spPr>
            <a:xfrm>
              <a:off x="1525309" y="3606324"/>
              <a:ext cx="8066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>
                <a:spcBef>
                  <a:spcPts val="3000"/>
                </a:spcBef>
              </a:pPr>
              <a:r>
                <a:rPr lang="en-CH" sz="900" dirty="0">
                  <a:solidFill>
                    <a:schemeClr val="accent6">
                      <a:lumMod val="50000"/>
                    </a:schemeClr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Current IBL 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1CA28DDC-3433-74D9-ED9A-E28CD309716D}"/>
              </a:ext>
            </a:extLst>
          </p:cNvPr>
          <p:cNvSpPr txBox="1"/>
          <p:nvPr/>
        </p:nvSpPr>
        <p:spPr>
          <a:xfrm>
            <a:off x="665822" y="6432888"/>
            <a:ext cx="64091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2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ITk: ~13 hits in barrel (incl. 2 hits per Strip module), minimum ~9 Pixel hits in forward region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8056AF-42F8-8EF5-DBD7-9E99AC185F72}"/>
              </a:ext>
            </a:extLst>
          </p:cNvPr>
          <p:cNvSpPr txBox="1"/>
          <p:nvPr/>
        </p:nvSpPr>
        <p:spPr>
          <a:xfrm>
            <a:off x="628098" y="1105896"/>
            <a:ext cx="72827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ATLAS silicon pixel and strip tracker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(5B channels,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|</a:t>
            </a:r>
            <a:r>
              <a:rPr lang="el-G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η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|</a:t>
            </a:r>
            <a:r>
              <a:rPr lang="el-G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≤</a:t>
            </a:r>
            <a:r>
              <a:rPr lang="el-G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4: e.g. in VBF,     30 GeV central-jet veto efficiency rises from 26% to 82% owing to better pileup mitigation)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5EA1D974-D6DC-CB99-46B8-EB2FBBE539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943"/>
          <a:stretch>
            <a:fillRect/>
          </a:stretch>
        </p:blipFill>
        <p:spPr>
          <a:xfrm>
            <a:off x="9308671" y="2621153"/>
            <a:ext cx="1434843" cy="233146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2181B59-8190-422F-0CDF-892B32016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8186" y="2621153"/>
            <a:ext cx="1453883" cy="233146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A1C3114-A687-2E54-D131-A1E107CA08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192" t="14006" r="15340" b="10778"/>
          <a:stretch>
            <a:fillRect/>
          </a:stretch>
        </p:blipFill>
        <p:spPr>
          <a:xfrm>
            <a:off x="9308671" y="5004331"/>
            <a:ext cx="2883329" cy="185366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E4A28B0-3B77-7964-47FC-4CDA93915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8671" y="1544534"/>
            <a:ext cx="2883329" cy="102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4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A8AF9-8547-EE58-E9F2-EECC49E59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FB3ACAD-B350-1652-7B74-94DDCF7F1D87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New ATLAS Inner Tracker (ITk)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3D52F7F-3164-412E-41B5-27D36C688DB5}"/>
              </a:ext>
            </a:extLst>
          </p:cNvPr>
          <p:cNvSpPr/>
          <p:nvPr/>
        </p:nvSpPr>
        <p:spPr>
          <a:xfrm>
            <a:off x="1349186" y="1356976"/>
            <a:ext cx="9065817" cy="5236373"/>
          </a:xfrm>
          <a:prstGeom prst="roundRect">
            <a:avLst>
              <a:gd name="adj" fmla="val 740"/>
            </a:avLst>
          </a:prstGeom>
          <a:solidFill>
            <a:schemeClr val="bg1"/>
          </a:solidFill>
          <a:ln w="635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C031EBD-098F-0324-3631-34A212B17FAD}"/>
              </a:ext>
            </a:extLst>
          </p:cNvPr>
          <p:cNvSpPr txBox="1"/>
          <p:nvPr/>
        </p:nvSpPr>
        <p:spPr>
          <a:xfrm>
            <a:off x="665822" y="6432888"/>
            <a:ext cx="64091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2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ITk: ~13 hits in barrel (incl. 2 hits per Strip module), minimum ~9 Pixel hits in forward region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85AAE6F-D926-0BA2-0C6F-F8CE9EC963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43"/>
          <a:stretch>
            <a:fillRect/>
          </a:stretch>
        </p:blipFill>
        <p:spPr>
          <a:xfrm>
            <a:off x="9308671" y="2621153"/>
            <a:ext cx="1434843" cy="23314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2D4DB6-45A0-BD9B-9644-8AE67513A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26" y="1854933"/>
            <a:ext cx="7772400" cy="405320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241AF9A-057F-27D6-8614-226DEAAC81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8186" y="2621153"/>
            <a:ext cx="1453883" cy="233146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3C7BBBA-18EB-E183-35B4-324E2BDEEF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192" t="14006" r="15340" b="10778"/>
          <a:stretch>
            <a:fillRect/>
          </a:stretch>
        </p:blipFill>
        <p:spPr>
          <a:xfrm>
            <a:off x="9308671" y="5004331"/>
            <a:ext cx="2883329" cy="18536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4F9CB7-FDC8-20E8-ACEC-3BAFFCBEFC5F}"/>
              </a:ext>
            </a:extLst>
          </p:cNvPr>
          <p:cNvSpPr txBox="1"/>
          <p:nvPr/>
        </p:nvSpPr>
        <p:spPr>
          <a:xfrm>
            <a:off x="628098" y="1105896"/>
            <a:ext cx="72827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ATLAS silicon pixel and strip tracker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(5B channels,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|</a:t>
            </a:r>
            <a:r>
              <a:rPr lang="el-G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η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|</a:t>
            </a:r>
            <a:r>
              <a:rPr lang="el-G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≤</a:t>
            </a:r>
            <a:r>
              <a:rPr lang="el-G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4: e.g. in VBF,     30 GeV central-jet veto efficiency rises from 26% to 82% owing to better pileup mitigation)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CB08777-9A44-490A-DA34-C37E3D0317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8671" y="1544534"/>
            <a:ext cx="2883329" cy="102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20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4F4BC-D572-2C2C-09FD-EDDAA3715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A444680-469F-CCA3-E4E0-6FC395305EE2}"/>
              </a:ext>
            </a:extLst>
          </p:cNvPr>
          <p:cNvSpPr/>
          <p:nvPr/>
        </p:nvSpPr>
        <p:spPr>
          <a:xfrm>
            <a:off x="359570" y="3259723"/>
            <a:ext cx="11472863" cy="3385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2C3856-4D0A-B9DF-B44C-DAD5028C0C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9265" y="6545797"/>
            <a:ext cx="2677001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16</a:t>
            </a:fld>
            <a:endParaRPr lang="en-GB" dirty="0"/>
          </a:p>
        </p:txBody>
      </p:sp>
      <p:pic>
        <p:nvPicPr>
          <p:cNvPr id="50178" name="Picture 2">
            <a:extLst>
              <a:ext uri="{FF2B5EF4-FFF2-40B4-BE49-F238E27FC236}">
                <a16:creationId xmlns:a16="http://schemas.microsoft.com/office/drawing/2014/main" id="{0FE7C876-17A0-DAB4-99C0-FD89132288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655" r="853" b="6040"/>
          <a:stretch>
            <a:fillRect/>
          </a:stretch>
        </p:blipFill>
        <p:spPr bwMode="auto">
          <a:xfrm>
            <a:off x="-27709" y="1324"/>
            <a:ext cx="12219709" cy="685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63E2991-4367-B491-024A-E52A78E80C11}"/>
              </a:ext>
            </a:extLst>
          </p:cNvPr>
          <p:cNvSpPr/>
          <p:nvPr/>
        </p:nvSpPr>
        <p:spPr>
          <a:xfrm>
            <a:off x="9227127" y="-10387"/>
            <a:ext cx="2964873" cy="22963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97C53F-DAC5-CF55-9519-E5B9125B9028}"/>
              </a:ext>
            </a:extLst>
          </p:cNvPr>
          <p:cNvSpPr txBox="1"/>
          <p:nvPr/>
        </p:nvSpPr>
        <p:spPr>
          <a:xfrm>
            <a:off x="2490346" y="6523899"/>
            <a:ext cx="72113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0"/>
              </a:spcBef>
            </a:pPr>
            <a:r>
              <a:rPr lang="en-GB" sz="1100" dirty="0">
                <a:solidFill>
                  <a:schemeClr val="bg1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Display of a simulated top–antitop event with µ = 200 (1600 tracks) in the ATLAS ITk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0B4384-D18C-B1C8-B193-2AF6B3B660AD}"/>
              </a:ext>
            </a:extLst>
          </p:cNvPr>
          <p:cNvSpPr/>
          <p:nvPr/>
        </p:nvSpPr>
        <p:spPr>
          <a:xfrm>
            <a:off x="9384299" y="987969"/>
            <a:ext cx="2290358" cy="3385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CH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F38D5C-F126-3A28-0C6C-29C6906383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9725287" y="250672"/>
            <a:ext cx="1977081" cy="86203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B954D-6BBD-D22D-057C-C17669DF36E5}"/>
              </a:ext>
            </a:extLst>
          </p:cNvPr>
          <p:cNvSpPr/>
          <p:nvPr/>
        </p:nvSpPr>
        <p:spPr>
          <a:xfrm>
            <a:off x="11277600" y="2855699"/>
            <a:ext cx="929177" cy="7425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11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2C6C1F-43E0-4C6C-FA2B-3BDD9E70B2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89"/>
          <a:stretch>
            <a:fillRect/>
          </a:stretch>
        </p:blipFill>
        <p:spPr>
          <a:xfrm rot="5400000">
            <a:off x="4082029" y="487377"/>
            <a:ext cx="2892490" cy="39413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D3B13C-2A46-2784-E707-726E59D9C9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76"/>
          <a:stretch>
            <a:fillRect/>
          </a:stretch>
        </p:blipFill>
        <p:spPr>
          <a:xfrm rot="5400000">
            <a:off x="4195143" y="3319261"/>
            <a:ext cx="2765903" cy="40295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C0B44D-E512-7BDA-C60E-71CC29E238DF}"/>
              </a:ext>
            </a:extLst>
          </p:cNvPr>
          <p:cNvSpPr txBox="1"/>
          <p:nvPr/>
        </p:nvSpPr>
        <p:spPr>
          <a:xfrm>
            <a:off x="10434743" y="667070"/>
            <a:ext cx="1737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GB" sz="9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itchFamily="2" charset="0"/>
                <a:ea typeface="Helvetica Neue Medium" charset="0"/>
                <a:cs typeface="Helvetica Neue Medium" charset="0"/>
                <a:sym typeface="Wingdings" pitchFamily="2" charset="2"/>
                <a:hlinkClick r:id="rId4"/>
              </a:rPr>
              <a:t>JINST 20 (2025) P02018</a:t>
            </a:r>
            <a:endParaRPr lang="en-GB" sz="900" noProof="0" dirty="0">
              <a:solidFill>
                <a:schemeClr val="tx1">
                  <a:lumMod val="50000"/>
                  <a:lumOff val="50000"/>
                </a:schemeClr>
              </a:solidFill>
              <a:latin typeface="Helvetica Light" pitchFamily="2" charset="0"/>
              <a:ea typeface="Helvetica Neue Medium" charset="0"/>
              <a:cs typeface="Helvetica Neue Medium" charset="0"/>
              <a:sym typeface="Wingdings" pitchFamily="2" charset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5A632F-E9BB-DC7D-A8D2-3E3A66AB80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8558503" y="3278974"/>
            <a:ext cx="2923200" cy="40837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2AFEFD-F64A-304E-BFA5-FF67665AEBD4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Performance of ATLAS ITk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A3DEAA-3814-A36F-00B5-6D5D5AEFAEA6}"/>
              </a:ext>
            </a:extLst>
          </p:cNvPr>
          <p:cNvSpPr txBox="1"/>
          <p:nvPr/>
        </p:nvSpPr>
        <p:spPr>
          <a:xfrm>
            <a:off x="628099" y="1105896"/>
            <a:ext cx="2792176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For 100 GeV muons, z</a:t>
            </a:r>
            <a:r>
              <a:rPr lang="en-GB" sz="16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0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resolution improves by up   to ×5, enhancing pileup rejection; d</a:t>
            </a:r>
            <a:r>
              <a:rPr lang="en-GB" sz="16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0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and p</a:t>
            </a:r>
            <a:r>
              <a:rPr lang="en-GB" sz="16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resolutions also improve, benefiting flavour tagging and H → </a:t>
            </a:r>
            <a:r>
              <a:rPr lang="en-GB" sz="16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μμ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(smaller gains at low p</a:t>
            </a:r>
            <a:r>
              <a:rPr lang="en-GB" sz="14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due to multiple scattering)</a:t>
            </a:r>
          </a:p>
          <a:p>
            <a:pPr>
              <a:spcBef>
                <a:spcPts val="1800"/>
              </a:spcBef>
            </a:pP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Quasi-linear scaling of track multiplicity with pile-up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BF3B0E-51E7-3B7F-533D-E717514E9F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547544" y="438620"/>
            <a:ext cx="2896377" cy="403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77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3BE713-8731-2F99-3AAE-183D16F72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3E6AA7-F3C2-3E2E-61DE-826E6B269692}"/>
              </a:ext>
            </a:extLst>
          </p:cNvPr>
          <p:cNvSpPr txBox="1"/>
          <p:nvPr/>
        </p:nvSpPr>
        <p:spPr>
          <a:xfrm>
            <a:off x="9073519" y="3484266"/>
            <a:ext cx="2860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Outer Barrel integration area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8AAFD4-664B-421C-CD4C-17BF5BF4AC74}"/>
              </a:ext>
            </a:extLst>
          </p:cNvPr>
          <p:cNvSpPr txBox="1"/>
          <p:nvPr/>
        </p:nvSpPr>
        <p:spPr>
          <a:xfrm>
            <a:off x="9099646" y="2967335"/>
            <a:ext cx="2860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Outer Barrel loaded local support reception test stand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7BBF50-713A-BAA6-187E-85A53B4907B3}"/>
              </a:ext>
            </a:extLst>
          </p:cNvPr>
          <p:cNvSpPr txBox="1"/>
          <p:nvPr/>
        </p:nvSpPr>
        <p:spPr>
          <a:xfrm>
            <a:off x="9099646" y="2256191"/>
            <a:ext cx="2225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Top: ITk Outer Cylinder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A4BF3FB-96F6-C2D2-5B07-A0C52AF19308}"/>
              </a:ext>
            </a:extLst>
          </p:cNvPr>
          <p:cNvGrpSpPr/>
          <p:nvPr/>
        </p:nvGrpSpPr>
        <p:grpSpPr>
          <a:xfrm>
            <a:off x="0" y="-26126"/>
            <a:ext cx="12233872" cy="6884797"/>
            <a:chOff x="0" y="-26126"/>
            <a:chExt cx="12233872" cy="688479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943990F-8E93-A295-347F-94EFC6272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412" t="2336" r="3000" b="939"/>
            <a:stretch>
              <a:fillRect/>
            </a:stretch>
          </p:blipFill>
          <p:spPr>
            <a:xfrm>
              <a:off x="0" y="1"/>
              <a:ext cx="9047394" cy="342899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01AF775-312A-8E55-50E4-1E43D7F6E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498284"/>
              <a:ext cx="4473632" cy="335971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7574AA7-CB02-0CE9-405B-54459D669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3961" y="3498284"/>
              <a:ext cx="4473433" cy="335971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B78F403-E4B5-9318-2539-A0DA1FD33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78024" y="-26126"/>
              <a:ext cx="3040102" cy="221303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D84CF20-61F3-3F1E-90CF-8624D5C80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4791" r="4953"/>
            <a:stretch>
              <a:fillRect/>
            </a:stretch>
          </p:blipFill>
          <p:spPr>
            <a:xfrm>
              <a:off x="7986713" y="4466720"/>
              <a:ext cx="4247159" cy="2391951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22650BA-5857-4051-F041-7EB4F197C2D5}"/>
              </a:ext>
            </a:extLst>
          </p:cNvPr>
          <p:cNvSpPr txBox="1"/>
          <p:nvPr/>
        </p:nvSpPr>
        <p:spPr>
          <a:xfrm>
            <a:off x="9073520" y="4185471"/>
            <a:ext cx="3160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Bottom: ITk Strip integration area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01B49D-D7A9-5707-F70F-C1EEF5643D94}"/>
              </a:ext>
            </a:extLst>
          </p:cNvPr>
          <p:cNvSpPr txBox="1"/>
          <p:nvPr/>
        </p:nvSpPr>
        <p:spPr>
          <a:xfrm>
            <a:off x="0" y="188259"/>
            <a:ext cx="4043363" cy="851837"/>
          </a:xfrm>
          <a:prstGeom prst="rect">
            <a:avLst/>
          </a:prstGeom>
          <a:solidFill>
            <a:schemeClr val="tx1">
              <a:alpha val="56000"/>
            </a:schemeClr>
          </a:solidFill>
        </p:spPr>
        <p:txBody>
          <a:bodyPr wrap="square" tIns="125999" bIns="108000" rtlCol="0">
            <a:spAutoFit/>
          </a:bodyPr>
          <a:lstStyle/>
          <a:p>
            <a:pPr marL="0" algn="ctr">
              <a:spcBef>
                <a:spcPts val="3000"/>
              </a:spcBef>
            </a:pPr>
            <a:r>
              <a:rPr lang="en-GB" sz="2000" b="1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SR1 at Point 1: cleanroom for ITk Pixel and Strip integration</a:t>
            </a:r>
          </a:p>
        </p:txBody>
      </p:sp>
    </p:spTree>
    <p:extLst>
      <p:ext uri="{BB962C8B-B14F-4D97-AF65-F5344CB8AC3E}">
        <p14:creationId xmlns:p14="http://schemas.microsoft.com/office/powerpoint/2010/main" val="2139747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3E13A-EAB4-3DD3-5C9E-921B2EE76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F202D6D7-A956-39F0-2D5E-56EDC718D88F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New High-Granularity Silicon CMS Endcap Calorimeter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297521-6EA5-0FC1-CEDF-8DC7B8AC38DD}"/>
              </a:ext>
            </a:extLst>
          </p:cNvPr>
          <p:cNvSpPr txBox="1"/>
          <p:nvPr/>
        </p:nvSpPr>
        <p:spPr>
          <a:xfrm>
            <a:off x="628098" y="1105896"/>
            <a:ext cx="11335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CMS endcap calorimeter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(HGCAL, 1.5 &lt; 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η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&lt; 3)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—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highly segmented, 5D imaging sampling calorimeter with 26 Si + Pb/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CuW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/Cu layers in EM section (CE-E), and 7 Si plus 14 scintillator + steel/Cu layers in HAD section (CE-H), to provide precise energy, position, and timing measurements in high-radiation forward region, 6M channels, 27k Si modules, 620 m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of silicon </a:t>
            </a:r>
            <a:r>
              <a:rPr lang="en-GB" sz="12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(ATLAS tracker: 180 m</a:t>
            </a:r>
            <a:r>
              <a:rPr lang="en-GB" sz="12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</a:t>
            </a:r>
            <a:r>
              <a:rPr lang="en-GB" sz="12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</a:t>
            </a:r>
            <a:endParaRPr lang="en-GB" sz="16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52F7FD4-5FF6-0244-CBDD-D7AD24165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2493" y="2150486"/>
            <a:ext cx="3141552" cy="207629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D0A7438-F6C5-7F48-4BB1-822358AF3C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977"/>
          <a:stretch>
            <a:fillRect/>
          </a:stretch>
        </p:blipFill>
        <p:spPr>
          <a:xfrm>
            <a:off x="5663651" y="2146830"/>
            <a:ext cx="3329926" cy="207995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0132BBD0-DE24-43AE-5D60-6322F0FC4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8045" y="2146830"/>
            <a:ext cx="972779" cy="72883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0EA7BD8-A220-224A-29BA-BC2F6C4ACBA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474" t="8109" r="19476" b="53513"/>
          <a:stretch>
            <a:fillRect/>
          </a:stretch>
        </p:blipFill>
        <p:spPr>
          <a:xfrm>
            <a:off x="641953" y="2143274"/>
            <a:ext cx="4869161" cy="456886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9249EF8F-48BE-01B6-70CC-C0012541AC9F}"/>
              </a:ext>
            </a:extLst>
          </p:cNvPr>
          <p:cNvSpPr txBox="1"/>
          <p:nvPr/>
        </p:nvSpPr>
        <p:spPr>
          <a:xfrm>
            <a:off x="4124412" y="2548316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6"/>
              </a:rPr>
              <a:t>Reference</a:t>
            </a:r>
            <a:endParaRPr lang="en-CH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B4FE8727-1563-24D5-44C3-E2A8049F24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3651" y="4326993"/>
            <a:ext cx="2411812" cy="218062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75500B2-0316-E3BD-FCDD-FC7F3625DC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0575" y="4291282"/>
            <a:ext cx="4163470" cy="2420852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27CC36DA-5519-9930-25A8-48D842C630CF}"/>
              </a:ext>
            </a:extLst>
          </p:cNvPr>
          <p:cNvSpPr txBox="1"/>
          <p:nvPr/>
        </p:nvSpPr>
        <p:spPr>
          <a:xfrm>
            <a:off x="5681956" y="3949782"/>
            <a:ext cx="2006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2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HGCAL cassette prototype</a:t>
            </a:r>
          </a:p>
        </p:txBody>
      </p:sp>
      <p:sp>
        <p:nvSpPr>
          <p:cNvPr id="53" name="Slide Number Placeholder 1">
            <a:extLst>
              <a:ext uri="{FF2B5EF4-FFF2-40B4-BE49-F238E27FC236}">
                <a16:creationId xmlns:a16="http://schemas.microsoft.com/office/drawing/2014/main" id="{9CFD8EE5-8E18-11C5-E7B9-D591A1CE46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</p:spPr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710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35EFB-7509-2DE7-120A-139A68103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560E8682-1179-A8BC-5BE8-2C31C1050BB5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New High-Granularity Silicon CMS Endcap Calorimeter</a:t>
            </a:r>
          </a:p>
        </p:txBody>
      </p:sp>
      <p:sp>
        <p:nvSpPr>
          <p:cNvPr id="53" name="Slide Number Placeholder 1">
            <a:extLst>
              <a:ext uri="{FF2B5EF4-FFF2-40B4-BE49-F238E27FC236}">
                <a16:creationId xmlns:a16="http://schemas.microsoft.com/office/drawing/2014/main" id="{F5FF03B5-D37A-3B91-6CA6-78B75D889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</p:spPr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CBC2EE-ED9A-4795-580A-8B914FD54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994" y="2140757"/>
            <a:ext cx="3853309" cy="30428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DBF19F-B3CF-5FF4-AA98-4641697E7E91}"/>
              </a:ext>
            </a:extLst>
          </p:cNvPr>
          <p:cNvSpPr txBox="1"/>
          <p:nvPr/>
        </p:nvSpPr>
        <p:spPr>
          <a:xfrm>
            <a:off x="5797967" y="5507786"/>
            <a:ext cx="5616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Timing results from 2018 positron beam tests of an HGCAL prototype. If sufficient energy, reaching 60 </a:t>
            </a:r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single channel and 20 </a:t>
            </a:r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full shower resolution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16E924-A6ED-D8DC-0363-9CF3C267118E}"/>
              </a:ext>
            </a:extLst>
          </p:cNvPr>
          <p:cNvSpPr txBox="1"/>
          <p:nvPr/>
        </p:nvSpPr>
        <p:spPr>
          <a:xfrm>
            <a:off x="5797967" y="5252802"/>
            <a:ext cx="10887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arXiv:2312.14622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3B1AE7-443A-409A-B494-60D238CB21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67" r="41176" b="38134"/>
          <a:stretch>
            <a:fillRect/>
          </a:stretch>
        </p:blipFill>
        <p:spPr>
          <a:xfrm>
            <a:off x="23817" y="2076371"/>
            <a:ext cx="5415273" cy="30551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64BACC-1ED8-DAEA-07F0-37E5A873B4E2}"/>
              </a:ext>
            </a:extLst>
          </p:cNvPr>
          <p:cNvSpPr txBox="1"/>
          <p:nvPr/>
        </p:nvSpPr>
        <p:spPr>
          <a:xfrm>
            <a:off x="628098" y="5513558"/>
            <a:ext cx="4667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Event display in the HGCAL of an electron. Each circle represents a Layer Cluster (LC) and its radius is proportional to its energy. The LCs forming a </a:t>
            </a:r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trackster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* are identified with the same colour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C5E601-E496-45B2-AC35-878CE43C6F84}"/>
              </a:ext>
            </a:extLst>
          </p:cNvPr>
          <p:cNvSpPr txBox="1"/>
          <p:nvPr/>
        </p:nvSpPr>
        <p:spPr>
          <a:xfrm>
            <a:off x="628098" y="5252802"/>
            <a:ext cx="11721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5"/>
              </a:rPr>
              <a:t>CMS DP -2024/124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AACA18-C6C5-2D9F-36F8-A242557521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 r="3758"/>
          <a:stretch>
            <a:fillRect/>
          </a:stretch>
        </p:blipFill>
        <p:spPr>
          <a:xfrm>
            <a:off x="5138726" y="2082484"/>
            <a:ext cx="3145464" cy="31011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B2C0DE-67F5-A33D-ECE1-A567444C607E}"/>
              </a:ext>
            </a:extLst>
          </p:cNvPr>
          <p:cNvSpPr txBox="1"/>
          <p:nvPr/>
        </p:nvSpPr>
        <p:spPr>
          <a:xfrm>
            <a:off x="628098" y="1105896"/>
            <a:ext cx="11335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CMS endcap calorimeter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(HGCAL, 1.5 &lt; 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η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&lt; 3)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—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highly segmented, 3D imaging sampling calorimeter with 26 Si + Pb/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CuW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/Cu layers in EM section (CE-E), and 7 Si plus 14 scintillator + steel/Cu layers in HAD section (CE-H), to provide precise energy, position, and timing measurements in high-radiation forward region, 6M channels, 27k Si modules, 620 m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of silicon </a:t>
            </a:r>
            <a:r>
              <a:rPr lang="en-GB" sz="12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(ATLAS tracker: 180 m</a:t>
            </a:r>
            <a:r>
              <a:rPr lang="en-GB" sz="12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</a:t>
            </a:r>
            <a:r>
              <a:rPr lang="en-GB" sz="12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</a:t>
            </a:r>
            <a:endParaRPr lang="en-GB" sz="16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0A7763-1FDF-9552-A68D-20F4869F3C4D}"/>
              </a:ext>
            </a:extLst>
          </p:cNvPr>
          <p:cNvSpPr txBox="1"/>
          <p:nvPr/>
        </p:nvSpPr>
        <p:spPr>
          <a:xfrm>
            <a:off x="628099" y="6215424"/>
            <a:ext cx="48109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*</a:t>
            </a:r>
            <a:r>
              <a:rPr lang="en-GB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trackster</a:t>
            </a: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is reconstructed 3D representation of a particle shower (or shower fragment) in HGCAL</a:t>
            </a:r>
          </a:p>
        </p:txBody>
      </p:sp>
    </p:spTree>
    <p:extLst>
      <p:ext uri="{BB962C8B-B14F-4D97-AF65-F5344CB8AC3E}">
        <p14:creationId xmlns:p14="http://schemas.microsoft.com/office/powerpoint/2010/main" val="77170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66EA2-D413-3774-8A29-C76877650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4BC975-47F8-72BC-9D0B-27DFBFAAC1BB}"/>
              </a:ext>
            </a:extLst>
          </p:cNvPr>
          <p:cNvSpPr txBox="1"/>
          <p:nvPr/>
        </p:nvSpPr>
        <p:spPr>
          <a:xfrm>
            <a:off x="214938" y="264651"/>
            <a:ext cx="8277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A 4</a:t>
            </a:r>
            <a:r>
              <a:rPr lang="en-GB" sz="2800" b="1" baseline="30000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th</a:t>
            </a: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 tracking coordinate: precision timing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9CC058-EE6D-B181-5D20-14E225DB0C9D}"/>
                  </a:ext>
                </a:extLst>
              </p:cNvPr>
              <p:cNvSpPr txBox="1"/>
              <p:nvPr/>
            </p:nvSpPr>
            <p:spPr>
              <a:xfrm>
                <a:off x="628098" y="1105896"/>
                <a:ext cx="10582228" cy="1176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>
                  <a:spcBef>
                    <a:spcPts val="3000"/>
                  </a:spcBef>
                </a:pPr>
                <a:r>
                  <a:rPr lang="en-GB" sz="1600" b="1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ATLAS (forward) and CMS (endcap) construct LGAD* based timing layers (CMS barrel uses LYSO**+</a:t>
                </a:r>
                <a:r>
                  <a:rPr lang="en-GB" sz="1600" b="1" dirty="0" err="1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SiPM</a:t>
                </a:r>
                <a:r>
                  <a:rPr lang="en-GB" sz="1600" b="1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) </a:t>
                </a:r>
                <a:r>
                  <a:rPr lang="en-GB" sz="16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with </a:t>
                </a:r>
                <a:r>
                  <a:rPr lang="en-GB" sz="1600" i="1" dirty="0" err="1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σ</a:t>
                </a:r>
                <a:r>
                  <a:rPr lang="en-GB" sz="1600" i="1" baseline="-25000" dirty="0" err="1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t</a:t>
                </a:r>
                <a:r>
                  <a:rPr lang="en-GB" sz="16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= 30–50 </a:t>
                </a:r>
                <a:r>
                  <a:rPr lang="en-GB" sz="1600" dirty="0" err="1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ps</a:t>
                </a:r>
                <a:r>
                  <a:rPr lang="en-GB" sz="16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timing resolution per track for pileup mitigation / primary vertex identification</a:t>
                </a:r>
              </a:p>
              <a:p>
                <a:pPr>
                  <a:spcBef>
                    <a:spcPts val="1200"/>
                  </a:spcBef>
                </a:pP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Equivalent z</a:t>
                </a:r>
                <a:r>
                  <a:rPr lang="en-GB" sz="1400" baseline="-250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0</a:t>
                </a: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resolution per track: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GB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𝜎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equiv</m:t>
                        </m:r>
                      </m:sup>
                    </m:sSup>
                    <m:d>
                      <m:dPr>
                        <m:ctrlPr>
                          <a:rPr lang="en-US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𝑧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1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𝑐</m:t>
                        </m:r>
                        <m:r>
                          <a:rPr lang="en-US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∙</m:t>
                        </m:r>
                        <m:sSub>
                          <m:sSubPr>
                            <m:ctrlP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GB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r>
                          <a:rPr lang="en-US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|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tanh</m:t>
                        </m:r>
                        <m:r>
                          <a:rPr lang="en-US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(</m:t>
                        </m:r>
                        <m:r>
                          <a:rPr lang="en-US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𝜂</m:t>
                        </m:r>
                        <m:r>
                          <a:rPr lang="en-US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)|</m:t>
                        </m:r>
                      </m:den>
                    </m:f>
                    <m:r>
                      <a:rPr lang="en-GB" sz="1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≈</m:t>
                    </m:r>
                    <m:r>
                      <a:rPr lang="en-US" sz="1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9–15 </m:t>
                    </m:r>
                    <m:r>
                      <m:rPr>
                        <m:sty m:val="p"/>
                      </m:rPr>
                      <a:rPr lang="en-US" sz="1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mm</m:t>
                    </m:r>
                  </m:oMath>
                </a14:m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(for |𝜂| &gt; 2.4) light-travel distance: an independent fourth coordinate for pileup rejection</a:t>
                </a:r>
                <a:endParaRPr lang="en-GB" sz="1400" baseline="-250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9CC058-EE6D-B181-5D20-14E225DB0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1105896"/>
                <a:ext cx="10582228" cy="1176476"/>
              </a:xfrm>
              <a:prstGeom prst="rect">
                <a:avLst/>
              </a:prstGeom>
              <a:blipFill>
                <a:blip r:embed="rId2"/>
                <a:stretch>
                  <a:fillRect l="-240" t="-1064" b="-25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4BB5DED-EFDE-E32E-759B-1E07F2D04401}"/>
              </a:ext>
            </a:extLst>
          </p:cNvPr>
          <p:cNvSpPr txBox="1"/>
          <p:nvPr/>
        </p:nvSpPr>
        <p:spPr>
          <a:xfrm>
            <a:off x="628098" y="5919360"/>
            <a:ext cx="526797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Mechanism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Gain layer → fast rise time; thin sensor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→ fast charge 	collection, less fluctuations; </a:t>
            </a: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together: precision timing</a:t>
            </a:r>
          </a:p>
          <a:p>
            <a:pPr marL="0" algn="l">
              <a:spcBef>
                <a:spcPts val="600"/>
              </a:spcBef>
            </a:pPr>
            <a:r>
              <a:rPr lang="en-GB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Rad-mitigation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Engineered gain layer, active cooling, higher </a:t>
            </a:r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V</a:t>
            </a:r>
            <a:r>
              <a:rPr lang="en-GB" sz="1200" baseline="-25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bias</a:t>
            </a:r>
            <a:endParaRPr lang="en-GB" sz="1200" baseline="-250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B7485FB-55DA-D83A-AFB4-B82B42417B85}"/>
              </a:ext>
            </a:extLst>
          </p:cNvPr>
          <p:cNvSpPr txBox="1"/>
          <p:nvPr/>
        </p:nvSpPr>
        <p:spPr>
          <a:xfrm>
            <a:off x="9339933" y="503786"/>
            <a:ext cx="283443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105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*LGAD = Low-Gain Avalanche Detector</a:t>
            </a:r>
          </a:p>
          <a:p>
            <a:pPr marL="0" algn="r"/>
            <a:r>
              <a:rPr lang="en-GB" sz="105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LYSO** is a fast rad hard scintillating crystal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DABE70-A0DC-66D3-3089-8EC5943C7F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54" t="14391" r="4639" b="21482"/>
          <a:stretch>
            <a:fillRect/>
          </a:stretch>
        </p:blipFill>
        <p:spPr>
          <a:xfrm>
            <a:off x="599070" y="2417044"/>
            <a:ext cx="4451685" cy="3306032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B9599B86-D6E9-9BAB-3B23-7399FFD2A482}"/>
              </a:ext>
            </a:extLst>
          </p:cNvPr>
          <p:cNvSpPr txBox="1"/>
          <p:nvPr/>
        </p:nvSpPr>
        <p:spPr>
          <a:xfrm>
            <a:off x="185910" y="3283857"/>
            <a:ext cx="12529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100" i="0" u="none" strike="noStrike" dirty="0">
                <a:solidFill>
                  <a:srgbClr val="C00000"/>
                </a:solidFill>
                <a:effectLst/>
                <a:latin typeface="Helvetica" pitchFamily="2" charset="0"/>
              </a:rPr>
              <a:t>High E-field    peak in narrow  </a:t>
            </a:r>
            <a:r>
              <a:rPr lang="en-CH" sz="1100" dirty="0">
                <a:solidFill>
                  <a:srgbClr val="C00000"/>
                </a:solidFill>
                <a:latin typeface="Helvetica" pitchFamily="2" charset="0"/>
              </a:rPr>
              <a:t>n</a:t>
            </a:r>
            <a:r>
              <a:rPr lang="en-CH" sz="1100" baseline="30000" dirty="0">
                <a:solidFill>
                  <a:srgbClr val="C00000"/>
                </a:solidFill>
                <a:latin typeface="Helvetica" pitchFamily="2" charset="0"/>
              </a:rPr>
              <a:t>+</a:t>
            </a:r>
            <a:r>
              <a:rPr lang="en-CH" sz="1100" dirty="0">
                <a:solidFill>
                  <a:srgbClr val="C00000"/>
                </a:solidFill>
                <a:latin typeface="Helvetica" pitchFamily="2" charset="0"/>
              </a:rPr>
              <a:t>/p</a:t>
            </a:r>
            <a:r>
              <a:rPr lang="en-CH" sz="1100" i="0" u="none" strike="noStrike" dirty="0">
                <a:solidFill>
                  <a:srgbClr val="C00000"/>
                </a:solidFill>
                <a:effectLst/>
                <a:latin typeface="Helvetica" pitchFamily="2" charset="0"/>
              </a:rPr>
              <a:t> avalanche junction</a:t>
            </a:r>
            <a:endParaRPr lang="en-GB" sz="1100" dirty="0">
              <a:solidFill>
                <a:srgbClr val="C00000"/>
              </a:solidFill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6FA7EC-E3B4-7EAC-4680-5DFD509E343B}"/>
              </a:ext>
            </a:extLst>
          </p:cNvPr>
          <p:cNvSpPr txBox="1"/>
          <p:nvPr/>
        </p:nvSpPr>
        <p:spPr>
          <a:xfrm>
            <a:off x="5840911" y="2257390"/>
            <a:ext cx="23002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b="1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ATLAS HGTD at a glance</a:t>
            </a:r>
          </a:p>
        </p:txBody>
      </p:sp>
      <p:sp>
        <p:nvSpPr>
          <p:cNvPr id="23" name="Geometry-dot">
            <a:extLst>
              <a:ext uri="{FF2B5EF4-FFF2-40B4-BE49-F238E27FC236}">
                <a16:creationId xmlns:a16="http://schemas.microsoft.com/office/drawing/2014/main" id="{A9A3C513-D6CD-FDF4-DA83-643B87C41866}"/>
              </a:ext>
            </a:extLst>
          </p:cNvPr>
          <p:cNvSpPr>
            <a:spLocks noGrp="1"/>
          </p:cNvSpPr>
          <p:nvPr/>
        </p:nvSpPr>
        <p:spPr>
          <a:xfrm>
            <a:off x="5936342" y="2713936"/>
            <a:ext cx="72000" cy="72000"/>
          </a:xfrm>
          <a:prstGeom prst="ellipse">
            <a:avLst/>
          </a:prstGeom>
          <a:solidFill>
            <a:schemeClr val="tx1"/>
          </a:solidFill>
          <a:ln w="0">
            <a:solidFill>
              <a:schemeClr val="tx1"/>
            </a:solidFill>
            <a:prstDash val="solid"/>
          </a:ln>
        </p:spPr>
        <p:txBody>
          <a:bodyPr anchor="t"/>
          <a:lstStyle/>
          <a:p>
            <a:endParaRPr lang="en-GB"/>
          </a:p>
        </p:txBody>
      </p:sp>
      <p:sp>
        <p:nvSpPr>
          <p:cNvPr id="26" name="Granularity-dot">
            <a:extLst>
              <a:ext uri="{FF2B5EF4-FFF2-40B4-BE49-F238E27FC236}">
                <a16:creationId xmlns:a16="http://schemas.microsoft.com/office/drawing/2014/main" id="{E3D45438-6551-ED48-D133-75F5375192EB}"/>
              </a:ext>
            </a:extLst>
          </p:cNvPr>
          <p:cNvSpPr>
            <a:spLocks noGrp="1"/>
          </p:cNvSpPr>
          <p:nvPr/>
        </p:nvSpPr>
        <p:spPr>
          <a:xfrm>
            <a:off x="5936342" y="3181742"/>
            <a:ext cx="72000" cy="72000"/>
          </a:xfrm>
          <a:prstGeom prst="ellipse">
            <a:avLst/>
          </a:prstGeom>
          <a:solidFill>
            <a:schemeClr val="tx1"/>
          </a:solidFill>
          <a:ln w="0">
            <a:solidFill>
              <a:schemeClr val="tx1"/>
            </a:solidFill>
            <a:prstDash val="solid"/>
          </a:ln>
        </p:spPr>
        <p:txBody>
          <a:bodyPr anchor="t"/>
          <a:lstStyle/>
          <a:p>
            <a:endParaRPr lang="en-GB"/>
          </a:p>
        </p:txBody>
      </p:sp>
      <p:sp>
        <p:nvSpPr>
          <p:cNvPr id="32" name="Readout-dot">
            <a:extLst>
              <a:ext uri="{FF2B5EF4-FFF2-40B4-BE49-F238E27FC236}">
                <a16:creationId xmlns:a16="http://schemas.microsoft.com/office/drawing/2014/main" id="{E2809F51-EC20-FC96-B21E-BE1638D23E03}"/>
              </a:ext>
            </a:extLst>
          </p:cNvPr>
          <p:cNvSpPr>
            <a:spLocks noGrp="1"/>
          </p:cNvSpPr>
          <p:nvPr/>
        </p:nvSpPr>
        <p:spPr>
          <a:xfrm>
            <a:off x="5936342" y="3677645"/>
            <a:ext cx="72000" cy="72000"/>
          </a:xfrm>
          <a:prstGeom prst="ellipse">
            <a:avLst/>
          </a:prstGeom>
          <a:solidFill>
            <a:schemeClr val="tx1"/>
          </a:solidFill>
          <a:ln w="0">
            <a:solidFill>
              <a:schemeClr val="tx1"/>
            </a:solidFill>
            <a:prstDash val="solid"/>
          </a:ln>
        </p:spPr>
        <p:txBody>
          <a:bodyPr anchor="t"/>
          <a:lstStyle/>
          <a:p>
            <a:endParaRPr lang="en-GB"/>
          </a:p>
        </p:txBody>
      </p:sp>
      <p:sp>
        <p:nvSpPr>
          <p:cNvPr id="35" name="Reconstruction-dot">
            <a:extLst>
              <a:ext uri="{FF2B5EF4-FFF2-40B4-BE49-F238E27FC236}">
                <a16:creationId xmlns:a16="http://schemas.microsoft.com/office/drawing/2014/main" id="{286501C0-7653-44DE-1DBF-34D09F7C0E71}"/>
              </a:ext>
            </a:extLst>
          </p:cNvPr>
          <p:cNvSpPr>
            <a:spLocks noGrp="1"/>
          </p:cNvSpPr>
          <p:nvPr/>
        </p:nvSpPr>
        <p:spPr>
          <a:xfrm>
            <a:off x="5936342" y="4201696"/>
            <a:ext cx="72000" cy="72000"/>
          </a:xfrm>
          <a:prstGeom prst="ellipse">
            <a:avLst/>
          </a:prstGeom>
          <a:solidFill>
            <a:schemeClr val="tx1"/>
          </a:solidFill>
          <a:ln w="0">
            <a:solidFill>
              <a:schemeClr val="tx1"/>
            </a:solidFill>
            <a:prstDash val="solid"/>
          </a:ln>
        </p:spPr>
        <p:txBody>
          <a:bodyPr anchor="t"/>
          <a:lstStyle/>
          <a:p>
            <a:endParaRPr lang="en-GB"/>
          </a:p>
        </p:txBody>
      </p:sp>
      <p:sp>
        <p:nvSpPr>
          <p:cNvPr id="38" name="timing-budget-band">
            <a:extLst>
              <a:ext uri="{FF2B5EF4-FFF2-40B4-BE49-F238E27FC236}">
                <a16:creationId xmlns:a16="http://schemas.microsoft.com/office/drawing/2014/main" id="{F32D74DC-77B9-8934-5B8A-C5D7DA56982F}"/>
              </a:ext>
            </a:extLst>
          </p:cNvPr>
          <p:cNvSpPr>
            <a:spLocks noGrp="1"/>
          </p:cNvSpPr>
          <p:nvPr/>
        </p:nvSpPr>
        <p:spPr>
          <a:xfrm>
            <a:off x="5942690" y="5304973"/>
            <a:ext cx="5711370" cy="1268948"/>
          </a:xfrm>
          <a:prstGeom prst="roundRect">
            <a:avLst>
              <a:gd name="adj" fmla="val 6897"/>
            </a:avLst>
          </a:prstGeom>
          <a:solidFill>
            <a:srgbClr val="F2F5F7"/>
          </a:solidFill>
          <a:ln w="9525">
            <a:solidFill>
              <a:srgbClr val="D9E0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482AE34-5D2A-764E-49A0-F33FCBDB0447}"/>
              </a:ext>
            </a:extLst>
          </p:cNvPr>
          <p:cNvSpPr txBox="1"/>
          <p:nvPr/>
        </p:nvSpPr>
        <p:spPr>
          <a:xfrm>
            <a:off x="5929516" y="5340714"/>
            <a:ext cx="19992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1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What sets the time 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75170B2-FB7E-82F0-7A3B-1E518E6119EA}"/>
                  </a:ext>
                </a:extLst>
              </p:cNvPr>
              <p:cNvSpPr txBox="1"/>
              <p:nvPr/>
            </p:nvSpPr>
            <p:spPr>
              <a:xfrm>
                <a:off x="6191095" y="5611916"/>
                <a:ext cx="5596667" cy="377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GB" sz="15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GB" sz="15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𝜎</m:t>
                          </m:r>
                        </m:e>
                        <m:sub>
                          <m:r>
                            <a:rPr lang="en-US" sz="15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15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total</m:t>
                          </m:r>
                        </m:sup>
                      </m:sSubSup>
                      <m:r>
                        <a:rPr lang="en-US" sz="15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 = </m:t>
                      </m:r>
                      <m:sSubSup>
                        <m:sSubSupPr>
                          <m:ctrlPr>
                            <a:rPr lang="en-GB" sz="1500" i="1">
                              <a:solidFill>
                                <a:srgbClr val="0057AA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GB" sz="1500" i="1">
                              <a:solidFill>
                                <a:srgbClr val="0057AA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𝜎</m:t>
                          </m:r>
                        </m:e>
                        <m:sub>
                          <m:r>
                            <a:rPr lang="en-US" sz="1500" i="1">
                              <a:solidFill>
                                <a:srgbClr val="0057AA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1500" b="0" i="0" smtClean="0">
                              <a:solidFill>
                                <a:srgbClr val="0057AA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Landau</m:t>
                          </m:r>
                        </m:sup>
                      </m:sSubSup>
                      <m:r>
                        <a:rPr lang="en-US" sz="15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   </m:t>
                      </m:r>
                      <m:r>
                        <a:rPr lang="en-US" sz="15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⨁</m:t>
                      </m:r>
                      <m:sSubSup>
                        <m:sSubSupPr>
                          <m:ctrlPr>
                            <a:rPr lang="en-US" sz="1500" b="0" i="1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US" sz="1500" b="0" i="1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   </m:t>
                          </m:r>
                          <m:r>
                            <a:rPr lang="en-GB" sz="15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𝜎</m:t>
                          </m:r>
                        </m:e>
                        <m:sub>
                          <m:r>
                            <a:rPr lang="en-US" sz="15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1500" b="0" i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jitter</m:t>
                          </m:r>
                        </m:sup>
                      </m:sSubSup>
                      <m:r>
                        <a:rPr lang="en-US" sz="15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   </m:t>
                      </m:r>
                      <m:r>
                        <a:rPr lang="en-US" sz="15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⨁</m:t>
                      </m:r>
                      <m:sSubSup>
                        <m:sSubSupPr>
                          <m:ctrlPr>
                            <a:rPr lang="en-US" sz="1500" b="0" i="1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US" sz="1500" b="0" i="1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   </m:t>
                          </m:r>
                          <m:r>
                            <a:rPr lang="en-GB" sz="15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𝜎</m:t>
                          </m:r>
                        </m:e>
                        <m:sub>
                          <m:r>
                            <a:rPr lang="en-US" sz="15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1500" b="0" i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timewalk</m:t>
                          </m:r>
                        </m:sup>
                      </m:sSubSup>
                      <m:r>
                        <a:rPr lang="en-US" sz="15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   </m:t>
                      </m:r>
                      <m:r>
                        <a:rPr lang="en-US" sz="15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⨁</m:t>
                      </m:r>
                      <m:sSubSup>
                        <m:sSubSupPr>
                          <m:ctrlPr>
                            <a:rPr lang="en-US" sz="1500" b="0" i="1" smtClean="0">
                              <a:solidFill>
                                <a:srgbClr val="0057AA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US" sz="1500" b="0" i="1" smtClean="0">
                              <a:solidFill>
                                <a:srgbClr val="0057AA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   </m:t>
                          </m:r>
                          <m:r>
                            <a:rPr lang="en-GB" sz="1500" i="1">
                              <a:solidFill>
                                <a:srgbClr val="0057AA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𝜎</m:t>
                          </m:r>
                        </m:e>
                        <m:sub>
                          <m:r>
                            <a:rPr lang="en-US" sz="1500" i="1">
                              <a:solidFill>
                                <a:srgbClr val="0057AA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1500" b="0" i="0" smtClean="0">
                              <a:solidFill>
                                <a:srgbClr val="0057AA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TDC</m:t>
                          </m:r>
                        </m:sup>
                      </m:sSubSup>
                      <m:r>
                        <a:rPr lang="en-US" sz="15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sym typeface="Wingdings" pitchFamily="2" charset="2"/>
                        </a:rPr>
                        <m:t>   </m:t>
                      </m:r>
                      <m:r>
                        <a:rPr lang="en-US" sz="15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⨁</m:t>
                      </m:r>
                      <m:sSubSup>
                        <m:sSubSupPr>
                          <m:ctrlPr>
                            <a:rPr lang="en-US" sz="1500" b="0" i="1" smtClean="0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US" sz="1500" b="0" i="1" smtClean="0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   </m:t>
                          </m:r>
                          <m:r>
                            <a:rPr lang="en-GB" sz="1500" i="1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𝜎</m:t>
                          </m:r>
                        </m:e>
                        <m:sub>
                          <m:r>
                            <a:rPr lang="en-US" sz="1500" i="1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1500" b="0" i="0" smtClean="0">
                              <a:solidFill>
                                <a:srgbClr val="0A8B4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clock</m:t>
                          </m:r>
                        </m:sup>
                      </m:sSubSup>
                    </m:oMath>
                  </m:oMathPara>
                </a14:m>
                <a:endParaRPr lang="en-GB" sz="15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75170B2-FB7E-82F0-7A3B-1E518E611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1095" y="5611916"/>
                <a:ext cx="5596667" cy="377283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275FC0E1-4C42-D732-59DD-BBF0115B6B7B}"/>
              </a:ext>
            </a:extLst>
          </p:cNvPr>
          <p:cNvSpPr txBox="1"/>
          <p:nvPr/>
        </p:nvSpPr>
        <p:spPr>
          <a:xfrm>
            <a:off x="6946459" y="6010347"/>
            <a:ext cx="808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ctr">
              <a:spcBef>
                <a:spcPts val="3000"/>
              </a:spcBef>
            </a:pPr>
            <a:r>
              <a:rPr lang="en-GB" sz="1000" dirty="0">
                <a:solidFill>
                  <a:srgbClr val="0057AA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&lt; 25 </a:t>
            </a:r>
            <a:r>
              <a:rPr lang="en-GB" sz="1000" dirty="0" err="1">
                <a:solidFill>
                  <a:srgbClr val="0057AA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  <a:r>
              <a:rPr lang="en-GB" sz="1000" dirty="0">
                <a:solidFill>
                  <a:srgbClr val="0057AA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</a:p>
          <a:p>
            <a:pPr marL="0" algn="ctr"/>
            <a:r>
              <a:rPr lang="en-GB" sz="1000" dirty="0">
                <a:solidFill>
                  <a:srgbClr val="0057AA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thin sensor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A802271-B6FD-7AA9-C3E9-75A5598DC7E8}"/>
                  </a:ext>
                </a:extLst>
              </p:cNvPr>
              <p:cNvSpPr txBox="1"/>
              <p:nvPr/>
            </p:nvSpPr>
            <p:spPr>
              <a:xfrm>
                <a:off x="7915316" y="6005439"/>
                <a:ext cx="80823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algn="ctr">
                  <a:spcBef>
                    <a:spcPts val="3000"/>
                  </a:spcBef>
                </a:pPr>
                <a:r>
                  <a:rPr lang="en-GB" sz="1000" dirty="0">
                    <a:solidFill>
                      <a:srgbClr val="E40000"/>
                    </a:solidFill>
                    <a:latin typeface="Helvetica Light" panose="020B0403020202020204" pitchFamily="34" charset="0"/>
                    <a:ea typeface="Helvetica Light" charset="0"/>
                    <a:cs typeface="Helvetica Light" charset="0"/>
                    <a:sym typeface="Wingdings" pitchFamily="2" charset="2"/>
                  </a:rPr>
                  <a:t>&lt; 25 </a:t>
                </a:r>
                <a:r>
                  <a:rPr lang="en-GB" sz="1000" dirty="0" err="1">
                    <a:solidFill>
                      <a:srgbClr val="E40000"/>
                    </a:solidFill>
                    <a:latin typeface="Helvetica Light" panose="020B0403020202020204" pitchFamily="34" charset="0"/>
                    <a:ea typeface="Helvetica Light" charset="0"/>
                    <a:cs typeface="Helvetica Light" charset="0"/>
                    <a:sym typeface="Wingdings" pitchFamily="2" charset="2"/>
                  </a:rPr>
                  <a:t>ps</a:t>
                </a:r>
                <a:r>
                  <a:rPr lang="en-GB" sz="1000" dirty="0">
                    <a:solidFill>
                      <a:srgbClr val="E40000"/>
                    </a:solidFill>
                    <a:latin typeface="Helvetica Light" panose="020B0403020202020204" pitchFamily="34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1000" i="1" dirty="0">
                            <a:solidFill>
                              <a:srgbClr val="E4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000" i="1" dirty="0">
                                <a:solidFill>
                                  <a:srgbClr val="E4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US" sz="1000" i="1" dirty="0">
                                <a:solidFill>
                                  <a:srgbClr val="E4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𝑡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000" dirty="0">
                                <a:solidFill>
                                  <a:srgbClr val="E4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rise</m:t>
                            </m:r>
                          </m:sub>
                        </m:sSub>
                      </m:num>
                      <m:den>
                        <m:r>
                          <a:rPr lang="en-US" sz="1000" i="1" dirty="0">
                            <a:solidFill>
                              <a:srgbClr val="E4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(</m:t>
                        </m:r>
                        <m:r>
                          <a:rPr lang="en-US" sz="1000" i="1" dirty="0">
                            <a:solidFill>
                              <a:srgbClr val="E4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𝑆</m:t>
                        </m:r>
                        <m:r>
                          <a:rPr lang="en-US" sz="1000" i="1" dirty="0">
                            <a:solidFill>
                              <a:srgbClr val="E4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/</m:t>
                        </m:r>
                        <m:r>
                          <a:rPr lang="en-US" sz="1000" i="1" dirty="0">
                            <a:solidFill>
                              <a:srgbClr val="E4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GB" sz="1000" dirty="0">
                    <a:solidFill>
                      <a:srgbClr val="E40000"/>
                    </a:solidFill>
                    <a:latin typeface="Helvetica Light" panose="020B0403020202020204" pitchFamily="34" charset="0"/>
                    <a:ea typeface="Helvetica Light" charset="0"/>
                    <a:cs typeface="Helvetica Light" charset="0"/>
                    <a:sym typeface="Wingdings" pitchFamily="2" charset="2"/>
                  </a:rPr>
                  <a:t>)</a:t>
                </a: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A802271-B6FD-7AA9-C3E9-75A5598DC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316" y="6005439"/>
                <a:ext cx="808235" cy="400110"/>
              </a:xfrm>
              <a:prstGeom prst="rect">
                <a:avLst/>
              </a:prstGeom>
              <a:blipFill>
                <a:blip r:embed="rId5"/>
                <a:stretch>
                  <a:fillRect t="-12121" b="-8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A89765B6-7153-ABEE-EEFC-A198CEE83756}"/>
              </a:ext>
            </a:extLst>
          </p:cNvPr>
          <p:cNvSpPr txBox="1"/>
          <p:nvPr/>
        </p:nvSpPr>
        <p:spPr>
          <a:xfrm>
            <a:off x="8857681" y="6000531"/>
            <a:ext cx="1005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ctr">
              <a:spcBef>
                <a:spcPts val="3000"/>
              </a:spcBef>
            </a:pPr>
            <a:r>
              <a:rPr lang="en-GB" sz="1000" dirty="0">
                <a:solidFill>
                  <a:srgbClr val="E40000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&lt; 10 </a:t>
            </a:r>
            <a:r>
              <a:rPr lang="en-GB" sz="1000" dirty="0" err="1">
                <a:solidFill>
                  <a:srgbClr val="E40000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  <a:r>
              <a:rPr lang="en-GB" sz="1000" dirty="0">
                <a:solidFill>
                  <a:srgbClr val="E40000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</a:p>
          <a:p>
            <a:pPr marL="0" algn="ctr"/>
            <a:r>
              <a:rPr lang="en-GB" sz="1000" dirty="0" err="1">
                <a:solidFill>
                  <a:srgbClr val="E40000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ToT</a:t>
            </a:r>
            <a:r>
              <a:rPr lang="en-GB" sz="1000" dirty="0">
                <a:solidFill>
                  <a:srgbClr val="E40000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correction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E0E6629-2D0D-EE98-B2B4-24CE4FAEDCBD}"/>
              </a:ext>
            </a:extLst>
          </p:cNvPr>
          <p:cNvSpPr txBox="1"/>
          <p:nvPr/>
        </p:nvSpPr>
        <p:spPr>
          <a:xfrm>
            <a:off x="9940251" y="6000531"/>
            <a:ext cx="8034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ctr">
              <a:spcBef>
                <a:spcPts val="3000"/>
              </a:spcBef>
            </a:pPr>
            <a:r>
              <a:rPr lang="en-GB" sz="1000" dirty="0">
                <a:solidFill>
                  <a:srgbClr val="0057AA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&lt; 10 </a:t>
            </a:r>
            <a:r>
              <a:rPr lang="en-GB" sz="1000" dirty="0" err="1">
                <a:solidFill>
                  <a:srgbClr val="0057AA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  <a:r>
              <a:rPr lang="en-GB" sz="1000" dirty="0">
                <a:solidFill>
                  <a:srgbClr val="0057AA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</a:p>
          <a:p>
            <a:pPr marL="0" algn="ctr"/>
            <a:r>
              <a:rPr lang="en-GB" sz="1000" dirty="0">
                <a:solidFill>
                  <a:srgbClr val="0057AA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digitisation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AE21B4B-893A-E3BB-5775-529602F7F92A}"/>
              </a:ext>
            </a:extLst>
          </p:cNvPr>
          <p:cNvSpPr txBox="1"/>
          <p:nvPr/>
        </p:nvSpPr>
        <p:spPr>
          <a:xfrm>
            <a:off x="10798867" y="5994557"/>
            <a:ext cx="817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ctr">
              <a:spcBef>
                <a:spcPts val="3000"/>
              </a:spcBef>
            </a:pPr>
            <a:r>
              <a:rPr lang="en-GB" sz="1000" dirty="0">
                <a:solidFill>
                  <a:srgbClr val="0A8B40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&lt; 10 </a:t>
            </a:r>
            <a:r>
              <a:rPr lang="en-GB" sz="1000" dirty="0" err="1">
                <a:solidFill>
                  <a:srgbClr val="0A8B40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  <a:r>
              <a:rPr lang="en-GB" sz="1000" dirty="0">
                <a:solidFill>
                  <a:srgbClr val="0A8B40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</a:p>
          <a:p>
            <a:pPr marL="0" algn="ctr"/>
            <a:r>
              <a:rPr lang="en-GB" sz="1000" dirty="0">
                <a:solidFill>
                  <a:srgbClr val="0A8B40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distribution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66BE840-4322-C707-5DA1-19DA8CFE8E87}"/>
              </a:ext>
            </a:extLst>
          </p:cNvPr>
          <p:cNvSpPr txBox="1"/>
          <p:nvPr/>
        </p:nvSpPr>
        <p:spPr>
          <a:xfrm>
            <a:off x="7521123" y="4107819"/>
            <a:ext cx="445168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3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Time-of-flight correction + calibrated offsets → track time; associated tracks determine vertex t (primary vertex t</a:t>
            </a:r>
            <a:r>
              <a:rPr lang="en-GB" sz="13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0</a:t>
            </a:r>
            <a:r>
              <a:rPr lang="en-GB" sz="13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required → barrel timing layer (CMS) helpful)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3E9252C-8028-4401-9B40-2EBBD541F2A3}"/>
              </a:ext>
            </a:extLst>
          </p:cNvPr>
          <p:cNvSpPr txBox="1"/>
          <p:nvPr/>
        </p:nvSpPr>
        <p:spPr>
          <a:xfrm>
            <a:off x="7521123" y="3582578"/>
            <a:ext cx="44516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3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ASIC measures time of arrival and time over threshold; </a:t>
            </a:r>
            <a:r>
              <a:rPr lang="en-GB" sz="13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ToT</a:t>
            </a:r>
            <a:r>
              <a:rPr lang="en-GB" sz="13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corrects </a:t>
            </a:r>
            <a:r>
              <a:rPr lang="en-GB" sz="13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timewalk</a:t>
            </a:r>
            <a:endParaRPr lang="en-GB" sz="13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9261C8C-C2DE-1FF3-A282-C7EC0C154AC6}"/>
              </a:ext>
            </a:extLst>
          </p:cNvPr>
          <p:cNvSpPr txBox="1"/>
          <p:nvPr/>
        </p:nvSpPr>
        <p:spPr>
          <a:xfrm>
            <a:off x="7521123" y="3087538"/>
            <a:ext cx="40720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l-GR" sz="13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50 μ</a:t>
            </a:r>
            <a:r>
              <a:rPr lang="en-GB" sz="13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m sensors; 1.3 × 1.3 mm</a:t>
            </a:r>
            <a:r>
              <a:rPr lang="en-GB" sz="1300" baseline="300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2</a:t>
            </a:r>
            <a:r>
              <a:rPr lang="en-GB" sz="13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 pads; 3.6 M channels in 8'032 modules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C0B1F80-5911-C727-F0B0-5B9F1B294BBE}"/>
              </a:ext>
            </a:extLst>
          </p:cNvPr>
          <p:cNvSpPr txBox="1"/>
          <p:nvPr/>
        </p:nvSpPr>
        <p:spPr>
          <a:xfrm>
            <a:off x="7521123" y="2618384"/>
            <a:ext cx="40720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13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Two double-sided disks per endcap at z ≈ ±3.5 m;          2.4 &lt; |</a:t>
            </a:r>
            <a:r>
              <a:rPr lang="el-GR" sz="13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η| &lt; 4.0; 2–3 </a:t>
            </a:r>
            <a:r>
              <a:rPr lang="en-US" sz="13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hits per track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917F49B-D295-98F8-9928-5883B39D0BD1}"/>
              </a:ext>
            </a:extLst>
          </p:cNvPr>
          <p:cNvSpPr txBox="1"/>
          <p:nvPr/>
        </p:nvSpPr>
        <p:spPr>
          <a:xfrm>
            <a:off x="6104011" y="2610127"/>
            <a:ext cx="11027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1300" b="1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Geometry: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91A33B9-CB71-A82D-22C5-5A17EE85A623}"/>
              </a:ext>
            </a:extLst>
          </p:cNvPr>
          <p:cNvSpPr txBox="1"/>
          <p:nvPr/>
        </p:nvSpPr>
        <p:spPr>
          <a:xfrm>
            <a:off x="6104011" y="3080474"/>
            <a:ext cx="1603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GB" sz="1300" b="1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Granularity: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92E726-7A53-EF96-21F5-ABFB65BDFC1C}"/>
              </a:ext>
            </a:extLst>
          </p:cNvPr>
          <p:cNvSpPr txBox="1"/>
          <p:nvPr/>
        </p:nvSpPr>
        <p:spPr>
          <a:xfrm>
            <a:off x="6104011" y="3576111"/>
            <a:ext cx="1603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GB" sz="1300" b="1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Readout: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3EA6435-6B52-DCA8-60C9-6419ABDE984E}"/>
              </a:ext>
            </a:extLst>
          </p:cNvPr>
          <p:cNvSpPr txBox="1"/>
          <p:nvPr/>
        </p:nvSpPr>
        <p:spPr>
          <a:xfrm>
            <a:off x="6104011" y="4107819"/>
            <a:ext cx="1603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GB" sz="1300" b="1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Reconstruction:</a:t>
            </a:r>
          </a:p>
        </p:txBody>
      </p:sp>
      <p:sp>
        <p:nvSpPr>
          <p:cNvPr id="61" name="Lifetime-dot">
            <a:extLst>
              <a:ext uri="{FF2B5EF4-FFF2-40B4-BE49-F238E27FC236}">
                <a16:creationId xmlns:a16="http://schemas.microsoft.com/office/drawing/2014/main" id="{0968174D-4367-B58D-B7BF-5F4DED8681C9}"/>
              </a:ext>
            </a:extLst>
          </p:cNvPr>
          <p:cNvSpPr>
            <a:spLocks noGrp="1"/>
          </p:cNvSpPr>
          <p:nvPr/>
        </p:nvSpPr>
        <p:spPr>
          <a:xfrm>
            <a:off x="5936342" y="4884879"/>
            <a:ext cx="72000" cy="72000"/>
          </a:xfrm>
          <a:prstGeom prst="ellipse">
            <a:avLst/>
          </a:prstGeom>
          <a:solidFill>
            <a:schemeClr val="tx1"/>
          </a:solidFill>
          <a:ln w="0">
            <a:solidFill>
              <a:schemeClr val="tx1"/>
            </a:solidFill>
            <a:prstDash val="solid"/>
          </a:ln>
        </p:spPr>
        <p:txBody>
          <a:bodyPr anchor="t"/>
          <a:lstStyle/>
          <a:p>
            <a:endParaRPr lang="en-GB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A890046-EC6B-A99A-FE68-D176FA1F68EA}"/>
              </a:ext>
            </a:extLst>
          </p:cNvPr>
          <p:cNvSpPr txBox="1"/>
          <p:nvPr/>
        </p:nvSpPr>
        <p:spPr>
          <a:xfrm>
            <a:off x="7521123" y="4808753"/>
            <a:ext cx="44516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0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13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~30 </a:t>
            </a:r>
            <a:r>
              <a:rPr lang="en-US" sz="1300" dirty="0" err="1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ps</a:t>
            </a:r>
            <a:r>
              <a:rPr lang="en-US" sz="13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/track initially → ~50 </a:t>
            </a:r>
            <a:r>
              <a:rPr lang="en-US" sz="1300" dirty="0" err="1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ps</a:t>
            </a:r>
            <a:r>
              <a:rPr lang="en-US" sz="13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 at 2.5 × 10</a:t>
            </a:r>
            <a:r>
              <a:rPr lang="en-US" sz="1300" baseline="300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15</a:t>
            </a:r>
            <a:r>
              <a:rPr lang="en-US" sz="13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lang="en-US" sz="1300" dirty="0" err="1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n</a:t>
            </a:r>
            <a:r>
              <a:rPr lang="en-US" sz="1300" baseline="-25000" dirty="0" err="1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eq</a:t>
            </a:r>
            <a:r>
              <a:rPr lang="en-US" sz="13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/cm</a:t>
            </a:r>
            <a:r>
              <a:rPr lang="en-US" sz="1300" baseline="30000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B44BA0E-1293-E885-9E37-79FF37D1203B}"/>
              </a:ext>
            </a:extLst>
          </p:cNvPr>
          <p:cNvSpPr txBox="1"/>
          <p:nvPr/>
        </p:nvSpPr>
        <p:spPr>
          <a:xfrm>
            <a:off x="6104011" y="4787605"/>
            <a:ext cx="1603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2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GB" sz="1300" b="1" dirty="0">
                <a:solidFill>
                  <a:srgbClr val="111111"/>
                </a:solidFill>
                <a:latin typeface="Helvetica" pitchFamily="2" charset="0"/>
                <a:ea typeface="Arial"/>
                <a:cs typeface="Arial"/>
              </a:rPr>
              <a:t>Lifetime:</a:t>
            </a:r>
          </a:p>
        </p:txBody>
      </p:sp>
      <p:sp>
        <p:nvSpPr>
          <p:cNvPr id="65" name="Slide Number Placeholder 1">
            <a:extLst>
              <a:ext uri="{FF2B5EF4-FFF2-40B4-BE49-F238E27FC236}">
                <a16:creationId xmlns:a16="http://schemas.microsoft.com/office/drawing/2014/main" id="{D99C35A9-0307-8231-4EE1-8F4BB96C35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</p:spPr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21</a:t>
            </a:fld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2CE5CB-D176-C293-706F-9D7C52921ACE}"/>
              </a:ext>
            </a:extLst>
          </p:cNvPr>
          <p:cNvSpPr txBox="1"/>
          <p:nvPr/>
        </p:nvSpPr>
        <p:spPr>
          <a:xfrm>
            <a:off x="3574980" y="5333019"/>
            <a:ext cx="1537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</a:t>
            </a:r>
            <a:r>
              <a:rPr lang="en-GB" sz="12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V</a:t>
            </a:r>
            <a:r>
              <a:rPr lang="en-GB" sz="1200" baseline="-250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bias</a:t>
            </a:r>
            <a:r>
              <a:rPr lang="en-GB" sz="12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(~100–550 V)</a:t>
            </a:r>
          </a:p>
        </p:txBody>
      </p:sp>
    </p:spTree>
    <p:extLst>
      <p:ext uri="{BB962C8B-B14F-4D97-AF65-F5344CB8AC3E}">
        <p14:creationId xmlns:p14="http://schemas.microsoft.com/office/powerpoint/2010/main" val="1256768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5AECAD-105A-8699-1514-9BD2A3009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22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519525-99F6-3C80-CE55-5DF3608579FF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Impact of radiation on silicon detectors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705734-7322-A13B-CAEC-0B0B0C6BFE8A}"/>
              </a:ext>
            </a:extLst>
          </p:cNvPr>
          <p:cNvSpPr txBox="1"/>
          <p:nvPr/>
        </p:nvSpPr>
        <p:spPr>
          <a:xfrm>
            <a:off x="628099" y="1105896"/>
            <a:ext cx="10316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Detectors face harsh radiation fields varying with radial distance and pseudorapidity</a:t>
            </a:r>
            <a:r>
              <a:rPr lang="el-GR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. 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Exposure is quantified by </a:t>
            </a:r>
            <a:r>
              <a:rPr lang="en-GB" sz="1600" b="1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Non-Ionizing Energy Loss 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</a:t>
            </a:r>
            <a:r>
              <a:rPr lang="en-GB" sz="1600" b="1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NIEL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GB" sz="1600" b="1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fluence</a:t>
            </a:r>
            <a:r>
              <a:rPr lang="en-US" sz="1600" b="1" dirty="0">
                <a:latin typeface="Helvetica" pitchFamily="2" charset="0"/>
                <a:ea typeface="Cambria Math"/>
                <a:cs typeface="Cambria Math"/>
              </a:rPr>
              <a:t> </a:t>
            </a:r>
            <a:r>
              <a:rPr lang="en-US" sz="1600" b="1" dirty="0" err="1">
                <a:latin typeface="Helvetica" pitchFamily="2" charset="0"/>
                <a:ea typeface="Cambria Math"/>
                <a:cs typeface="Cambria Math"/>
              </a:rPr>
              <a:t>φ</a:t>
            </a:r>
            <a:r>
              <a:rPr lang="en-US" sz="1600" b="1" baseline="-25000" dirty="0" err="1">
                <a:latin typeface="Helvetica" pitchFamily="2" charset="0"/>
                <a:ea typeface="Cambria Math"/>
                <a:cs typeface="Cambria Math"/>
              </a:rPr>
              <a:t>eq</a:t>
            </a:r>
            <a:r>
              <a:rPr lang="en-GB" sz="1600" b="1" dirty="0">
                <a:latin typeface="Helvetica" pitchFamily="2" charset="0"/>
                <a:ea typeface="Cambria Math"/>
                <a:cs typeface="Cambria Math"/>
                <a:sym typeface="Wingdings" pitchFamily="2" charset="2"/>
              </a:rPr>
              <a:t>)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[unit: 1 MeV </a:t>
            </a:r>
            <a:r>
              <a:rPr lang="en-GB" sz="16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</a:t>
            </a:r>
            <a:r>
              <a:rPr lang="en-GB" sz="1600" baseline="-250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eq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/cm</a:t>
            </a:r>
            <a:r>
              <a:rPr lang="en-GB" sz="1600" baseline="300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] and </a:t>
            </a:r>
            <a:r>
              <a:rPr lang="en-GB" sz="1600" b="1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Total Ionizing Dose 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</a:t>
            </a:r>
            <a:r>
              <a:rPr lang="en-GB" sz="1600" b="1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TID)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[</a:t>
            </a:r>
            <a:r>
              <a:rPr lang="en-GB" sz="16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MGy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]</a:t>
            </a:r>
          </a:p>
        </p:txBody>
      </p:sp>
      <p:sp>
        <p:nvSpPr>
          <p:cNvPr id="33" name="lane-body-0">
            <a:extLst>
              <a:ext uri="{FF2B5EF4-FFF2-40B4-BE49-F238E27FC236}">
                <a16:creationId xmlns:a16="http://schemas.microsoft.com/office/drawing/2014/main" id="{FFF12CB9-C849-D051-0B61-1B5784730A37}"/>
              </a:ext>
            </a:extLst>
          </p:cNvPr>
          <p:cNvSpPr>
            <a:spLocks noGrp="1"/>
          </p:cNvSpPr>
          <p:nvPr/>
        </p:nvSpPr>
        <p:spPr>
          <a:xfrm>
            <a:off x="2089370" y="2379078"/>
            <a:ext cx="4992509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lang="en-GB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Displacement defects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in silicon lattice 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→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p-type carrier generation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(</a:t>
            </a:r>
            <a:r>
              <a:rPr sz="12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</a:t>
            </a:r>
            <a:r>
              <a:rPr sz="1200" b="0" i="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leak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↑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)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, trapping </a:t>
            </a:r>
            <a:r>
              <a:rPr lang="en-CH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↑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(</a:t>
            </a:r>
            <a:r>
              <a:rPr lang="en-GB" sz="12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Q</a:t>
            </a:r>
            <a:r>
              <a:rPr lang="en-GB" sz="120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col</a:t>
            </a:r>
            <a:r>
              <a:rPr lang="en-GB" sz="1200" baseline="-250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lang="en-CH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↓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)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, </a:t>
            </a:r>
            <a:r>
              <a:rPr lang="en-GB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space-charge changes (</a:t>
            </a:r>
            <a:r>
              <a:rPr sz="12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V</a:t>
            </a:r>
            <a:r>
              <a:rPr sz="1200" b="0" i="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dep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lang="en-CH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↑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)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37" name="lane-body-1">
            <a:extLst>
              <a:ext uri="{FF2B5EF4-FFF2-40B4-BE49-F238E27FC236}">
                <a16:creationId xmlns:a16="http://schemas.microsoft.com/office/drawing/2014/main" id="{C1747503-9309-80A9-C7BA-8B44CE5F18C5}"/>
              </a:ext>
            </a:extLst>
          </p:cNvPr>
          <p:cNvSpPr>
            <a:spLocks noGrp="1"/>
          </p:cNvSpPr>
          <p:nvPr/>
        </p:nvSpPr>
        <p:spPr>
          <a:xfrm>
            <a:off x="2089371" y="2874378"/>
            <a:ext cx="4838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Oxide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/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interface charge builds up → surface leakage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(</a:t>
            </a:r>
            <a:r>
              <a:rPr lang="en-GB" sz="12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</a:t>
            </a:r>
            <a:r>
              <a:rPr lang="en-GB" sz="120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leak</a:t>
            </a:r>
            <a:r>
              <a:rPr lang="en-GB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↑)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,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insulation,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ASIC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transistor threshold voltage shifts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41" name="lane-body-2">
            <a:extLst>
              <a:ext uri="{FF2B5EF4-FFF2-40B4-BE49-F238E27FC236}">
                <a16:creationId xmlns:a16="http://schemas.microsoft.com/office/drawing/2014/main" id="{4DDE7513-8EF8-6582-633E-E88870499077}"/>
              </a:ext>
            </a:extLst>
          </p:cNvPr>
          <p:cNvSpPr>
            <a:spLocks noGrp="1"/>
          </p:cNvSpPr>
          <p:nvPr/>
        </p:nvSpPr>
        <p:spPr>
          <a:xfrm>
            <a:off x="2089371" y="3369678"/>
            <a:ext cx="4838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Gain-layer acceptors are removed → multiplication gain </a:t>
            </a:r>
            <a:r>
              <a:rPr lang="en-CH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↓,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timing jitter </a:t>
            </a:r>
            <a:r>
              <a:rPr lang="en-CH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↑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7B69A3-0F7B-ABDF-DB3A-F223AB2F0F39}"/>
              </a:ext>
            </a:extLst>
          </p:cNvPr>
          <p:cNvSpPr txBox="1"/>
          <p:nvPr/>
        </p:nvSpPr>
        <p:spPr>
          <a:xfrm>
            <a:off x="628099" y="1844548"/>
            <a:ext cx="1645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Impact on silicon</a:t>
            </a:r>
          </a:p>
        </p:txBody>
      </p:sp>
      <p:sp>
        <p:nvSpPr>
          <p:cNvPr id="44" name="arrow-1">
            <a:extLst>
              <a:ext uri="{FF2B5EF4-FFF2-40B4-BE49-F238E27FC236}">
                <a16:creationId xmlns:a16="http://schemas.microsoft.com/office/drawing/2014/main" id="{603DE347-A239-EF92-F5D4-D404029378AB}"/>
              </a:ext>
            </a:extLst>
          </p:cNvPr>
          <p:cNvSpPr>
            <a:spLocks noGrp="1"/>
          </p:cNvSpPr>
          <p:nvPr/>
        </p:nvSpPr>
        <p:spPr>
          <a:xfrm>
            <a:off x="2752726" y="4463941"/>
            <a:ext cx="342900" cy="285750"/>
          </a:xfrm>
          <a:prstGeom prst="rightArrow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45" name="arrow-2">
            <a:extLst>
              <a:ext uri="{FF2B5EF4-FFF2-40B4-BE49-F238E27FC236}">
                <a16:creationId xmlns:a16="http://schemas.microsoft.com/office/drawing/2014/main" id="{362D3A16-B1FE-EEB8-0A8F-3AC5A410C824}"/>
              </a:ext>
            </a:extLst>
          </p:cNvPr>
          <p:cNvSpPr>
            <a:spLocks noGrp="1"/>
          </p:cNvSpPr>
          <p:nvPr/>
        </p:nvSpPr>
        <p:spPr>
          <a:xfrm>
            <a:off x="5553076" y="4463941"/>
            <a:ext cx="342900" cy="285750"/>
          </a:xfrm>
          <a:prstGeom prst="rightArrow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46" name="arrow-3">
            <a:extLst>
              <a:ext uri="{FF2B5EF4-FFF2-40B4-BE49-F238E27FC236}">
                <a16:creationId xmlns:a16="http://schemas.microsoft.com/office/drawing/2014/main" id="{F044F581-6D9E-4D1B-EB9B-26F57C872AEC}"/>
              </a:ext>
            </a:extLst>
          </p:cNvPr>
          <p:cNvSpPr>
            <a:spLocks noGrp="1"/>
          </p:cNvSpPr>
          <p:nvPr/>
        </p:nvSpPr>
        <p:spPr>
          <a:xfrm>
            <a:off x="8353426" y="4463941"/>
            <a:ext cx="342900" cy="285750"/>
          </a:xfrm>
          <a:prstGeom prst="rightArrow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47" name="RADIATION LOAD-box">
            <a:extLst>
              <a:ext uri="{FF2B5EF4-FFF2-40B4-BE49-F238E27FC236}">
                <a16:creationId xmlns:a16="http://schemas.microsoft.com/office/drawing/2014/main" id="{9DA54B49-0A39-33F3-E94D-62C27FB839D3}"/>
              </a:ext>
            </a:extLst>
          </p:cNvPr>
          <p:cNvSpPr>
            <a:spLocks noGrp="1"/>
          </p:cNvSpPr>
          <p:nvPr/>
        </p:nvSpPr>
        <p:spPr>
          <a:xfrm>
            <a:off x="714376" y="4149616"/>
            <a:ext cx="2000250" cy="933450"/>
          </a:xfrm>
          <a:prstGeom prst="roundRect">
            <a:avLst>
              <a:gd name="adj" fmla="val 6122"/>
            </a:avLst>
          </a:prstGeom>
          <a:solidFill>
            <a:srgbClr val="EAF4FB"/>
          </a:solidFill>
          <a:ln w="9525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49" name="RADIATION LOAD-title">
            <a:extLst>
              <a:ext uri="{FF2B5EF4-FFF2-40B4-BE49-F238E27FC236}">
                <a16:creationId xmlns:a16="http://schemas.microsoft.com/office/drawing/2014/main" id="{EBCB5021-D63E-1BCF-6944-D196C9499EEB}"/>
              </a:ext>
            </a:extLst>
          </p:cNvPr>
          <p:cNvSpPr>
            <a:spLocks noGrp="1"/>
          </p:cNvSpPr>
          <p:nvPr/>
        </p:nvSpPr>
        <p:spPr>
          <a:xfrm>
            <a:off x="885826" y="4273441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0B7FC3"/>
                </a:solidFill>
                <a:latin typeface="Arial"/>
                <a:ea typeface="Arial"/>
                <a:cs typeface="Arial"/>
              </a:defRPr>
            </a:pPr>
            <a:r>
              <a:rPr sz="1300" b="1" i="0" dirty="0">
                <a:solidFill>
                  <a:srgbClr val="0B7FC3"/>
                </a:solidFill>
                <a:latin typeface="Helvetica" pitchFamily="2" charset="0"/>
                <a:ea typeface="Arial"/>
                <a:cs typeface="Arial"/>
              </a:rPr>
              <a:t>RADIATION LOAD</a:t>
            </a:r>
          </a:p>
        </p:txBody>
      </p:sp>
      <p:sp>
        <p:nvSpPr>
          <p:cNvPr id="50" name="RADIATION LOAD-body">
            <a:extLst>
              <a:ext uri="{FF2B5EF4-FFF2-40B4-BE49-F238E27FC236}">
                <a16:creationId xmlns:a16="http://schemas.microsoft.com/office/drawing/2014/main" id="{ABEF59DE-F0D4-34E5-D746-EB1B38297B06}"/>
              </a:ext>
            </a:extLst>
          </p:cNvPr>
          <p:cNvSpPr>
            <a:spLocks noGrp="1"/>
          </p:cNvSpPr>
          <p:nvPr/>
        </p:nvSpPr>
        <p:spPr>
          <a:xfrm>
            <a:off x="885826" y="4549666"/>
            <a:ext cx="1714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lang="el-GR" sz="13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φ</a:t>
            </a:r>
            <a:r>
              <a:rPr lang="en-US" sz="1300" baseline="-250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eq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↑ and TID ↑</a:t>
            </a:r>
          </a:p>
        </p:txBody>
      </p:sp>
      <p:sp>
        <p:nvSpPr>
          <p:cNvPr id="51" name="ELECTRICAL DAMAGE-box">
            <a:extLst>
              <a:ext uri="{FF2B5EF4-FFF2-40B4-BE49-F238E27FC236}">
                <a16:creationId xmlns:a16="http://schemas.microsoft.com/office/drawing/2014/main" id="{C63A6631-4326-53D0-C7FE-34488E9F4B97}"/>
              </a:ext>
            </a:extLst>
          </p:cNvPr>
          <p:cNvSpPr>
            <a:spLocks noGrp="1"/>
          </p:cNvSpPr>
          <p:nvPr/>
        </p:nvSpPr>
        <p:spPr>
          <a:xfrm>
            <a:off x="3133726" y="4149616"/>
            <a:ext cx="2381250" cy="933450"/>
          </a:xfrm>
          <a:prstGeom prst="roundRect">
            <a:avLst>
              <a:gd name="adj" fmla="val 6122"/>
            </a:avLst>
          </a:prstGeom>
          <a:solidFill>
            <a:srgbClr val="FFF2E6"/>
          </a:solidFill>
          <a:ln w="9525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53" name="ELECTRICAL DAMAGE-title">
            <a:extLst>
              <a:ext uri="{FF2B5EF4-FFF2-40B4-BE49-F238E27FC236}">
                <a16:creationId xmlns:a16="http://schemas.microsoft.com/office/drawing/2014/main" id="{2CF15F41-9F7A-80F5-110C-CF0E2383194A}"/>
              </a:ext>
            </a:extLst>
          </p:cNvPr>
          <p:cNvSpPr>
            <a:spLocks noGrp="1"/>
          </p:cNvSpPr>
          <p:nvPr/>
        </p:nvSpPr>
        <p:spPr>
          <a:xfrm>
            <a:off x="3305176" y="4273441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E97819"/>
                </a:solidFill>
                <a:latin typeface="Arial"/>
                <a:ea typeface="Arial"/>
                <a:cs typeface="Arial"/>
              </a:defRPr>
            </a:pPr>
            <a:r>
              <a:rPr sz="1300" b="1" i="0" dirty="0">
                <a:solidFill>
                  <a:srgbClr val="E97819"/>
                </a:solidFill>
                <a:latin typeface="Helvetica" pitchFamily="2" charset="0"/>
                <a:ea typeface="Arial"/>
                <a:cs typeface="Arial"/>
              </a:rPr>
              <a:t>ELECTRICAL DAMAGE</a:t>
            </a:r>
          </a:p>
        </p:txBody>
      </p:sp>
      <p:sp>
        <p:nvSpPr>
          <p:cNvPr id="54" name="ELECTRICAL DAMAGE-body">
            <a:extLst>
              <a:ext uri="{FF2B5EF4-FFF2-40B4-BE49-F238E27FC236}">
                <a16:creationId xmlns:a16="http://schemas.microsoft.com/office/drawing/2014/main" id="{72F64AC9-795D-66BC-EF93-5ED39AC5C1E1}"/>
              </a:ext>
            </a:extLst>
          </p:cNvPr>
          <p:cNvSpPr>
            <a:spLocks noGrp="1"/>
          </p:cNvSpPr>
          <p:nvPr/>
        </p:nvSpPr>
        <p:spPr>
          <a:xfrm>
            <a:off x="3305176" y="4549666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lang="en-US" sz="13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</a:t>
            </a:r>
            <a:r>
              <a:rPr lang="en-US" sz="130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leak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↑   </a:t>
            </a:r>
            <a:r>
              <a:rPr lang="en-US" sz="13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V</a:t>
            </a:r>
            <a:r>
              <a:rPr lang="en-US" sz="130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dep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↑</a:t>
            </a:r>
          </a:p>
          <a:p>
            <a:pPr algn="l"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trapping ↑   LGAD gain ↓</a:t>
            </a:r>
          </a:p>
        </p:txBody>
      </p:sp>
      <p:sp>
        <p:nvSpPr>
          <p:cNvPr id="55" name="SIGNAL QUALITY-box">
            <a:extLst>
              <a:ext uri="{FF2B5EF4-FFF2-40B4-BE49-F238E27FC236}">
                <a16:creationId xmlns:a16="http://schemas.microsoft.com/office/drawing/2014/main" id="{568C1610-DCA9-DB01-D357-68EAE0BD3A56}"/>
              </a:ext>
            </a:extLst>
          </p:cNvPr>
          <p:cNvSpPr>
            <a:spLocks noGrp="1"/>
          </p:cNvSpPr>
          <p:nvPr/>
        </p:nvSpPr>
        <p:spPr>
          <a:xfrm>
            <a:off x="5934076" y="4149616"/>
            <a:ext cx="2381250" cy="933450"/>
          </a:xfrm>
          <a:prstGeom prst="roundRect">
            <a:avLst>
              <a:gd name="adj" fmla="val 6122"/>
            </a:avLst>
          </a:prstGeom>
          <a:solidFill>
            <a:srgbClr val="FCEBE9"/>
          </a:solidFill>
          <a:ln w="9525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57" name="SIGNAL QUALITY-title">
            <a:extLst>
              <a:ext uri="{FF2B5EF4-FFF2-40B4-BE49-F238E27FC236}">
                <a16:creationId xmlns:a16="http://schemas.microsoft.com/office/drawing/2014/main" id="{1DD7121A-5610-0269-E4AF-FD1010027FBE}"/>
              </a:ext>
            </a:extLst>
          </p:cNvPr>
          <p:cNvSpPr>
            <a:spLocks noGrp="1"/>
          </p:cNvSpPr>
          <p:nvPr/>
        </p:nvSpPr>
        <p:spPr>
          <a:xfrm>
            <a:off x="6105526" y="4273441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D63A32"/>
                </a:solidFill>
                <a:latin typeface="Arial"/>
                <a:ea typeface="Arial"/>
                <a:cs typeface="Arial"/>
              </a:defRPr>
            </a:pPr>
            <a:r>
              <a:rPr sz="1300" b="1" i="0">
                <a:solidFill>
                  <a:srgbClr val="D63A32"/>
                </a:solidFill>
                <a:latin typeface="Helvetica" pitchFamily="2" charset="0"/>
                <a:ea typeface="Arial"/>
                <a:cs typeface="Arial"/>
              </a:rPr>
              <a:t>SIGNAL QUALITY</a:t>
            </a:r>
          </a:p>
        </p:txBody>
      </p:sp>
      <p:sp>
        <p:nvSpPr>
          <p:cNvPr id="58" name="SIGNAL QUALITY-body">
            <a:extLst>
              <a:ext uri="{FF2B5EF4-FFF2-40B4-BE49-F238E27FC236}">
                <a16:creationId xmlns:a16="http://schemas.microsoft.com/office/drawing/2014/main" id="{0313D572-255E-CA18-16A0-B656BE2AB7D5}"/>
              </a:ext>
            </a:extLst>
          </p:cNvPr>
          <p:cNvSpPr>
            <a:spLocks noGrp="1"/>
          </p:cNvSpPr>
          <p:nvPr/>
        </p:nvSpPr>
        <p:spPr>
          <a:xfrm>
            <a:off x="6105526" y="4549666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3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Q</a:t>
            </a:r>
            <a:r>
              <a:rPr sz="1300" b="0" i="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col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↓   shot noise ↑</a:t>
            </a:r>
          </a:p>
          <a:p>
            <a:pPr algn="l"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S/N and timing degrade</a:t>
            </a:r>
          </a:p>
        </p:txBody>
      </p:sp>
      <p:sp>
        <p:nvSpPr>
          <p:cNvPr id="59" name="MEASUREMENT-box">
            <a:extLst>
              <a:ext uri="{FF2B5EF4-FFF2-40B4-BE49-F238E27FC236}">
                <a16:creationId xmlns:a16="http://schemas.microsoft.com/office/drawing/2014/main" id="{AF5B64A1-E987-8900-370A-F9EF2F151ED0}"/>
              </a:ext>
            </a:extLst>
          </p:cNvPr>
          <p:cNvSpPr>
            <a:spLocks noGrp="1"/>
          </p:cNvSpPr>
          <p:nvPr/>
        </p:nvSpPr>
        <p:spPr>
          <a:xfrm>
            <a:off x="8734426" y="4149616"/>
            <a:ext cx="2800350" cy="933450"/>
          </a:xfrm>
          <a:prstGeom prst="roundRect">
            <a:avLst>
              <a:gd name="adj" fmla="val 6122"/>
            </a:avLst>
          </a:prstGeom>
          <a:solidFill>
            <a:srgbClr val="F5F7F8"/>
          </a:solidFill>
          <a:ln w="9525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61" name="MEASUREMENT-title">
            <a:extLst>
              <a:ext uri="{FF2B5EF4-FFF2-40B4-BE49-F238E27FC236}">
                <a16:creationId xmlns:a16="http://schemas.microsoft.com/office/drawing/2014/main" id="{C1056874-3522-E277-BC10-CAD436143EE6}"/>
              </a:ext>
            </a:extLst>
          </p:cNvPr>
          <p:cNvSpPr>
            <a:spLocks noGrp="1"/>
          </p:cNvSpPr>
          <p:nvPr/>
        </p:nvSpPr>
        <p:spPr>
          <a:xfrm>
            <a:off x="8905876" y="4273441"/>
            <a:ext cx="2514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555D64"/>
                </a:solidFill>
                <a:latin typeface="Arial"/>
                <a:ea typeface="Arial"/>
                <a:cs typeface="Arial"/>
              </a:defRPr>
            </a:pPr>
            <a:r>
              <a:rPr sz="1300" b="1" i="0">
                <a:solidFill>
                  <a:srgbClr val="555D64"/>
                </a:solidFill>
                <a:latin typeface="Helvetica" pitchFamily="2" charset="0"/>
                <a:ea typeface="Arial"/>
                <a:cs typeface="Arial"/>
              </a:rPr>
              <a:t>MEASUREMENT</a:t>
            </a:r>
          </a:p>
        </p:txBody>
      </p:sp>
      <p:sp>
        <p:nvSpPr>
          <p:cNvPr id="62" name="MEASUREMENT-body">
            <a:extLst>
              <a:ext uri="{FF2B5EF4-FFF2-40B4-BE49-F238E27FC236}">
                <a16:creationId xmlns:a16="http://schemas.microsoft.com/office/drawing/2014/main" id="{D350ACC5-61DE-2FD6-4833-6118F98EDE6F}"/>
              </a:ext>
            </a:extLst>
          </p:cNvPr>
          <p:cNvSpPr>
            <a:spLocks noGrp="1"/>
          </p:cNvSpPr>
          <p:nvPr/>
        </p:nvSpPr>
        <p:spPr>
          <a:xfrm>
            <a:off x="8905876" y="4549666"/>
            <a:ext cx="25146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Hit efficiency falls; tracking, timing and calorimeter response worsen</a:t>
            </a:r>
          </a:p>
        </p:txBody>
      </p:sp>
      <p:sp>
        <p:nvSpPr>
          <p:cNvPr id="63" name="mitigation-box">
            <a:extLst>
              <a:ext uri="{FF2B5EF4-FFF2-40B4-BE49-F238E27FC236}">
                <a16:creationId xmlns:a16="http://schemas.microsoft.com/office/drawing/2014/main" id="{96B2E2BA-A231-E14E-40AB-C7D2639A30DA}"/>
              </a:ext>
            </a:extLst>
          </p:cNvPr>
          <p:cNvSpPr>
            <a:spLocks noGrp="1"/>
          </p:cNvSpPr>
          <p:nvPr/>
        </p:nvSpPr>
        <p:spPr>
          <a:xfrm>
            <a:off x="699654" y="5471366"/>
            <a:ext cx="6863612" cy="1038225"/>
          </a:xfrm>
          <a:prstGeom prst="roundRect">
            <a:avLst>
              <a:gd name="adj" fmla="val 5505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AFCF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64" name="mitigation-title">
            <a:extLst>
              <a:ext uri="{FF2B5EF4-FFF2-40B4-BE49-F238E27FC236}">
                <a16:creationId xmlns:a16="http://schemas.microsoft.com/office/drawing/2014/main" id="{1748F0A5-C728-A54A-5BF5-DC5C99348100}"/>
              </a:ext>
            </a:extLst>
          </p:cNvPr>
          <p:cNvSpPr>
            <a:spLocks noGrp="1"/>
          </p:cNvSpPr>
          <p:nvPr/>
        </p:nvSpPr>
        <p:spPr>
          <a:xfrm>
            <a:off x="905426" y="5588483"/>
            <a:ext cx="6477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75E91"/>
                </a:solidFill>
                <a:latin typeface="Arial"/>
                <a:ea typeface="Arial"/>
                <a:cs typeface="Arial"/>
              </a:defRPr>
            </a:pPr>
            <a:r>
              <a:rPr sz="1400" b="1" i="0" dirty="0">
                <a:solidFill>
                  <a:srgbClr val="0A8B40"/>
                </a:solidFill>
                <a:latin typeface="Helvetica" pitchFamily="2" charset="0"/>
                <a:ea typeface="Arial"/>
                <a:cs typeface="Arial"/>
              </a:rPr>
              <a:t>Recover charge collection during operation</a:t>
            </a:r>
          </a:p>
        </p:txBody>
      </p:sp>
      <p:sp>
        <p:nvSpPr>
          <p:cNvPr id="65" name="bias-line">
            <a:extLst>
              <a:ext uri="{FF2B5EF4-FFF2-40B4-BE49-F238E27FC236}">
                <a16:creationId xmlns:a16="http://schemas.microsoft.com/office/drawing/2014/main" id="{50971342-904C-E3ED-28C4-808976D14405}"/>
              </a:ext>
            </a:extLst>
          </p:cNvPr>
          <p:cNvSpPr>
            <a:spLocks noGrp="1"/>
          </p:cNvSpPr>
          <p:nvPr/>
        </p:nvSpPr>
        <p:spPr>
          <a:xfrm>
            <a:off x="919714" y="5861354"/>
            <a:ext cx="64770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275" b="0" i="0">
                <a:solidFill>
                  <a:srgbClr val="171A1D"/>
                </a:solidFill>
                <a:latin typeface="Cambria Math"/>
                <a:ea typeface="Cambria Math"/>
                <a:cs typeface="Cambria Math"/>
              </a:defRPr>
            </a:pPr>
            <a:r>
              <a:rPr sz="1300" b="0" i="0" dirty="0" err="1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V</a:t>
            </a:r>
            <a:r>
              <a:rPr sz="1300" b="0" i="0" baseline="-25000" dirty="0" err="1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bias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↑  →  deeper depletion + stronger field + faster drift  →  </a:t>
            </a:r>
            <a:r>
              <a:rPr sz="1300" b="0" i="0" dirty="0" err="1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Q</a:t>
            </a:r>
            <a:r>
              <a:rPr sz="1300" b="0" i="0" baseline="-25000" dirty="0" err="1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col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and efficiency recover</a:t>
            </a:r>
          </a:p>
        </p:txBody>
      </p:sp>
      <p:sp>
        <p:nvSpPr>
          <p:cNvPr id="66" name="cooling-line">
            <a:extLst>
              <a:ext uri="{FF2B5EF4-FFF2-40B4-BE49-F238E27FC236}">
                <a16:creationId xmlns:a16="http://schemas.microsoft.com/office/drawing/2014/main" id="{3BD9F14C-4604-34BD-8E1B-E17D5511F57D}"/>
              </a:ext>
            </a:extLst>
          </p:cNvPr>
          <p:cNvSpPr>
            <a:spLocks noGrp="1"/>
          </p:cNvSpPr>
          <p:nvPr/>
        </p:nvSpPr>
        <p:spPr>
          <a:xfrm>
            <a:off x="905425" y="6140396"/>
            <a:ext cx="6657841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 i="0">
                <a:solidFill>
                  <a:srgbClr val="171A1D"/>
                </a:solidFill>
                <a:latin typeface="Cambria Math"/>
                <a:ea typeface="Cambria Math"/>
                <a:cs typeface="Cambria Math"/>
              </a:defRPr>
            </a:pP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Cold operation (−3</a:t>
            </a:r>
            <a:r>
              <a:rPr lang="en-US"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5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°C</a:t>
            </a:r>
            <a:r>
              <a:rPr lang="en-US"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CO</a:t>
            </a:r>
            <a:r>
              <a:rPr lang="en-US" sz="1300" b="0" i="0" baseline="-250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2</a:t>
            </a:r>
            <a:r>
              <a:rPr lang="en-US"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set point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) suppresses </a:t>
            </a:r>
            <a:r>
              <a:rPr sz="1300" b="0" i="0" dirty="0" err="1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I</a:t>
            </a:r>
            <a:r>
              <a:rPr sz="1300" b="0" i="0" baseline="-25000" dirty="0" err="1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leak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and prevents thermal runaway</a:t>
            </a:r>
          </a:p>
        </p:txBody>
      </p:sp>
      <p:sp>
        <p:nvSpPr>
          <p:cNvPr id="67" name="limits-box">
            <a:extLst>
              <a:ext uri="{FF2B5EF4-FFF2-40B4-BE49-F238E27FC236}">
                <a16:creationId xmlns:a16="http://schemas.microsoft.com/office/drawing/2014/main" id="{8A4F8701-A9A3-E0A8-55D4-5FE636426E6D}"/>
              </a:ext>
            </a:extLst>
          </p:cNvPr>
          <p:cNvSpPr>
            <a:spLocks noGrp="1"/>
          </p:cNvSpPr>
          <p:nvPr/>
        </p:nvSpPr>
        <p:spPr>
          <a:xfrm>
            <a:off x="7783325" y="5471366"/>
            <a:ext cx="3780577" cy="1038225"/>
          </a:xfrm>
          <a:prstGeom prst="roundRect">
            <a:avLst>
              <a:gd name="adj" fmla="val 5505"/>
            </a:avLst>
          </a:prstGeom>
          <a:solidFill>
            <a:srgbClr val="FCEBE9"/>
          </a:solidFill>
          <a:ln w="9525">
            <a:solidFill>
              <a:srgbClr val="E6B1AD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68" name="limits-title">
            <a:extLst>
              <a:ext uri="{FF2B5EF4-FFF2-40B4-BE49-F238E27FC236}">
                <a16:creationId xmlns:a16="http://schemas.microsoft.com/office/drawing/2014/main" id="{B570A8BB-004B-1070-D93B-9C9E4E15A147}"/>
              </a:ext>
            </a:extLst>
          </p:cNvPr>
          <p:cNvSpPr>
            <a:spLocks noGrp="1"/>
          </p:cNvSpPr>
          <p:nvPr/>
        </p:nvSpPr>
        <p:spPr>
          <a:xfrm>
            <a:off x="8006311" y="5588483"/>
            <a:ext cx="3457576" cy="27287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500"/>
          </a:bodyPr>
          <a:lstStyle/>
          <a:p>
            <a:pPr algn="l">
              <a:defRPr sz="1500" b="1" i="0">
                <a:solidFill>
                  <a:srgbClr val="D63A32"/>
                </a:solidFill>
                <a:latin typeface="Arial"/>
                <a:ea typeface="Arial"/>
                <a:cs typeface="Arial"/>
              </a:defRPr>
            </a:pPr>
            <a:r>
              <a:rPr sz="1400" b="1" i="0" dirty="0">
                <a:solidFill>
                  <a:srgbClr val="D63A32"/>
                </a:solidFill>
                <a:latin typeface="Helvetica" pitchFamily="2" charset="0"/>
                <a:ea typeface="Arial"/>
                <a:cs typeface="Arial"/>
              </a:rPr>
              <a:t>But bias has a ceiling</a:t>
            </a:r>
            <a:r>
              <a:rPr lang="en-US" sz="1400" b="1" i="0" dirty="0">
                <a:solidFill>
                  <a:srgbClr val="D63A32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lang="en-US" sz="1400" i="0" dirty="0">
                <a:solidFill>
                  <a:srgbClr val="D63A32"/>
                </a:solidFill>
                <a:latin typeface="Helvetica" pitchFamily="2" charset="0"/>
                <a:ea typeface="Arial"/>
                <a:cs typeface="Arial"/>
              </a:rPr>
              <a:t>(limiting det. lifetime)</a:t>
            </a:r>
            <a:endParaRPr sz="1400" i="0" dirty="0">
              <a:solidFill>
                <a:srgbClr val="D63A32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69" name="limits-body">
            <a:extLst>
              <a:ext uri="{FF2B5EF4-FFF2-40B4-BE49-F238E27FC236}">
                <a16:creationId xmlns:a16="http://schemas.microsoft.com/office/drawing/2014/main" id="{6B0FABCF-4530-A8C8-D369-D3842EE5B4DD}"/>
              </a:ext>
            </a:extLst>
          </p:cNvPr>
          <p:cNvSpPr>
            <a:spLocks noGrp="1"/>
          </p:cNvSpPr>
          <p:nvPr/>
        </p:nvSpPr>
        <p:spPr>
          <a:xfrm>
            <a:off x="8006311" y="5867525"/>
            <a:ext cx="3238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lang="en-GB"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Sensor breakdown and HV insulation limits, thermal runaway, excessive shot noise, LGAD single-event burnout SEB (</a:t>
            </a:r>
            <a:r>
              <a:rPr lang="en-GB" sz="13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&lt;</a:t>
            </a:r>
            <a:r>
              <a:rPr lang="en-GB"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550 V)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26394C9-0782-506B-C18E-CFD15AA99A5B}"/>
              </a:ext>
            </a:extLst>
          </p:cNvPr>
          <p:cNvSpPr txBox="1"/>
          <p:nvPr/>
        </p:nvSpPr>
        <p:spPr>
          <a:xfrm>
            <a:off x="9523902" y="429083"/>
            <a:ext cx="2561920" cy="4411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l-G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φ</a:t>
            </a:r>
            <a:r>
              <a:rPr lang="en-GB" sz="1050" baseline="-25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eq</a:t>
            </a: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= 1 MeV neutron-equivalent fluence</a:t>
            </a:r>
          </a:p>
          <a:p>
            <a:pPr marL="0" algn="r">
              <a:spcBef>
                <a:spcPts val="200"/>
              </a:spcBef>
            </a:pP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1 </a:t>
            </a:r>
            <a:r>
              <a:rPr lang="en-GB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MGy</a:t>
            </a: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= 1 MJ per kg absorbed energy</a:t>
            </a:r>
          </a:p>
        </p:txBody>
      </p:sp>
      <p:sp>
        <p:nvSpPr>
          <p:cNvPr id="3" name="rule-550-304">
            <a:extLst>
              <a:ext uri="{FF2B5EF4-FFF2-40B4-BE49-F238E27FC236}">
                <a16:creationId xmlns:a16="http://schemas.microsoft.com/office/drawing/2014/main" id="{355463F4-44EE-1F10-9233-FE4476E4F12A}"/>
              </a:ext>
            </a:extLst>
          </p:cNvPr>
          <p:cNvSpPr>
            <a:spLocks noGrp="1"/>
          </p:cNvSpPr>
          <p:nvPr/>
        </p:nvSpPr>
        <p:spPr>
          <a:xfrm>
            <a:off x="727303" y="2254835"/>
            <a:ext cx="6267450" cy="9525"/>
          </a:xfrm>
          <a:prstGeom prst="rect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5" name="rule-550-304">
            <a:extLst>
              <a:ext uri="{FF2B5EF4-FFF2-40B4-BE49-F238E27FC236}">
                <a16:creationId xmlns:a16="http://schemas.microsoft.com/office/drawing/2014/main" id="{552CA2F6-EE64-9984-7B99-B709F378EB9A}"/>
              </a:ext>
            </a:extLst>
          </p:cNvPr>
          <p:cNvSpPr>
            <a:spLocks noGrp="1"/>
          </p:cNvSpPr>
          <p:nvPr/>
        </p:nvSpPr>
        <p:spPr>
          <a:xfrm>
            <a:off x="727303" y="3668797"/>
            <a:ext cx="6267450" cy="9525"/>
          </a:xfrm>
          <a:prstGeom prst="rect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56614C4-066F-2EEF-39F4-651A02462B2C}"/>
              </a:ext>
            </a:extLst>
          </p:cNvPr>
          <p:cNvSpPr txBox="1"/>
          <p:nvPr/>
        </p:nvSpPr>
        <p:spPr>
          <a:xfrm>
            <a:off x="654147" y="2342689"/>
            <a:ext cx="1135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2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BULK </a:t>
            </a:r>
            <a:r>
              <a:rPr lang="en-CH" sz="1200" b="1" dirty="0">
                <a:latin typeface="Helvetica" pitchFamily="2" charset="0"/>
                <a:ea typeface="Arial"/>
                <a:cs typeface="Arial"/>
              </a:rPr>
              <a:t>·  </a:t>
            </a:r>
            <a:r>
              <a:rPr lang="en-GB" sz="12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NIEL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FBFC0A4-9D69-1F5B-BE6B-A9FBF0C20E5A}"/>
              </a:ext>
            </a:extLst>
          </p:cNvPr>
          <p:cNvSpPr txBox="1"/>
          <p:nvPr/>
        </p:nvSpPr>
        <p:spPr>
          <a:xfrm>
            <a:off x="654147" y="2837989"/>
            <a:ext cx="13400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2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SURFACE </a:t>
            </a:r>
            <a:r>
              <a:rPr lang="en-CH" sz="1200" b="1" dirty="0">
                <a:latin typeface="Helvetica" pitchFamily="2" charset="0"/>
                <a:ea typeface="Arial"/>
                <a:cs typeface="Arial"/>
              </a:rPr>
              <a:t>·  </a:t>
            </a:r>
            <a:r>
              <a:rPr lang="en-GB" sz="12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TID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6823EC4-4EF7-BCD7-98F7-BF8F3A944EBA}"/>
              </a:ext>
            </a:extLst>
          </p:cNvPr>
          <p:cNvSpPr txBox="1"/>
          <p:nvPr/>
        </p:nvSpPr>
        <p:spPr>
          <a:xfrm>
            <a:off x="649385" y="3333113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US" sz="12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LGAD</a:t>
            </a:r>
            <a:endParaRPr lang="en-GB" sz="1200" b="1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2E03123-078B-F6F2-3C02-81D5A756E688}"/>
              </a:ext>
            </a:extLst>
          </p:cNvPr>
          <p:cNvSpPr txBox="1"/>
          <p:nvPr/>
        </p:nvSpPr>
        <p:spPr>
          <a:xfrm>
            <a:off x="7451908" y="1849091"/>
            <a:ext cx="23022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Maximum doses (4 ab</a:t>
            </a:r>
            <a:r>
              <a:rPr lang="en-GB" sz="1400" b="1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</a:t>
            </a:r>
          </a:p>
        </p:txBody>
      </p:sp>
      <p:sp>
        <p:nvSpPr>
          <p:cNvPr id="31" name="table-head">
            <a:extLst>
              <a:ext uri="{FF2B5EF4-FFF2-40B4-BE49-F238E27FC236}">
                <a16:creationId xmlns:a16="http://schemas.microsoft.com/office/drawing/2014/main" id="{AC7C27F9-A756-DADD-2076-4238CE5715A6}"/>
              </a:ext>
            </a:extLst>
          </p:cNvPr>
          <p:cNvSpPr>
            <a:spLocks noGrp="1"/>
          </p:cNvSpPr>
          <p:nvPr/>
        </p:nvSpPr>
        <p:spPr>
          <a:xfrm>
            <a:off x="7523464" y="2229463"/>
            <a:ext cx="4000500" cy="295275"/>
          </a:xfrm>
          <a:prstGeom prst="rect">
            <a:avLst/>
          </a:prstGeom>
          <a:solidFill>
            <a:srgbClr val="0B7FC3"/>
          </a:solidFill>
          <a:ln w="0">
            <a:solidFill>
              <a:srgbClr val="0B7FC3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32" name="th-det">
            <a:extLst>
              <a:ext uri="{FF2B5EF4-FFF2-40B4-BE49-F238E27FC236}">
                <a16:creationId xmlns:a16="http://schemas.microsoft.com/office/drawing/2014/main" id="{1FC70948-960D-51C3-987F-87638AE6C7A8}"/>
              </a:ext>
            </a:extLst>
          </p:cNvPr>
          <p:cNvSpPr>
            <a:spLocks noGrp="1"/>
          </p:cNvSpPr>
          <p:nvPr/>
        </p:nvSpPr>
        <p:spPr>
          <a:xfrm>
            <a:off x="7637764" y="2296138"/>
            <a:ext cx="17621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 i="0" dirty="0">
                <a:solidFill>
                  <a:srgbClr val="FFFFFF"/>
                </a:solidFill>
                <a:latin typeface="Helvetica" pitchFamily="2" charset="0"/>
                <a:ea typeface="Arial"/>
                <a:cs typeface="Arial"/>
              </a:rPr>
              <a:t>DETECTOR REGION</a:t>
            </a:r>
          </a:p>
        </p:txBody>
      </p:sp>
      <p:sp>
        <p:nvSpPr>
          <p:cNvPr id="34" name="th-flu">
            <a:extLst>
              <a:ext uri="{FF2B5EF4-FFF2-40B4-BE49-F238E27FC236}">
                <a16:creationId xmlns:a16="http://schemas.microsoft.com/office/drawing/2014/main" id="{8470DD42-D7EA-14AF-C086-0D82573E4E2F}"/>
              </a:ext>
            </a:extLst>
          </p:cNvPr>
          <p:cNvSpPr>
            <a:spLocks noGrp="1"/>
          </p:cNvSpPr>
          <p:nvPr/>
        </p:nvSpPr>
        <p:spPr>
          <a:xfrm>
            <a:off x="9457039" y="2296138"/>
            <a:ext cx="10001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>
              <a:defRPr sz="975" b="1" i="0">
                <a:solidFill>
                  <a:srgbClr val="FFFFFF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sz="1200" b="1" dirty="0" err="1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φ</a:t>
            </a:r>
            <a:r>
              <a:rPr lang="en-US" sz="1200" b="1" i="0" baseline="-25000" dirty="0" err="1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eq</a:t>
            </a:r>
            <a:r>
              <a:rPr sz="1200" b="1" i="0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 </a:t>
            </a:r>
            <a:r>
              <a:rPr sz="1050" b="1" i="0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[</a:t>
            </a:r>
            <a:r>
              <a:rPr lang="en-US" sz="1050" b="1" dirty="0" err="1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n</a:t>
            </a:r>
            <a:r>
              <a:rPr lang="en-US" sz="1050" b="1" baseline="-25000" dirty="0" err="1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eq</a:t>
            </a:r>
            <a:r>
              <a:rPr lang="en-US" sz="1050" b="1" baseline="-25000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 </a:t>
            </a:r>
            <a:r>
              <a:rPr lang="en-US" sz="1050" b="1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/</a:t>
            </a:r>
            <a:r>
              <a:rPr sz="1050" b="1" i="0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cm</a:t>
            </a:r>
            <a:r>
              <a:rPr lang="en-US" sz="1050" b="1" baseline="30000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2</a:t>
            </a:r>
            <a:r>
              <a:rPr sz="1050" b="1" i="0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]</a:t>
            </a:r>
            <a:endParaRPr sz="1200" b="1" i="0" dirty="0">
              <a:solidFill>
                <a:srgbClr val="FFFFFF"/>
              </a:solidFill>
              <a:latin typeface="Helvetica" pitchFamily="2" charset="0"/>
              <a:ea typeface="Cambria Math"/>
              <a:cs typeface="Cambria Math"/>
            </a:endParaRPr>
          </a:p>
        </p:txBody>
      </p:sp>
      <p:sp>
        <p:nvSpPr>
          <p:cNvPr id="35" name="th-tid">
            <a:extLst>
              <a:ext uri="{FF2B5EF4-FFF2-40B4-BE49-F238E27FC236}">
                <a16:creationId xmlns:a16="http://schemas.microsoft.com/office/drawing/2014/main" id="{B3336158-5FA7-AA14-4547-4207D59D4B6A}"/>
              </a:ext>
            </a:extLst>
          </p:cNvPr>
          <p:cNvSpPr>
            <a:spLocks noGrp="1"/>
          </p:cNvSpPr>
          <p:nvPr/>
        </p:nvSpPr>
        <p:spPr>
          <a:xfrm>
            <a:off x="10619089" y="2296138"/>
            <a:ext cx="762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FFFFFF"/>
                </a:solidFill>
                <a:latin typeface="Helvetica" pitchFamily="2" charset="0"/>
                <a:ea typeface="Arial"/>
                <a:cs typeface="Arial"/>
              </a:rPr>
              <a:t>TID</a:t>
            </a:r>
          </a:p>
        </p:txBody>
      </p:sp>
      <p:sp>
        <p:nvSpPr>
          <p:cNvPr id="36" name="row-bg-0">
            <a:extLst>
              <a:ext uri="{FF2B5EF4-FFF2-40B4-BE49-F238E27FC236}">
                <a16:creationId xmlns:a16="http://schemas.microsoft.com/office/drawing/2014/main" id="{F9F59176-1730-3471-A982-C8F028213588}"/>
              </a:ext>
            </a:extLst>
          </p:cNvPr>
          <p:cNvSpPr>
            <a:spLocks noGrp="1"/>
          </p:cNvSpPr>
          <p:nvPr/>
        </p:nvSpPr>
        <p:spPr>
          <a:xfrm>
            <a:off x="7523464" y="2524738"/>
            <a:ext cx="4000500" cy="295275"/>
          </a:xfrm>
          <a:prstGeom prst="rect">
            <a:avLst/>
          </a:prstGeom>
          <a:solidFill>
            <a:srgbClr val="F5F7F8"/>
          </a:solidFill>
          <a:ln w="0">
            <a:solidFill>
              <a:srgbClr val="F5F7F8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38" name="rule-72-268">
            <a:extLst>
              <a:ext uri="{FF2B5EF4-FFF2-40B4-BE49-F238E27FC236}">
                <a16:creationId xmlns:a16="http://schemas.microsoft.com/office/drawing/2014/main" id="{D02C995C-223A-9892-233A-1C374048C406}"/>
              </a:ext>
            </a:extLst>
          </p:cNvPr>
          <p:cNvSpPr>
            <a:spLocks noGrp="1"/>
          </p:cNvSpPr>
          <p:nvPr/>
        </p:nvSpPr>
        <p:spPr>
          <a:xfrm>
            <a:off x="7523464" y="2810488"/>
            <a:ext cx="4000500" cy="9525"/>
          </a:xfrm>
          <a:prstGeom prst="rect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39" name="det-0">
            <a:extLst>
              <a:ext uri="{FF2B5EF4-FFF2-40B4-BE49-F238E27FC236}">
                <a16:creationId xmlns:a16="http://schemas.microsoft.com/office/drawing/2014/main" id="{2305F265-9351-C584-4B5E-02891EBB3B31}"/>
              </a:ext>
            </a:extLst>
          </p:cNvPr>
          <p:cNvSpPr>
            <a:spLocks noGrp="1"/>
          </p:cNvSpPr>
          <p:nvPr/>
        </p:nvSpPr>
        <p:spPr>
          <a:xfrm>
            <a:off x="7637764" y="2591413"/>
            <a:ext cx="1809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ATLAS/CMS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nner </a:t>
            </a:r>
            <a:r>
              <a:rPr lang="en-US" sz="120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P</a:t>
            </a:r>
            <a:r>
              <a:rPr sz="120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ixels</a:t>
            </a:r>
          </a:p>
        </p:txBody>
      </p:sp>
      <p:sp>
        <p:nvSpPr>
          <p:cNvPr id="40" name="flu-0">
            <a:extLst>
              <a:ext uri="{FF2B5EF4-FFF2-40B4-BE49-F238E27FC236}">
                <a16:creationId xmlns:a16="http://schemas.microsoft.com/office/drawing/2014/main" id="{96BAE99F-8FA9-21D2-472D-1A8EFE505FFF}"/>
              </a:ext>
            </a:extLst>
          </p:cNvPr>
          <p:cNvSpPr>
            <a:spLocks noGrp="1"/>
          </p:cNvSpPr>
          <p:nvPr/>
        </p:nvSpPr>
        <p:spPr>
          <a:xfrm>
            <a:off x="9457039" y="2591413"/>
            <a:ext cx="11049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>
              <a:defRPr sz="1050" b="0" i="0">
                <a:solidFill>
                  <a:srgbClr val="171A1D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sz="12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2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× 10</a:t>
            </a:r>
            <a:r>
              <a:rPr lang="en-US" sz="1200" b="0" i="0" baseline="300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16</a:t>
            </a:r>
            <a:endParaRPr sz="1200" b="0" i="0" baseline="30000" dirty="0">
              <a:solidFill>
                <a:srgbClr val="171A1D"/>
              </a:solidFill>
              <a:latin typeface="Helvetica" pitchFamily="2" charset="0"/>
              <a:ea typeface="Cambria Math"/>
              <a:cs typeface="Cambria Math"/>
            </a:endParaRPr>
          </a:p>
        </p:txBody>
      </p:sp>
      <p:sp>
        <p:nvSpPr>
          <p:cNvPr id="43" name="tid-0">
            <a:extLst>
              <a:ext uri="{FF2B5EF4-FFF2-40B4-BE49-F238E27FC236}">
                <a16:creationId xmlns:a16="http://schemas.microsoft.com/office/drawing/2014/main" id="{230605A8-2B64-3D23-1D06-6C3D5AD8C5E8}"/>
              </a:ext>
            </a:extLst>
          </p:cNvPr>
          <p:cNvSpPr>
            <a:spLocks noGrp="1"/>
          </p:cNvSpPr>
          <p:nvPr/>
        </p:nvSpPr>
        <p:spPr>
          <a:xfrm>
            <a:off x="10619089" y="2591413"/>
            <a:ext cx="8382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10 </a:t>
            </a:r>
            <a:r>
              <a:rPr sz="12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MGy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48" name="rule-72-299">
            <a:extLst>
              <a:ext uri="{FF2B5EF4-FFF2-40B4-BE49-F238E27FC236}">
                <a16:creationId xmlns:a16="http://schemas.microsoft.com/office/drawing/2014/main" id="{84AAFE9F-2EAF-043A-243E-B6D914488B02}"/>
              </a:ext>
            </a:extLst>
          </p:cNvPr>
          <p:cNvSpPr>
            <a:spLocks noGrp="1"/>
          </p:cNvSpPr>
          <p:nvPr/>
        </p:nvSpPr>
        <p:spPr>
          <a:xfrm>
            <a:off x="7523464" y="3105763"/>
            <a:ext cx="4000500" cy="9525"/>
          </a:xfrm>
          <a:prstGeom prst="rect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52" name="det-1">
            <a:extLst>
              <a:ext uri="{FF2B5EF4-FFF2-40B4-BE49-F238E27FC236}">
                <a16:creationId xmlns:a16="http://schemas.microsoft.com/office/drawing/2014/main" id="{787E7644-EDFB-91DD-8BF3-BB8989102641}"/>
              </a:ext>
            </a:extLst>
          </p:cNvPr>
          <p:cNvSpPr>
            <a:spLocks noGrp="1"/>
          </p:cNvSpPr>
          <p:nvPr/>
        </p:nvSpPr>
        <p:spPr>
          <a:xfrm>
            <a:off x="7637764" y="2886688"/>
            <a:ext cx="1809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CMS HGCAL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s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ilicon</a:t>
            </a:r>
          </a:p>
        </p:txBody>
      </p:sp>
      <p:sp>
        <p:nvSpPr>
          <p:cNvPr id="56" name="flu-1">
            <a:extLst>
              <a:ext uri="{FF2B5EF4-FFF2-40B4-BE49-F238E27FC236}">
                <a16:creationId xmlns:a16="http://schemas.microsoft.com/office/drawing/2014/main" id="{7F0D0D0D-495A-9121-F595-CD71A9EA7E9F}"/>
              </a:ext>
            </a:extLst>
          </p:cNvPr>
          <p:cNvSpPr>
            <a:spLocks noGrp="1"/>
          </p:cNvSpPr>
          <p:nvPr/>
        </p:nvSpPr>
        <p:spPr>
          <a:xfrm>
            <a:off x="9457039" y="2886688"/>
            <a:ext cx="11049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>
              <a:defRPr sz="1050" b="0" i="0">
                <a:solidFill>
                  <a:srgbClr val="171A1D"/>
                </a:solidFill>
                <a:latin typeface="Cambria Math"/>
                <a:ea typeface="Cambria Math"/>
                <a:cs typeface="Cambria Math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1 × 10</a:t>
            </a:r>
            <a:r>
              <a:rPr lang="en-US" sz="1200" b="0" i="0" baseline="300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16</a:t>
            </a:r>
            <a:endParaRPr sz="1200" b="0" i="0" baseline="30000" dirty="0">
              <a:solidFill>
                <a:srgbClr val="171A1D"/>
              </a:solidFill>
              <a:latin typeface="Helvetica" pitchFamily="2" charset="0"/>
              <a:ea typeface="Cambria Math"/>
              <a:cs typeface="Cambria Math"/>
            </a:endParaRPr>
          </a:p>
        </p:txBody>
      </p:sp>
      <p:sp>
        <p:nvSpPr>
          <p:cNvPr id="60" name="tid-1">
            <a:extLst>
              <a:ext uri="{FF2B5EF4-FFF2-40B4-BE49-F238E27FC236}">
                <a16:creationId xmlns:a16="http://schemas.microsoft.com/office/drawing/2014/main" id="{84A5E044-8A83-A8D5-58F6-DD23D642DACD}"/>
              </a:ext>
            </a:extLst>
          </p:cNvPr>
          <p:cNvSpPr>
            <a:spLocks noGrp="1"/>
          </p:cNvSpPr>
          <p:nvPr/>
        </p:nvSpPr>
        <p:spPr>
          <a:xfrm>
            <a:off x="10619089" y="2886688"/>
            <a:ext cx="8382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lang="en-US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6 </a:t>
            </a:r>
            <a:r>
              <a:rPr sz="12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MGy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71" name="row-bg-2">
            <a:extLst>
              <a:ext uri="{FF2B5EF4-FFF2-40B4-BE49-F238E27FC236}">
                <a16:creationId xmlns:a16="http://schemas.microsoft.com/office/drawing/2014/main" id="{55C89404-4C44-D26A-55CC-220111B44C00}"/>
              </a:ext>
            </a:extLst>
          </p:cNvPr>
          <p:cNvSpPr>
            <a:spLocks noGrp="1"/>
          </p:cNvSpPr>
          <p:nvPr/>
        </p:nvSpPr>
        <p:spPr>
          <a:xfrm>
            <a:off x="7523464" y="3115288"/>
            <a:ext cx="4000500" cy="295275"/>
          </a:xfrm>
          <a:prstGeom prst="rect">
            <a:avLst/>
          </a:prstGeom>
          <a:solidFill>
            <a:srgbClr val="F5F7F8"/>
          </a:solidFill>
          <a:ln w="0">
            <a:solidFill>
              <a:srgbClr val="F5F7F8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74" name="rule-72-330">
            <a:extLst>
              <a:ext uri="{FF2B5EF4-FFF2-40B4-BE49-F238E27FC236}">
                <a16:creationId xmlns:a16="http://schemas.microsoft.com/office/drawing/2014/main" id="{B8B907C3-E176-D901-88B0-B1A15D030A9E}"/>
              </a:ext>
            </a:extLst>
          </p:cNvPr>
          <p:cNvSpPr>
            <a:spLocks noGrp="1"/>
          </p:cNvSpPr>
          <p:nvPr/>
        </p:nvSpPr>
        <p:spPr>
          <a:xfrm>
            <a:off x="7523464" y="3401038"/>
            <a:ext cx="4000500" cy="9525"/>
          </a:xfrm>
          <a:prstGeom prst="rect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76" name="det-2">
            <a:extLst>
              <a:ext uri="{FF2B5EF4-FFF2-40B4-BE49-F238E27FC236}">
                <a16:creationId xmlns:a16="http://schemas.microsoft.com/office/drawing/2014/main" id="{B3E79B65-B86F-F5A1-8018-65535D88A714}"/>
              </a:ext>
            </a:extLst>
          </p:cNvPr>
          <p:cNvSpPr>
            <a:spLocks noGrp="1"/>
          </p:cNvSpPr>
          <p:nvPr/>
        </p:nvSpPr>
        <p:spPr>
          <a:xfrm>
            <a:off x="7637764" y="3181963"/>
            <a:ext cx="1809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ATLAS HGTD (sensor)</a:t>
            </a:r>
          </a:p>
        </p:txBody>
      </p:sp>
      <p:sp>
        <p:nvSpPr>
          <p:cNvPr id="77" name="flu-2">
            <a:extLst>
              <a:ext uri="{FF2B5EF4-FFF2-40B4-BE49-F238E27FC236}">
                <a16:creationId xmlns:a16="http://schemas.microsoft.com/office/drawing/2014/main" id="{74A72118-314E-951E-50ED-941BDE381449}"/>
              </a:ext>
            </a:extLst>
          </p:cNvPr>
          <p:cNvSpPr>
            <a:spLocks noGrp="1"/>
          </p:cNvSpPr>
          <p:nvPr/>
        </p:nvSpPr>
        <p:spPr>
          <a:xfrm>
            <a:off x="9457039" y="3181963"/>
            <a:ext cx="11049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Cambria Math"/>
                <a:ea typeface="Cambria Math"/>
                <a:cs typeface="Cambria Math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2.5 × 10</a:t>
            </a:r>
            <a:r>
              <a:rPr lang="en-US" sz="1200" b="0" i="0" baseline="300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15</a:t>
            </a:r>
            <a:endParaRPr sz="1200" b="0" i="0" baseline="30000" dirty="0">
              <a:solidFill>
                <a:srgbClr val="171A1D"/>
              </a:solidFill>
              <a:latin typeface="Helvetica" pitchFamily="2" charset="0"/>
              <a:ea typeface="Cambria Math"/>
              <a:cs typeface="Cambria Math"/>
            </a:endParaRPr>
          </a:p>
        </p:txBody>
      </p:sp>
      <p:sp>
        <p:nvSpPr>
          <p:cNvPr id="78" name="tid-2">
            <a:extLst>
              <a:ext uri="{FF2B5EF4-FFF2-40B4-BE49-F238E27FC236}">
                <a16:creationId xmlns:a16="http://schemas.microsoft.com/office/drawing/2014/main" id="{400B1639-EA50-A6E2-2870-26F00BEC3A20}"/>
              </a:ext>
            </a:extLst>
          </p:cNvPr>
          <p:cNvSpPr>
            <a:spLocks noGrp="1"/>
          </p:cNvSpPr>
          <p:nvPr/>
        </p:nvSpPr>
        <p:spPr>
          <a:xfrm>
            <a:off x="10619089" y="3181963"/>
            <a:ext cx="8382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2 </a:t>
            </a:r>
            <a:r>
              <a:rPr sz="12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MGy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79" name="rule-72-361">
            <a:extLst>
              <a:ext uri="{FF2B5EF4-FFF2-40B4-BE49-F238E27FC236}">
                <a16:creationId xmlns:a16="http://schemas.microsoft.com/office/drawing/2014/main" id="{F05E7CC3-DF6C-DBFA-5436-408A2AE73192}"/>
              </a:ext>
            </a:extLst>
          </p:cNvPr>
          <p:cNvSpPr>
            <a:spLocks noGrp="1"/>
          </p:cNvSpPr>
          <p:nvPr/>
        </p:nvSpPr>
        <p:spPr>
          <a:xfrm>
            <a:off x="7566328" y="3696313"/>
            <a:ext cx="4000500" cy="9525"/>
          </a:xfrm>
          <a:prstGeom prst="rect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80" name="det-3">
            <a:extLst>
              <a:ext uri="{FF2B5EF4-FFF2-40B4-BE49-F238E27FC236}">
                <a16:creationId xmlns:a16="http://schemas.microsoft.com/office/drawing/2014/main" id="{3F5A4343-70CC-DFF4-0560-C861F8485CBF}"/>
              </a:ext>
            </a:extLst>
          </p:cNvPr>
          <p:cNvSpPr>
            <a:spLocks noGrp="1"/>
          </p:cNvSpPr>
          <p:nvPr/>
        </p:nvSpPr>
        <p:spPr>
          <a:xfrm>
            <a:off x="7637764" y="3477238"/>
            <a:ext cx="1809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ATLAS ITk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S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trips</a:t>
            </a:r>
          </a:p>
        </p:txBody>
      </p:sp>
      <p:sp>
        <p:nvSpPr>
          <p:cNvPr id="81" name="flu-3">
            <a:extLst>
              <a:ext uri="{FF2B5EF4-FFF2-40B4-BE49-F238E27FC236}">
                <a16:creationId xmlns:a16="http://schemas.microsoft.com/office/drawing/2014/main" id="{95C3FC18-2866-49DC-1D6E-56F7A4187F3B}"/>
              </a:ext>
            </a:extLst>
          </p:cNvPr>
          <p:cNvSpPr>
            <a:spLocks noGrp="1"/>
          </p:cNvSpPr>
          <p:nvPr/>
        </p:nvSpPr>
        <p:spPr>
          <a:xfrm>
            <a:off x="9457039" y="3477238"/>
            <a:ext cx="11049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sz="12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1.5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× 10</a:t>
            </a:r>
            <a:r>
              <a:rPr lang="en-US" sz="1200" b="0" i="0" baseline="300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15</a:t>
            </a:r>
            <a:endParaRPr sz="1200" b="0" i="0" baseline="30000" dirty="0">
              <a:solidFill>
                <a:srgbClr val="171A1D"/>
              </a:solidFill>
              <a:latin typeface="Helvetica" pitchFamily="2" charset="0"/>
              <a:ea typeface="Cambria Math"/>
              <a:cs typeface="Cambria Math"/>
            </a:endParaRPr>
          </a:p>
        </p:txBody>
      </p:sp>
      <p:sp>
        <p:nvSpPr>
          <p:cNvPr id="82" name="tid-3">
            <a:extLst>
              <a:ext uri="{FF2B5EF4-FFF2-40B4-BE49-F238E27FC236}">
                <a16:creationId xmlns:a16="http://schemas.microsoft.com/office/drawing/2014/main" id="{055CE0C9-4EF8-25AD-89B9-106DCD0C80AE}"/>
              </a:ext>
            </a:extLst>
          </p:cNvPr>
          <p:cNvSpPr>
            <a:spLocks noGrp="1"/>
          </p:cNvSpPr>
          <p:nvPr/>
        </p:nvSpPr>
        <p:spPr>
          <a:xfrm>
            <a:off x="10619089" y="3477238"/>
            <a:ext cx="8382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0.</a:t>
            </a:r>
            <a:r>
              <a:rPr lang="en-US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75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sz="12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MGy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4583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8108A-0757-8154-7311-437ACED66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C1DD9D-4050-8D2F-80D5-CC1B95D10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23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9C77BB-EB61-952C-7923-2B2811904D0F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Impact of radiation on silicon detectors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82E61F-48E9-7641-6A73-771CAA044DC0}"/>
              </a:ext>
            </a:extLst>
          </p:cNvPr>
          <p:cNvSpPr txBox="1"/>
          <p:nvPr/>
        </p:nvSpPr>
        <p:spPr>
          <a:xfrm>
            <a:off x="628099" y="1105896"/>
            <a:ext cx="10316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Detectors face harsh radiation fields varying with radial distance and pseudorapidity</a:t>
            </a:r>
            <a:r>
              <a:rPr lang="el-GR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. 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Exposure is quantified by </a:t>
            </a:r>
            <a:r>
              <a:rPr lang="en-GB" sz="1600" b="1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Non-Ionizing Energy Loss 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</a:t>
            </a:r>
            <a:r>
              <a:rPr lang="en-GB" sz="1600" b="1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NIEL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GB" sz="1600" b="1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fluence</a:t>
            </a:r>
            <a:r>
              <a:rPr lang="en-US" sz="1600" b="1" dirty="0">
                <a:latin typeface="Helvetica" pitchFamily="2" charset="0"/>
                <a:ea typeface="Cambria Math"/>
                <a:cs typeface="Cambria Math"/>
              </a:rPr>
              <a:t> </a:t>
            </a:r>
            <a:r>
              <a:rPr lang="en-US" sz="1600" b="1" dirty="0" err="1">
                <a:latin typeface="Helvetica" pitchFamily="2" charset="0"/>
                <a:ea typeface="Cambria Math"/>
                <a:cs typeface="Cambria Math"/>
              </a:rPr>
              <a:t>φ</a:t>
            </a:r>
            <a:r>
              <a:rPr lang="en-US" sz="1600" b="1" baseline="-25000" dirty="0" err="1">
                <a:latin typeface="Helvetica" pitchFamily="2" charset="0"/>
                <a:ea typeface="Cambria Math"/>
                <a:cs typeface="Cambria Math"/>
              </a:rPr>
              <a:t>eq</a:t>
            </a:r>
            <a:r>
              <a:rPr lang="en-GB" sz="1600" b="1" dirty="0">
                <a:latin typeface="Helvetica" pitchFamily="2" charset="0"/>
                <a:ea typeface="Cambria Math"/>
                <a:cs typeface="Cambria Math"/>
                <a:sym typeface="Wingdings" pitchFamily="2" charset="2"/>
              </a:rPr>
              <a:t>)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[unit: 1 MeV </a:t>
            </a:r>
            <a:r>
              <a:rPr lang="en-GB" sz="16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</a:t>
            </a:r>
            <a:r>
              <a:rPr lang="en-GB" sz="1600" baseline="-250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eq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/cm</a:t>
            </a:r>
            <a:r>
              <a:rPr lang="en-GB" sz="1600" baseline="300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] and </a:t>
            </a:r>
            <a:r>
              <a:rPr lang="en-GB" sz="1600" b="1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Total Ionizing Dose 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</a:t>
            </a:r>
            <a:r>
              <a:rPr lang="en-GB" sz="1600" b="1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TID)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[</a:t>
            </a:r>
            <a:r>
              <a:rPr lang="en-GB" sz="16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MGy</a:t>
            </a:r>
            <a:r>
              <a:rPr lang="en-GB" sz="16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]</a:t>
            </a:r>
          </a:p>
        </p:txBody>
      </p:sp>
      <p:sp>
        <p:nvSpPr>
          <p:cNvPr id="33" name="lane-body-0">
            <a:extLst>
              <a:ext uri="{FF2B5EF4-FFF2-40B4-BE49-F238E27FC236}">
                <a16:creationId xmlns:a16="http://schemas.microsoft.com/office/drawing/2014/main" id="{6B629FEF-7FA2-7CD3-33A2-AB195A1F58CA}"/>
              </a:ext>
            </a:extLst>
          </p:cNvPr>
          <p:cNvSpPr>
            <a:spLocks noGrp="1"/>
          </p:cNvSpPr>
          <p:nvPr/>
        </p:nvSpPr>
        <p:spPr>
          <a:xfrm>
            <a:off x="2089370" y="2379078"/>
            <a:ext cx="4992509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lang="en-GB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Displacement defects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in silicon lattice 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→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p-type carrier generation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(</a:t>
            </a:r>
            <a:r>
              <a:rPr sz="12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</a:t>
            </a:r>
            <a:r>
              <a:rPr sz="1200" b="0" i="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leak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↑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)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, trapping </a:t>
            </a:r>
            <a:r>
              <a:rPr lang="en-CH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↑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(</a:t>
            </a:r>
            <a:r>
              <a:rPr lang="en-GB" sz="12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Q</a:t>
            </a:r>
            <a:r>
              <a:rPr lang="en-GB" sz="120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col</a:t>
            </a:r>
            <a:r>
              <a:rPr lang="en-GB" sz="1200" baseline="-250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lang="en-CH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↓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)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, </a:t>
            </a:r>
            <a:r>
              <a:rPr lang="en-GB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space-charge changes (</a:t>
            </a:r>
            <a:r>
              <a:rPr sz="12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V</a:t>
            </a:r>
            <a:r>
              <a:rPr sz="1200" b="0" i="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dep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lang="en-CH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↑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)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37" name="lane-body-1">
            <a:extLst>
              <a:ext uri="{FF2B5EF4-FFF2-40B4-BE49-F238E27FC236}">
                <a16:creationId xmlns:a16="http://schemas.microsoft.com/office/drawing/2014/main" id="{6E365BC3-799E-063E-932E-FCECCD27BA59}"/>
              </a:ext>
            </a:extLst>
          </p:cNvPr>
          <p:cNvSpPr>
            <a:spLocks noGrp="1"/>
          </p:cNvSpPr>
          <p:nvPr/>
        </p:nvSpPr>
        <p:spPr>
          <a:xfrm>
            <a:off x="2089371" y="2874378"/>
            <a:ext cx="4838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Oxide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/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interface charge builds up → surface leakage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(</a:t>
            </a:r>
            <a:r>
              <a:rPr lang="en-GB" sz="12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</a:t>
            </a:r>
            <a:r>
              <a:rPr lang="en-GB" sz="120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leak</a:t>
            </a:r>
            <a:r>
              <a:rPr lang="en-GB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↑)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,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insulation,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ASIC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transistor threshold voltage shifts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41" name="lane-body-2">
            <a:extLst>
              <a:ext uri="{FF2B5EF4-FFF2-40B4-BE49-F238E27FC236}">
                <a16:creationId xmlns:a16="http://schemas.microsoft.com/office/drawing/2014/main" id="{6D96EC3D-A197-9C2A-D23D-4D4F155FE633}"/>
              </a:ext>
            </a:extLst>
          </p:cNvPr>
          <p:cNvSpPr>
            <a:spLocks noGrp="1"/>
          </p:cNvSpPr>
          <p:nvPr/>
        </p:nvSpPr>
        <p:spPr>
          <a:xfrm>
            <a:off x="2089371" y="3369678"/>
            <a:ext cx="4838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Gain-layer acceptors are removed → multiplication gain </a:t>
            </a:r>
            <a:r>
              <a:rPr lang="en-CH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↓,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timing jitter </a:t>
            </a:r>
            <a:r>
              <a:rPr lang="en-CH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↑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F191E7F-3E17-C9C1-7305-273DA0C27555}"/>
              </a:ext>
            </a:extLst>
          </p:cNvPr>
          <p:cNvSpPr txBox="1"/>
          <p:nvPr/>
        </p:nvSpPr>
        <p:spPr>
          <a:xfrm>
            <a:off x="628099" y="1844548"/>
            <a:ext cx="1645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Impact on silicon</a:t>
            </a:r>
          </a:p>
        </p:txBody>
      </p:sp>
      <p:sp>
        <p:nvSpPr>
          <p:cNvPr id="44" name="arrow-1">
            <a:extLst>
              <a:ext uri="{FF2B5EF4-FFF2-40B4-BE49-F238E27FC236}">
                <a16:creationId xmlns:a16="http://schemas.microsoft.com/office/drawing/2014/main" id="{4EA2C7FC-725C-2EF9-8ED7-ED17ADBEDEC2}"/>
              </a:ext>
            </a:extLst>
          </p:cNvPr>
          <p:cNvSpPr>
            <a:spLocks noGrp="1"/>
          </p:cNvSpPr>
          <p:nvPr/>
        </p:nvSpPr>
        <p:spPr>
          <a:xfrm>
            <a:off x="2752726" y="4463941"/>
            <a:ext cx="342900" cy="285750"/>
          </a:xfrm>
          <a:prstGeom prst="rightArrow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45" name="arrow-2">
            <a:extLst>
              <a:ext uri="{FF2B5EF4-FFF2-40B4-BE49-F238E27FC236}">
                <a16:creationId xmlns:a16="http://schemas.microsoft.com/office/drawing/2014/main" id="{677D8B23-093D-7C27-B92F-79C27B87838C}"/>
              </a:ext>
            </a:extLst>
          </p:cNvPr>
          <p:cNvSpPr>
            <a:spLocks noGrp="1"/>
          </p:cNvSpPr>
          <p:nvPr/>
        </p:nvSpPr>
        <p:spPr>
          <a:xfrm>
            <a:off x="5553076" y="4463941"/>
            <a:ext cx="342900" cy="285750"/>
          </a:xfrm>
          <a:prstGeom prst="rightArrow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46" name="arrow-3">
            <a:extLst>
              <a:ext uri="{FF2B5EF4-FFF2-40B4-BE49-F238E27FC236}">
                <a16:creationId xmlns:a16="http://schemas.microsoft.com/office/drawing/2014/main" id="{683C66FC-B7DE-7CB5-F3E7-E2AEEAB1B391}"/>
              </a:ext>
            </a:extLst>
          </p:cNvPr>
          <p:cNvSpPr>
            <a:spLocks noGrp="1"/>
          </p:cNvSpPr>
          <p:nvPr/>
        </p:nvSpPr>
        <p:spPr>
          <a:xfrm>
            <a:off x="8353426" y="4463941"/>
            <a:ext cx="342900" cy="285750"/>
          </a:xfrm>
          <a:prstGeom prst="rightArrow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47" name="RADIATION LOAD-box">
            <a:extLst>
              <a:ext uri="{FF2B5EF4-FFF2-40B4-BE49-F238E27FC236}">
                <a16:creationId xmlns:a16="http://schemas.microsoft.com/office/drawing/2014/main" id="{24A0ACA6-E0F7-B3DC-A6C4-DB40E801007C}"/>
              </a:ext>
            </a:extLst>
          </p:cNvPr>
          <p:cNvSpPr>
            <a:spLocks noGrp="1"/>
          </p:cNvSpPr>
          <p:nvPr/>
        </p:nvSpPr>
        <p:spPr>
          <a:xfrm>
            <a:off x="714376" y="4149616"/>
            <a:ext cx="2000250" cy="933450"/>
          </a:xfrm>
          <a:prstGeom prst="roundRect">
            <a:avLst>
              <a:gd name="adj" fmla="val 6122"/>
            </a:avLst>
          </a:prstGeom>
          <a:solidFill>
            <a:srgbClr val="EAF4FB"/>
          </a:solidFill>
          <a:ln w="9525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49" name="RADIATION LOAD-title">
            <a:extLst>
              <a:ext uri="{FF2B5EF4-FFF2-40B4-BE49-F238E27FC236}">
                <a16:creationId xmlns:a16="http://schemas.microsoft.com/office/drawing/2014/main" id="{FA9689D7-48CC-637F-7B4C-3271ABF484D5}"/>
              </a:ext>
            </a:extLst>
          </p:cNvPr>
          <p:cNvSpPr>
            <a:spLocks noGrp="1"/>
          </p:cNvSpPr>
          <p:nvPr/>
        </p:nvSpPr>
        <p:spPr>
          <a:xfrm>
            <a:off x="885826" y="4273441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0B7FC3"/>
                </a:solidFill>
                <a:latin typeface="Arial"/>
                <a:ea typeface="Arial"/>
                <a:cs typeface="Arial"/>
              </a:defRPr>
            </a:pPr>
            <a:r>
              <a:rPr sz="1300" b="1" i="0" dirty="0">
                <a:solidFill>
                  <a:srgbClr val="0B7FC3"/>
                </a:solidFill>
                <a:latin typeface="Helvetica" pitchFamily="2" charset="0"/>
                <a:ea typeface="Arial"/>
                <a:cs typeface="Arial"/>
              </a:rPr>
              <a:t>RADIATION LOAD</a:t>
            </a:r>
          </a:p>
        </p:txBody>
      </p:sp>
      <p:sp>
        <p:nvSpPr>
          <p:cNvPr id="50" name="RADIATION LOAD-body">
            <a:extLst>
              <a:ext uri="{FF2B5EF4-FFF2-40B4-BE49-F238E27FC236}">
                <a16:creationId xmlns:a16="http://schemas.microsoft.com/office/drawing/2014/main" id="{567D0A27-3733-7862-AD59-294BDE88272E}"/>
              </a:ext>
            </a:extLst>
          </p:cNvPr>
          <p:cNvSpPr>
            <a:spLocks noGrp="1"/>
          </p:cNvSpPr>
          <p:nvPr/>
        </p:nvSpPr>
        <p:spPr>
          <a:xfrm>
            <a:off x="885826" y="4549666"/>
            <a:ext cx="1714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lang="el-GR" sz="13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φ</a:t>
            </a:r>
            <a:r>
              <a:rPr lang="en-US" sz="1300" baseline="-250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eq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↑ and TID ↑</a:t>
            </a:r>
          </a:p>
        </p:txBody>
      </p:sp>
      <p:sp>
        <p:nvSpPr>
          <p:cNvPr id="51" name="ELECTRICAL DAMAGE-box">
            <a:extLst>
              <a:ext uri="{FF2B5EF4-FFF2-40B4-BE49-F238E27FC236}">
                <a16:creationId xmlns:a16="http://schemas.microsoft.com/office/drawing/2014/main" id="{E774EBF8-F2DD-6AA1-4F46-2F02CFCD8885}"/>
              </a:ext>
            </a:extLst>
          </p:cNvPr>
          <p:cNvSpPr>
            <a:spLocks noGrp="1"/>
          </p:cNvSpPr>
          <p:nvPr/>
        </p:nvSpPr>
        <p:spPr>
          <a:xfrm>
            <a:off x="3133726" y="4149616"/>
            <a:ext cx="2381250" cy="933450"/>
          </a:xfrm>
          <a:prstGeom prst="roundRect">
            <a:avLst>
              <a:gd name="adj" fmla="val 6122"/>
            </a:avLst>
          </a:prstGeom>
          <a:solidFill>
            <a:srgbClr val="FFF2E6"/>
          </a:solidFill>
          <a:ln w="9525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53" name="ELECTRICAL DAMAGE-title">
            <a:extLst>
              <a:ext uri="{FF2B5EF4-FFF2-40B4-BE49-F238E27FC236}">
                <a16:creationId xmlns:a16="http://schemas.microsoft.com/office/drawing/2014/main" id="{8DC551F3-A8E1-2518-00F1-DD31E29E26C8}"/>
              </a:ext>
            </a:extLst>
          </p:cNvPr>
          <p:cNvSpPr>
            <a:spLocks noGrp="1"/>
          </p:cNvSpPr>
          <p:nvPr/>
        </p:nvSpPr>
        <p:spPr>
          <a:xfrm>
            <a:off x="3305176" y="4273441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E97819"/>
                </a:solidFill>
                <a:latin typeface="Arial"/>
                <a:ea typeface="Arial"/>
                <a:cs typeface="Arial"/>
              </a:defRPr>
            </a:pPr>
            <a:r>
              <a:rPr sz="1300" b="1" i="0" dirty="0">
                <a:solidFill>
                  <a:srgbClr val="E97819"/>
                </a:solidFill>
                <a:latin typeface="Helvetica" pitchFamily="2" charset="0"/>
                <a:ea typeface="Arial"/>
                <a:cs typeface="Arial"/>
              </a:rPr>
              <a:t>ELECTRICAL DAMAGE</a:t>
            </a:r>
          </a:p>
        </p:txBody>
      </p:sp>
      <p:sp>
        <p:nvSpPr>
          <p:cNvPr id="54" name="ELECTRICAL DAMAGE-body">
            <a:extLst>
              <a:ext uri="{FF2B5EF4-FFF2-40B4-BE49-F238E27FC236}">
                <a16:creationId xmlns:a16="http://schemas.microsoft.com/office/drawing/2014/main" id="{B1B4E561-A97F-FCB1-F393-4734F69745A9}"/>
              </a:ext>
            </a:extLst>
          </p:cNvPr>
          <p:cNvSpPr>
            <a:spLocks noGrp="1"/>
          </p:cNvSpPr>
          <p:nvPr/>
        </p:nvSpPr>
        <p:spPr>
          <a:xfrm>
            <a:off x="3305176" y="4549666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lang="en-US" sz="13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</a:t>
            </a:r>
            <a:r>
              <a:rPr lang="en-US" sz="130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leak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↑   </a:t>
            </a:r>
            <a:r>
              <a:rPr lang="en-US" sz="13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V</a:t>
            </a:r>
            <a:r>
              <a:rPr lang="en-US" sz="130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dep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↑</a:t>
            </a:r>
          </a:p>
          <a:p>
            <a:pPr algn="l"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trapping ↑   LGAD gain ↓</a:t>
            </a:r>
          </a:p>
        </p:txBody>
      </p:sp>
      <p:sp>
        <p:nvSpPr>
          <p:cNvPr id="55" name="SIGNAL QUALITY-box">
            <a:extLst>
              <a:ext uri="{FF2B5EF4-FFF2-40B4-BE49-F238E27FC236}">
                <a16:creationId xmlns:a16="http://schemas.microsoft.com/office/drawing/2014/main" id="{DC1E4DD6-3A93-19A1-DBF6-F4A134ADBD8C}"/>
              </a:ext>
            </a:extLst>
          </p:cNvPr>
          <p:cNvSpPr>
            <a:spLocks noGrp="1"/>
          </p:cNvSpPr>
          <p:nvPr/>
        </p:nvSpPr>
        <p:spPr>
          <a:xfrm>
            <a:off x="5934076" y="4149616"/>
            <a:ext cx="2381250" cy="933450"/>
          </a:xfrm>
          <a:prstGeom prst="roundRect">
            <a:avLst>
              <a:gd name="adj" fmla="val 6122"/>
            </a:avLst>
          </a:prstGeom>
          <a:solidFill>
            <a:srgbClr val="FCEBE9"/>
          </a:solidFill>
          <a:ln w="9525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57" name="SIGNAL QUALITY-title">
            <a:extLst>
              <a:ext uri="{FF2B5EF4-FFF2-40B4-BE49-F238E27FC236}">
                <a16:creationId xmlns:a16="http://schemas.microsoft.com/office/drawing/2014/main" id="{BE9AEC16-49DA-2A59-0E44-C59DBD297B10}"/>
              </a:ext>
            </a:extLst>
          </p:cNvPr>
          <p:cNvSpPr>
            <a:spLocks noGrp="1"/>
          </p:cNvSpPr>
          <p:nvPr/>
        </p:nvSpPr>
        <p:spPr>
          <a:xfrm>
            <a:off x="6105526" y="4273441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D63A32"/>
                </a:solidFill>
                <a:latin typeface="Arial"/>
                <a:ea typeface="Arial"/>
                <a:cs typeface="Arial"/>
              </a:defRPr>
            </a:pPr>
            <a:r>
              <a:rPr sz="1300" b="1" i="0">
                <a:solidFill>
                  <a:srgbClr val="D63A32"/>
                </a:solidFill>
                <a:latin typeface="Helvetica" pitchFamily="2" charset="0"/>
                <a:ea typeface="Arial"/>
                <a:cs typeface="Arial"/>
              </a:rPr>
              <a:t>SIGNAL QUALITY</a:t>
            </a:r>
          </a:p>
        </p:txBody>
      </p:sp>
      <p:sp>
        <p:nvSpPr>
          <p:cNvPr id="58" name="SIGNAL QUALITY-body">
            <a:extLst>
              <a:ext uri="{FF2B5EF4-FFF2-40B4-BE49-F238E27FC236}">
                <a16:creationId xmlns:a16="http://schemas.microsoft.com/office/drawing/2014/main" id="{1F3C8CD5-FB75-C353-C35D-C4A1CABF89FB}"/>
              </a:ext>
            </a:extLst>
          </p:cNvPr>
          <p:cNvSpPr>
            <a:spLocks noGrp="1"/>
          </p:cNvSpPr>
          <p:nvPr/>
        </p:nvSpPr>
        <p:spPr>
          <a:xfrm>
            <a:off x="6105526" y="4549666"/>
            <a:ext cx="209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3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Q</a:t>
            </a:r>
            <a:r>
              <a:rPr sz="1300" b="0" i="0" baseline="-2500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col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↓   shot noise ↑</a:t>
            </a:r>
          </a:p>
          <a:p>
            <a:pPr algn="l"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S/N and timing degrade</a:t>
            </a:r>
          </a:p>
        </p:txBody>
      </p:sp>
      <p:sp>
        <p:nvSpPr>
          <p:cNvPr id="59" name="MEASUREMENT-box">
            <a:extLst>
              <a:ext uri="{FF2B5EF4-FFF2-40B4-BE49-F238E27FC236}">
                <a16:creationId xmlns:a16="http://schemas.microsoft.com/office/drawing/2014/main" id="{0606316C-9413-5C8B-9AE9-BD0A44D53800}"/>
              </a:ext>
            </a:extLst>
          </p:cNvPr>
          <p:cNvSpPr>
            <a:spLocks noGrp="1"/>
          </p:cNvSpPr>
          <p:nvPr/>
        </p:nvSpPr>
        <p:spPr>
          <a:xfrm>
            <a:off x="8734426" y="4149616"/>
            <a:ext cx="2800350" cy="933450"/>
          </a:xfrm>
          <a:prstGeom prst="roundRect">
            <a:avLst>
              <a:gd name="adj" fmla="val 6122"/>
            </a:avLst>
          </a:prstGeom>
          <a:solidFill>
            <a:srgbClr val="F5F7F8"/>
          </a:solidFill>
          <a:ln w="9525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61" name="MEASUREMENT-title">
            <a:extLst>
              <a:ext uri="{FF2B5EF4-FFF2-40B4-BE49-F238E27FC236}">
                <a16:creationId xmlns:a16="http://schemas.microsoft.com/office/drawing/2014/main" id="{2C128F5D-11C7-80FF-CD5C-A876FAC4FB77}"/>
              </a:ext>
            </a:extLst>
          </p:cNvPr>
          <p:cNvSpPr>
            <a:spLocks noGrp="1"/>
          </p:cNvSpPr>
          <p:nvPr/>
        </p:nvSpPr>
        <p:spPr>
          <a:xfrm>
            <a:off x="8905876" y="4273441"/>
            <a:ext cx="2514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75" b="1" i="0">
                <a:solidFill>
                  <a:srgbClr val="555D64"/>
                </a:solidFill>
                <a:latin typeface="Arial"/>
                <a:ea typeface="Arial"/>
                <a:cs typeface="Arial"/>
              </a:defRPr>
            </a:pPr>
            <a:r>
              <a:rPr sz="1300" b="1" i="0">
                <a:solidFill>
                  <a:srgbClr val="555D64"/>
                </a:solidFill>
                <a:latin typeface="Helvetica" pitchFamily="2" charset="0"/>
                <a:ea typeface="Arial"/>
                <a:cs typeface="Arial"/>
              </a:rPr>
              <a:t>MEASUREMENT</a:t>
            </a:r>
          </a:p>
        </p:txBody>
      </p:sp>
      <p:sp>
        <p:nvSpPr>
          <p:cNvPr id="62" name="MEASUREMENT-body">
            <a:extLst>
              <a:ext uri="{FF2B5EF4-FFF2-40B4-BE49-F238E27FC236}">
                <a16:creationId xmlns:a16="http://schemas.microsoft.com/office/drawing/2014/main" id="{21B3ABB7-CE07-C20D-A593-CD5BA3BA8A18}"/>
              </a:ext>
            </a:extLst>
          </p:cNvPr>
          <p:cNvSpPr>
            <a:spLocks noGrp="1"/>
          </p:cNvSpPr>
          <p:nvPr/>
        </p:nvSpPr>
        <p:spPr>
          <a:xfrm>
            <a:off x="8905876" y="4549666"/>
            <a:ext cx="25146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Hit efficiency falls; tracking, timing and calorimeter response worsen</a:t>
            </a:r>
          </a:p>
        </p:txBody>
      </p:sp>
      <p:sp>
        <p:nvSpPr>
          <p:cNvPr id="63" name="mitigation-box">
            <a:extLst>
              <a:ext uri="{FF2B5EF4-FFF2-40B4-BE49-F238E27FC236}">
                <a16:creationId xmlns:a16="http://schemas.microsoft.com/office/drawing/2014/main" id="{041A22F9-83D8-2D92-EF48-88E9F778C681}"/>
              </a:ext>
            </a:extLst>
          </p:cNvPr>
          <p:cNvSpPr>
            <a:spLocks noGrp="1"/>
          </p:cNvSpPr>
          <p:nvPr/>
        </p:nvSpPr>
        <p:spPr>
          <a:xfrm>
            <a:off x="699654" y="5471366"/>
            <a:ext cx="6863612" cy="1038225"/>
          </a:xfrm>
          <a:prstGeom prst="roundRect">
            <a:avLst>
              <a:gd name="adj" fmla="val 5505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AFCFD7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64" name="mitigation-title">
            <a:extLst>
              <a:ext uri="{FF2B5EF4-FFF2-40B4-BE49-F238E27FC236}">
                <a16:creationId xmlns:a16="http://schemas.microsoft.com/office/drawing/2014/main" id="{16294F5A-66E8-EB1E-FEB0-E4996E9AC2D9}"/>
              </a:ext>
            </a:extLst>
          </p:cNvPr>
          <p:cNvSpPr>
            <a:spLocks noGrp="1"/>
          </p:cNvSpPr>
          <p:nvPr/>
        </p:nvSpPr>
        <p:spPr>
          <a:xfrm>
            <a:off x="905426" y="5588483"/>
            <a:ext cx="6477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075E91"/>
                </a:solidFill>
                <a:latin typeface="Arial"/>
                <a:ea typeface="Arial"/>
                <a:cs typeface="Arial"/>
              </a:defRPr>
            </a:pPr>
            <a:r>
              <a:rPr sz="1400" b="1" i="0" dirty="0">
                <a:solidFill>
                  <a:srgbClr val="0A8B40"/>
                </a:solidFill>
                <a:latin typeface="Helvetica" pitchFamily="2" charset="0"/>
                <a:ea typeface="Arial"/>
                <a:cs typeface="Arial"/>
              </a:rPr>
              <a:t>Recover charge collection during operation</a:t>
            </a:r>
          </a:p>
        </p:txBody>
      </p:sp>
      <p:sp>
        <p:nvSpPr>
          <p:cNvPr id="65" name="bias-line">
            <a:extLst>
              <a:ext uri="{FF2B5EF4-FFF2-40B4-BE49-F238E27FC236}">
                <a16:creationId xmlns:a16="http://schemas.microsoft.com/office/drawing/2014/main" id="{7C661BD1-28A0-DD70-1244-B6236AB509A6}"/>
              </a:ext>
            </a:extLst>
          </p:cNvPr>
          <p:cNvSpPr>
            <a:spLocks noGrp="1"/>
          </p:cNvSpPr>
          <p:nvPr/>
        </p:nvSpPr>
        <p:spPr>
          <a:xfrm>
            <a:off x="919714" y="5861354"/>
            <a:ext cx="64770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275" b="0" i="0">
                <a:solidFill>
                  <a:srgbClr val="171A1D"/>
                </a:solidFill>
                <a:latin typeface="Cambria Math"/>
                <a:ea typeface="Cambria Math"/>
                <a:cs typeface="Cambria Math"/>
              </a:defRPr>
            </a:pPr>
            <a:r>
              <a:rPr sz="1300" b="0" i="0" dirty="0" err="1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V</a:t>
            </a:r>
            <a:r>
              <a:rPr sz="1300" b="0" i="0" baseline="-25000" dirty="0" err="1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bias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↑  →  deeper depletion + stronger field + faster drift  →  </a:t>
            </a:r>
            <a:r>
              <a:rPr sz="1300" b="0" i="0" dirty="0" err="1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Q</a:t>
            </a:r>
            <a:r>
              <a:rPr sz="1300" b="0" i="0" baseline="-25000" dirty="0" err="1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col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and efficiency recover</a:t>
            </a:r>
          </a:p>
        </p:txBody>
      </p:sp>
      <p:sp>
        <p:nvSpPr>
          <p:cNvPr id="66" name="cooling-line">
            <a:extLst>
              <a:ext uri="{FF2B5EF4-FFF2-40B4-BE49-F238E27FC236}">
                <a16:creationId xmlns:a16="http://schemas.microsoft.com/office/drawing/2014/main" id="{DFC38C1F-D867-3C16-24DC-E6C78DB17F2E}"/>
              </a:ext>
            </a:extLst>
          </p:cNvPr>
          <p:cNvSpPr>
            <a:spLocks noGrp="1"/>
          </p:cNvSpPr>
          <p:nvPr/>
        </p:nvSpPr>
        <p:spPr>
          <a:xfrm>
            <a:off x="905425" y="6140396"/>
            <a:ext cx="6657841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 i="0">
                <a:solidFill>
                  <a:srgbClr val="171A1D"/>
                </a:solidFill>
                <a:latin typeface="Cambria Math"/>
                <a:ea typeface="Cambria Math"/>
                <a:cs typeface="Cambria Math"/>
              </a:defRPr>
            </a:pP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Cold operation (−3</a:t>
            </a:r>
            <a:r>
              <a:rPr lang="en-US"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5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°C</a:t>
            </a:r>
            <a:r>
              <a:rPr lang="en-US"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CO</a:t>
            </a:r>
            <a:r>
              <a:rPr lang="en-US" sz="1300" b="0" i="0" baseline="-250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2</a:t>
            </a:r>
            <a:r>
              <a:rPr lang="en-US"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set point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) suppresses </a:t>
            </a:r>
            <a:r>
              <a:rPr sz="1300" b="0" i="0" dirty="0" err="1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I</a:t>
            </a:r>
            <a:r>
              <a:rPr sz="1300" b="0" i="0" baseline="-25000" dirty="0" err="1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leak</a:t>
            </a:r>
            <a:r>
              <a:rPr sz="13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and prevents thermal runaway</a:t>
            </a:r>
          </a:p>
        </p:txBody>
      </p:sp>
      <p:sp>
        <p:nvSpPr>
          <p:cNvPr id="67" name="limits-box">
            <a:extLst>
              <a:ext uri="{FF2B5EF4-FFF2-40B4-BE49-F238E27FC236}">
                <a16:creationId xmlns:a16="http://schemas.microsoft.com/office/drawing/2014/main" id="{32ECD47D-F118-D68D-60D1-E509531191E3}"/>
              </a:ext>
            </a:extLst>
          </p:cNvPr>
          <p:cNvSpPr>
            <a:spLocks noGrp="1"/>
          </p:cNvSpPr>
          <p:nvPr/>
        </p:nvSpPr>
        <p:spPr>
          <a:xfrm>
            <a:off x="7783325" y="5471366"/>
            <a:ext cx="3780577" cy="1038225"/>
          </a:xfrm>
          <a:prstGeom prst="roundRect">
            <a:avLst>
              <a:gd name="adj" fmla="val 5505"/>
            </a:avLst>
          </a:prstGeom>
          <a:solidFill>
            <a:srgbClr val="FCEBE9"/>
          </a:solidFill>
          <a:ln w="9525">
            <a:solidFill>
              <a:srgbClr val="E6B1AD"/>
            </a:solidFill>
            <a:prstDash val="solid"/>
          </a:ln>
        </p:spPr>
        <p:txBody>
          <a:bodyPr/>
          <a:lstStyle/>
          <a:p>
            <a:endParaRPr lang="en-GB" sz="1300">
              <a:latin typeface="Helvetica" pitchFamily="2" charset="0"/>
            </a:endParaRPr>
          </a:p>
        </p:txBody>
      </p:sp>
      <p:sp>
        <p:nvSpPr>
          <p:cNvPr id="68" name="limits-title">
            <a:extLst>
              <a:ext uri="{FF2B5EF4-FFF2-40B4-BE49-F238E27FC236}">
                <a16:creationId xmlns:a16="http://schemas.microsoft.com/office/drawing/2014/main" id="{F1A32F53-C22D-4858-CD2D-26640B496DE9}"/>
              </a:ext>
            </a:extLst>
          </p:cNvPr>
          <p:cNvSpPr>
            <a:spLocks noGrp="1"/>
          </p:cNvSpPr>
          <p:nvPr/>
        </p:nvSpPr>
        <p:spPr>
          <a:xfrm>
            <a:off x="8006311" y="5588483"/>
            <a:ext cx="3457576" cy="27287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2500"/>
          </a:bodyPr>
          <a:lstStyle/>
          <a:p>
            <a:pPr algn="l">
              <a:defRPr sz="1500" b="1" i="0">
                <a:solidFill>
                  <a:srgbClr val="D63A32"/>
                </a:solidFill>
                <a:latin typeface="Arial"/>
                <a:ea typeface="Arial"/>
                <a:cs typeface="Arial"/>
              </a:defRPr>
            </a:pPr>
            <a:r>
              <a:rPr sz="1400" b="1" i="0" dirty="0">
                <a:solidFill>
                  <a:srgbClr val="D63A32"/>
                </a:solidFill>
                <a:latin typeface="Helvetica" pitchFamily="2" charset="0"/>
                <a:ea typeface="Arial"/>
                <a:cs typeface="Arial"/>
              </a:rPr>
              <a:t>But bias has a ceiling</a:t>
            </a:r>
            <a:r>
              <a:rPr lang="en-US" sz="1400" b="1" i="0" dirty="0">
                <a:solidFill>
                  <a:srgbClr val="D63A32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lang="en-US" sz="1400" i="0" dirty="0">
                <a:solidFill>
                  <a:srgbClr val="D63A32"/>
                </a:solidFill>
                <a:latin typeface="Helvetica" pitchFamily="2" charset="0"/>
                <a:ea typeface="Arial"/>
                <a:cs typeface="Arial"/>
              </a:rPr>
              <a:t>(limiting det. lifetime)</a:t>
            </a:r>
            <a:endParaRPr sz="1400" i="0" dirty="0">
              <a:solidFill>
                <a:srgbClr val="D63A32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69" name="limits-body">
            <a:extLst>
              <a:ext uri="{FF2B5EF4-FFF2-40B4-BE49-F238E27FC236}">
                <a16:creationId xmlns:a16="http://schemas.microsoft.com/office/drawing/2014/main" id="{0EE1CA01-3F72-1803-2037-EB83A9496DA5}"/>
              </a:ext>
            </a:extLst>
          </p:cNvPr>
          <p:cNvSpPr>
            <a:spLocks noGrp="1"/>
          </p:cNvSpPr>
          <p:nvPr/>
        </p:nvSpPr>
        <p:spPr>
          <a:xfrm>
            <a:off x="8006311" y="5867525"/>
            <a:ext cx="3238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lang="en-GB"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Sensor breakdown and HV insulation limits, thermal runaway, excessive shot noise, LGAD single-event burnout SEB (</a:t>
            </a:r>
            <a:r>
              <a:rPr lang="en-GB" sz="13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&lt;</a:t>
            </a:r>
            <a:r>
              <a:rPr lang="en-GB" sz="13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550 V)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CCD2895-A303-BD0F-4104-8D12DB4E42E6}"/>
              </a:ext>
            </a:extLst>
          </p:cNvPr>
          <p:cNvSpPr txBox="1"/>
          <p:nvPr/>
        </p:nvSpPr>
        <p:spPr>
          <a:xfrm>
            <a:off x="9523902" y="429083"/>
            <a:ext cx="2561920" cy="4411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l-GR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φ</a:t>
            </a:r>
            <a:r>
              <a:rPr lang="en-GB" sz="1050" baseline="-25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eq</a:t>
            </a: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= 1 MeV neutron-equivalent fluence</a:t>
            </a:r>
          </a:p>
          <a:p>
            <a:pPr marL="0" algn="r">
              <a:spcBef>
                <a:spcPts val="200"/>
              </a:spcBef>
            </a:pP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1 </a:t>
            </a:r>
            <a:r>
              <a:rPr lang="en-GB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MGy</a:t>
            </a: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= 1 MJ per kg absorbed energy</a:t>
            </a:r>
          </a:p>
        </p:txBody>
      </p:sp>
      <p:sp>
        <p:nvSpPr>
          <p:cNvPr id="3" name="rule-550-304">
            <a:extLst>
              <a:ext uri="{FF2B5EF4-FFF2-40B4-BE49-F238E27FC236}">
                <a16:creationId xmlns:a16="http://schemas.microsoft.com/office/drawing/2014/main" id="{ACFCDCA1-4663-968E-BB2D-7E05504F2CF4}"/>
              </a:ext>
            </a:extLst>
          </p:cNvPr>
          <p:cNvSpPr>
            <a:spLocks noGrp="1"/>
          </p:cNvSpPr>
          <p:nvPr/>
        </p:nvSpPr>
        <p:spPr>
          <a:xfrm>
            <a:off x="727303" y="2254835"/>
            <a:ext cx="6267450" cy="9525"/>
          </a:xfrm>
          <a:prstGeom prst="rect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5" name="rule-550-304">
            <a:extLst>
              <a:ext uri="{FF2B5EF4-FFF2-40B4-BE49-F238E27FC236}">
                <a16:creationId xmlns:a16="http://schemas.microsoft.com/office/drawing/2014/main" id="{3EBE2281-B7C7-88BF-012F-E32F799E20A9}"/>
              </a:ext>
            </a:extLst>
          </p:cNvPr>
          <p:cNvSpPr>
            <a:spLocks noGrp="1"/>
          </p:cNvSpPr>
          <p:nvPr/>
        </p:nvSpPr>
        <p:spPr>
          <a:xfrm>
            <a:off x="727303" y="3668797"/>
            <a:ext cx="6267450" cy="9525"/>
          </a:xfrm>
          <a:prstGeom prst="rect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2D223BF-46D7-0676-634C-642CB4E0CE42}"/>
              </a:ext>
            </a:extLst>
          </p:cNvPr>
          <p:cNvSpPr txBox="1"/>
          <p:nvPr/>
        </p:nvSpPr>
        <p:spPr>
          <a:xfrm>
            <a:off x="654147" y="2342689"/>
            <a:ext cx="1135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2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BULK </a:t>
            </a:r>
            <a:r>
              <a:rPr lang="en-CH" sz="1200" b="1" dirty="0">
                <a:latin typeface="Helvetica" pitchFamily="2" charset="0"/>
                <a:ea typeface="Arial"/>
                <a:cs typeface="Arial"/>
              </a:rPr>
              <a:t>·  </a:t>
            </a:r>
            <a:r>
              <a:rPr lang="en-GB" sz="12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NIEL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4DA2015-E720-A81C-3B71-7BB5B5EC4144}"/>
              </a:ext>
            </a:extLst>
          </p:cNvPr>
          <p:cNvSpPr txBox="1"/>
          <p:nvPr/>
        </p:nvSpPr>
        <p:spPr>
          <a:xfrm>
            <a:off x="654147" y="2837989"/>
            <a:ext cx="13400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2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SURFACE </a:t>
            </a:r>
            <a:r>
              <a:rPr lang="en-CH" sz="1200" b="1" dirty="0">
                <a:latin typeface="Helvetica" pitchFamily="2" charset="0"/>
                <a:ea typeface="Arial"/>
                <a:cs typeface="Arial"/>
              </a:rPr>
              <a:t>·  </a:t>
            </a:r>
            <a:r>
              <a:rPr lang="en-GB" sz="12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TID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92AF8EF-D6AE-BA08-3294-D3276DE35467}"/>
              </a:ext>
            </a:extLst>
          </p:cNvPr>
          <p:cNvSpPr txBox="1"/>
          <p:nvPr/>
        </p:nvSpPr>
        <p:spPr>
          <a:xfrm>
            <a:off x="649385" y="3333113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US" sz="12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LGAD</a:t>
            </a:r>
            <a:endParaRPr lang="en-GB" sz="1200" b="1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9ACC1E-58C9-5D1B-4899-90E6FC5A2D3A}"/>
              </a:ext>
            </a:extLst>
          </p:cNvPr>
          <p:cNvSpPr txBox="1"/>
          <p:nvPr/>
        </p:nvSpPr>
        <p:spPr>
          <a:xfrm>
            <a:off x="7451908" y="1849091"/>
            <a:ext cx="23022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Maximum doses (4 ab</a:t>
            </a:r>
            <a:r>
              <a:rPr lang="en-GB" sz="1400" b="1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</a:t>
            </a:r>
          </a:p>
        </p:txBody>
      </p:sp>
      <p:sp>
        <p:nvSpPr>
          <p:cNvPr id="31" name="table-head">
            <a:extLst>
              <a:ext uri="{FF2B5EF4-FFF2-40B4-BE49-F238E27FC236}">
                <a16:creationId xmlns:a16="http://schemas.microsoft.com/office/drawing/2014/main" id="{8BFC7038-EF19-9948-BA22-83671D0C09DE}"/>
              </a:ext>
            </a:extLst>
          </p:cNvPr>
          <p:cNvSpPr>
            <a:spLocks noGrp="1"/>
          </p:cNvSpPr>
          <p:nvPr/>
        </p:nvSpPr>
        <p:spPr>
          <a:xfrm>
            <a:off x="7523464" y="2229463"/>
            <a:ext cx="4000500" cy="295275"/>
          </a:xfrm>
          <a:prstGeom prst="rect">
            <a:avLst/>
          </a:prstGeom>
          <a:solidFill>
            <a:srgbClr val="0B7FC3"/>
          </a:solidFill>
          <a:ln w="0">
            <a:solidFill>
              <a:srgbClr val="0B7FC3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32" name="th-det">
            <a:extLst>
              <a:ext uri="{FF2B5EF4-FFF2-40B4-BE49-F238E27FC236}">
                <a16:creationId xmlns:a16="http://schemas.microsoft.com/office/drawing/2014/main" id="{0C3EB1C8-2128-1CFE-FFA6-35255E8C41EA}"/>
              </a:ext>
            </a:extLst>
          </p:cNvPr>
          <p:cNvSpPr>
            <a:spLocks noGrp="1"/>
          </p:cNvSpPr>
          <p:nvPr/>
        </p:nvSpPr>
        <p:spPr>
          <a:xfrm>
            <a:off x="7637764" y="2296138"/>
            <a:ext cx="17621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 i="0" dirty="0">
                <a:solidFill>
                  <a:srgbClr val="FFFFFF"/>
                </a:solidFill>
                <a:latin typeface="Helvetica" pitchFamily="2" charset="0"/>
                <a:ea typeface="Arial"/>
                <a:cs typeface="Arial"/>
              </a:rPr>
              <a:t>DETECTOR REGION</a:t>
            </a:r>
          </a:p>
        </p:txBody>
      </p:sp>
      <p:sp>
        <p:nvSpPr>
          <p:cNvPr id="34" name="th-flu">
            <a:extLst>
              <a:ext uri="{FF2B5EF4-FFF2-40B4-BE49-F238E27FC236}">
                <a16:creationId xmlns:a16="http://schemas.microsoft.com/office/drawing/2014/main" id="{8C400E38-5816-B49F-E439-36B4F0B21C02}"/>
              </a:ext>
            </a:extLst>
          </p:cNvPr>
          <p:cNvSpPr>
            <a:spLocks noGrp="1"/>
          </p:cNvSpPr>
          <p:nvPr/>
        </p:nvSpPr>
        <p:spPr>
          <a:xfrm>
            <a:off x="9457039" y="2296138"/>
            <a:ext cx="10001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>
              <a:defRPr sz="975" b="1" i="0">
                <a:solidFill>
                  <a:srgbClr val="FFFFFF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sz="1200" b="1" dirty="0" err="1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φ</a:t>
            </a:r>
            <a:r>
              <a:rPr lang="en-US" sz="1200" b="1" i="0" baseline="-25000" dirty="0" err="1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eq</a:t>
            </a:r>
            <a:r>
              <a:rPr sz="1200" b="1" i="0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 </a:t>
            </a:r>
            <a:r>
              <a:rPr sz="1050" b="1" i="0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[</a:t>
            </a:r>
            <a:r>
              <a:rPr lang="en-US" sz="1050" b="1" dirty="0" err="1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n</a:t>
            </a:r>
            <a:r>
              <a:rPr lang="en-US" sz="1050" b="1" baseline="-25000" dirty="0" err="1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eq</a:t>
            </a:r>
            <a:r>
              <a:rPr lang="en-US" sz="1050" b="1" baseline="-25000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 </a:t>
            </a:r>
            <a:r>
              <a:rPr lang="en-US" sz="1050" b="1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/</a:t>
            </a:r>
            <a:r>
              <a:rPr sz="1050" b="1" i="0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cm</a:t>
            </a:r>
            <a:r>
              <a:rPr lang="en-US" sz="1050" b="1" baseline="30000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2</a:t>
            </a:r>
            <a:r>
              <a:rPr sz="1050" b="1" i="0" dirty="0">
                <a:solidFill>
                  <a:srgbClr val="FFFFFF"/>
                </a:solidFill>
                <a:latin typeface="Helvetica" pitchFamily="2" charset="0"/>
                <a:ea typeface="Cambria Math"/>
                <a:cs typeface="Cambria Math"/>
              </a:rPr>
              <a:t>]</a:t>
            </a:r>
            <a:endParaRPr sz="1200" b="1" i="0" dirty="0">
              <a:solidFill>
                <a:srgbClr val="FFFFFF"/>
              </a:solidFill>
              <a:latin typeface="Helvetica" pitchFamily="2" charset="0"/>
              <a:ea typeface="Cambria Math"/>
              <a:cs typeface="Cambria Math"/>
            </a:endParaRPr>
          </a:p>
        </p:txBody>
      </p:sp>
      <p:sp>
        <p:nvSpPr>
          <p:cNvPr id="35" name="th-tid">
            <a:extLst>
              <a:ext uri="{FF2B5EF4-FFF2-40B4-BE49-F238E27FC236}">
                <a16:creationId xmlns:a16="http://schemas.microsoft.com/office/drawing/2014/main" id="{14E7A537-7978-8F8D-1CA1-BAF1D8D4C1E5}"/>
              </a:ext>
            </a:extLst>
          </p:cNvPr>
          <p:cNvSpPr>
            <a:spLocks noGrp="1"/>
          </p:cNvSpPr>
          <p:nvPr/>
        </p:nvSpPr>
        <p:spPr>
          <a:xfrm>
            <a:off x="10619089" y="2296138"/>
            <a:ext cx="762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FFFFFF"/>
                </a:solidFill>
                <a:latin typeface="Helvetica" pitchFamily="2" charset="0"/>
                <a:ea typeface="Arial"/>
                <a:cs typeface="Arial"/>
              </a:rPr>
              <a:t>TID</a:t>
            </a:r>
          </a:p>
        </p:txBody>
      </p:sp>
      <p:sp>
        <p:nvSpPr>
          <p:cNvPr id="36" name="row-bg-0">
            <a:extLst>
              <a:ext uri="{FF2B5EF4-FFF2-40B4-BE49-F238E27FC236}">
                <a16:creationId xmlns:a16="http://schemas.microsoft.com/office/drawing/2014/main" id="{2BB2E8D7-13F7-A215-5DBD-B8493809FFF6}"/>
              </a:ext>
            </a:extLst>
          </p:cNvPr>
          <p:cNvSpPr>
            <a:spLocks noGrp="1"/>
          </p:cNvSpPr>
          <p:nvPr/>
        </p:nvSpPr>
        <p:spPr>
          <a:xfrm>
            <a:off x="7523464" y="2524738"/>
            <a:ext cx="4000500" cy="295275"/>
          </a:xfrm>
          <a:prstGeom prst="rect">
            <a:avLst/>
          </a:prstGeom>
          <a:solidFill>
            <a:srgbClr val="F5F7F8"/>
          </a:solidFill>
          <a:ln w="0">
            <a:solidFill>
              <a:srgbClr val="F5F7F8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38" name="rule-72-268">
            <a:extLst>
              <a:ext uri="{FF2B5EF4-FFF2-40B4-BE49-F238E27FC236}">
                <a16:creationId xmlns:a16="http://schemas.microsoft.com/office/drawing/2014/main" id="{1932FFA2-1B7B-54CB-46E7-5B6933A449CE}"/>
              </a:ext>
            </a:extLst>
          </p:cNvPr>
          <p:cNvSpPr>
            <a:spLocks noGrp="1"/>
          </p:cNvSpPr>
          <p:nvPr/>
        </p:nvSpPr>
        <p:spPr>
          <a:xfrm>
            <a:off x="7523464" y="2810488"/>
            <a:ext cx="4000500" cy="9525"/>
          </a:xfrm>
          <a:prstGeom prst="rect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39" name="det-0">
            <a:extLst>
              <a:ext uri="{FF2B5EF4-FFF2-40B4-BE49-F238E27FC236}">
                <a16:creationId xmlns:a16="http://schemas.microsoft.com/office/drawing/2014/main" id="{5D9F0B50-F665-46A8-9743-E63DAE938509}"/>
              </a:ext>
            </a:extLst>
          </p:cNvPr>
          <p:cNvSpPr>
            <a:spLocks noGrp="1"/>
          </p:cNvSpPr>
          <p:nvPr/>
        </p:nvSpPr>
        <p:spPr>
          <a:xfrm>
            <a:off x="7637764" y="2591413"/>
            <a:ext cx="1809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ATLAS/CMS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nner </a:t>
            </a:r>
            <a:r>
              <a:rPr lang="en-US" sz="120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P</a:t>
            </a:r>
            <a:r>
              <a:rPr sz="120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ixels</a:t>
            </a:r>
          </a:p>
        </p:txBody>
      </p:sp>
      <p:sp>
        <p:nvSpPr>
          <p:cNvPr id="40" name="flu-0">
            <a:extLst>
              <a:ext uri="{FF2B5EF4-FFF2-40B4-BE49-F238E27FC236}">
                <a16:creationId xmlns:a16="http://schemas.microsoft.com/office/drawing/2014/main" id="{F58CCA6D-0C1E-6903-A9D4-4D14B2973B30}"/>
              </a:ext>
            </a:extLst>
          </p:cNvPr>
          <p:cNvSpPr>
            <a:spLocks noGrp="1"/>
          </p:cNvSpPr>
          <p:nvPr/>
        </p:nvSpPr>
        <p:spPr>
          <a:xfrm>
            <a:off x="9457039" y="2591413"/>
            <a:ext cx="11049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>
              <a:defRPr sz="1050" b="0" i="0">
                <a:solidFill>
                  <a:srgbClr val="171A1D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sz="12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2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× 10</a:t>
            </a:r>
            <a:r>
              <a:rPr lang="en-US" sz="1200" b="0" i="0" baseline="300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16</a:t>
            </a:r>
            <a:endParaRPr sz="1200" b="0" i="0" baseline="30000" dirty="0">
              <a:solidFill>
                <a:srgbClr val="171A1D"/>
              </a:solidFill>
              <a:latin typeface="Helvetica" pitchFamily="2" charset="0"/>
              <a:ea typeface="Cambria Math"/>
              <a:cs typeface="Cambria Math"/>
            </a:endParaRPr>
          </a:p>
        </p:txBody>
      </p:sp>
      <p:sp>
        <p:nvSpPr>
          <p:cNvPr id="43" name="tid-0">
            <a:extLst>
              <a:ext uri="{FF2B5EF4-FFF2-40B4-BE49-F238E27FC236}">
                <a16:creationId xmlns:a16="http://schemas.microsoft.com/office/drawing/2014/main" id="{3171AA6D-2730-4D9B-4F33-7D18FDE54AD4}"/>
              </a:ext>
            </a:extLst>
          </p:cNvPr>
          <p:cNvSpPr>
            <a:spLocks noGrp="1"/>
          </p:cNvSpPr>
          <p:nvPr/>
        </p:nvSpPr>
        <p:spPr>
          <a:xfrm>
            <a:off x="10619089" y="2591413"/>
            <a:ext cx="8382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10 </a:t>
            </a:r>
            <a:r>
              <a:rPr sz="12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MGy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48" name="rule-72-299">
            <a:extLst>
              <a:ext uri="{FF2B5EF4-FFF2-40B4-BE49-F238E27FC236}">
                <a16:creationId xmlns:a16="http://schemas.microsoft.com/office/drawing/2014/main" id="{36620FC8-8145-FF93-A6FD-A4AC0CD7D071}"/>
              </a:ext>
            </a:extLst>
          </p:cNvPr>
          <p:cNvSpPr>
            <a:spLocks noGrp="1"/>
          </p:cNvSpPr>
          <p:nvPr/>
        </p:nvSpPr>
        <p:spPr>
          <a:xfrm>
            <a:off x="7523464" y="3105763"/>
            <a:ext cx="4000500" cy="9525"/>
          </a:xfrm>
          <a:prstGeom prst="rect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52" name="det-1">
            <a:extLst>
              <a:ext uri="{FF2B5EF4-FFF2-40B4-BE49-F238E27FC236}">
                <a16:creationId xmlns:a16="http://schemas.microsoft.com/office/drawing/2014/main" id="{570D8EE8-B59A-F954-7B4A-6108F222D8B5}"/>
              </a:ext>
            </a:extLst>
          </p:cNvPr>
          <p:cNvSpPr>
            <a:spLocks noGrp="1"/>
          </p:cNvSpPr>
          <p:nvPr/>
        </p:nvSpPr>
        <p:spPr>
          <a:xfrm>
            <a:off x="7637764" y="2886688"/>
            <a:ext cx="1809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CMS HGCAL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s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ilicon</a:t>
            </a:r>
          </a:p>
        </p:txBody>
      </p:sp>
      <p:sp>
        <p:nvSpPr>
          <p:cNvPr id="56" name="flu-1">
            <a:extLst>
              <a:ext uri="{FF2B5EF4-FFF2-40B4-BE49-F238E27FC236}">
                <a16:creationId xmlns:a16="http://schemas.microsoft.com/office/drawing/2014/main" id="{ECC0FDA4-8AC0-6384-CEF4-74BC0007DCA0}"/>
              </a:ext>
            </a:extLst>
          </p:cNvPr>
          <p:cNvSpPr>
            <a:spLocks noGrp="1"/>
          </p:cNvSpPr>
          <p:nvPr/>
        </p:nvSpPr>
        <p:spPr>
          <a:xfrm>
            <a:off x="9457039" y="2886688"/>
            <a:ext cx="11049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>
              <a:defRPr sz="1050" b="0" i="0">
                <a:solidFill>
                  <a:srgbClr val="171A1D"/>
                </a:solidFill>
                <a:latin typeface="Cambria Math"/>
                <a:ea typeface="Cambria Math"/>
                <a:cs typeface="Cambria Math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1 × 10</a:t>
            </a:r>
            <a:r>
              <a:rPr lang="en-US" sz="1200" b="0" i="0" baseline="300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16</a:t>
            </a:r>
            <a:endParaRPr sz="1200" b="0" i="0" baseline="30000" dirty="0">
              <a:solidFill>
                <a:srgbClr val="171A1D"/>
              </a:solidFill>
              <a:latin typeface="Helvetica" pitchFamily="2" charset="0"/>
              <a:ea typeface="Cambria Math"/>
              <a:cs typeface="Cambria Math"/>
            </a:endParaRPr>
          </a:p>
        </p:txBody>
      </p:sp>
      <p:sp>
        <p:nvSpPr>
          <p:cNvPr id="60" name="tid-1">
            <a:extLst>
              <a:ext uri="{FF2B5EF4-FFF2-40B4-BE49-F238E27FC236}">
                <a16:creationId xmlns:a16="http://schemas.microsoft.com/office/drawing/2014/main" id="{20FEA373-8CF1-BDDB-AB8B-16214B84E4C3}"/>
              </a:ext>
            </a:extLst>
          </p:cNvPr>
          <p:cNvSpPr>
            <a:spLocks noGrp="1"/>
          </p:cNvSpPr>
          <p:nvPr/>
        </p:nvSpPr>
        <p:spPr>
          <a:xfrm>
            <a:off x="10619089" y="2886688"/>
            <a:ext cx="8382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lang="en-US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6 </a:t>
            </a:r>
            <a:r>
              <a:rPr sz="12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MGy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71" name="row-bg-2">
            <a:extLst>
              <a:ext uri="{FF2B5EF4-FFF2-40B4-BE49-F238E27FC236}">
                <a16:creationId xmlns:a16="http://schemas.microsoft.com/office/drawing/2014/main" id="{3509566C-97DF-9C4F-30E7-3B0AFA073D7D}"/>
              </a:ext>
            </a:extLst>
          </p:cNvPr>
          <p:cNvSpPr>
            <a:spLocks noGrp="1"/>
          </p:cNvSpPr>
          <p:nvPr/>
        </p:nvSpPr>
        <p:spPr>
          <a:xfrm>
            <a:off x="7523464" y="3115288"/>
            <a:ext cx="4000500" cy="295275"/>
          </a:xfrm>
          <a:prstGeom prst="rect">
            <a:avLst/>
          </a:prstGeom>
          <a:solidFill>
            <a:srgbClr val="F5F7F8"/>
          </a:solidFill>
          <a:ln w="0">
            <a:solidFill>
              <a:srgbClr val="F5F7F8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74" name="rule-72-330">
            <a:extLst>
              <a:ext uri="{FF2B5EF4-FFF2-40B4-BE49-F238E27FC236}">
                <a16:creationId xmlns:a16="http://schemas.microsoft.com/office/drawing/2014/main" id="{59E327F7-A37C-68B5-E23F-DE9D51A4AC98}"/>
              </a:ext>
            </a:extLst>
          </p:cNvPr>
          <p:cNvSpPr>
            <a:spLocks noGrp="1"/>
          </p:cNvSpPr>
          <p:nvPr/>
        </p:nvSpPr>
        <p:spPr>
          <a:xfrm>
            <a:off x="7523464" y="3401038"/>
            <a:ext cx="4000500" cy="9525"/>
          </a:xfrm>
          <a:prstGeom prst="rect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76" name="det-2">
            <a:extLst>
              <a:ext uri="{FF2B5EF4-FFF2-40B4-BE49-F238E27FC236}">
                <a16:creationId xmlns:a16="http://schemas.microsoft.com/office/drawing/2014/main" id="{D1651161-4ABD-53E4-722B-6C0731736D88}"/>
              </a:ext>
            </a:extLst>
          </p:cNvPr>
          <p:cNvSpPr>
            <a:spLocks noGrp="1"/>
          </p:cNvSpPr>
          <p:nvPr/>
        </p:nvSpPr>
        <p:spPr>
          <a:xfrm>
            <a:off x="7637764" y="3181963"/>
            <a:ext cx="1809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ATLAS HGTD (sensor)</a:t>
            </a:r>
          </a:p>
        </p:txBody>
      </p:sp>
      <p:sp>
        <p:nvSpPr>
          <p:cNvPr id="77" name="flu-2">
            <a:extLst>
              <a:ext uri="{FF2B5EF4-FFF2-40B4-BE49-F238E27FC236}">
                <a16:creationId xmlns:a16="http://schemas.microsoft.com/office/drawing/2014/main" id="{B702145D-13A9-5304-C7F6-230E48991AC1}"/>
              </a:ext>
            </a:extLst>
          </p:cNvPr>
          <p:cNvSpPr>
            <a:spLocks noGrp="1"/>
          </p:cNvSpPr>
          <p:nvPr/>
        </p:nvSpPr>
        <p:spPr>
          <a:xfrm>
            <a:off x="9457039" y="3181963"/>
            <a:ext cx="11049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Cambria Math"/>
                <a:ea typeface="Cambria Math"/>
                <a:cs typeface="Cambria Math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2.5 × 10</a:t>
            </a:r>
            <a:r>
              <a:rPr lang="en-US" sz="1200" b="0" i="0" baseline="300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15</a:t>
            </a:r>
            <a:endParaRPr sz="1200" b="0" i="0" baseline="30000" dirty="0">
              <a:solidFill>
                <a:srgbClr val="171A1D"/>
              </a:solidFill>
              <a:latin typeface="Helvetica" pitchFamily="2" charset="0"/>
              <a:ea typeface="Cambria Math"/>
              <a:cs typeface="Cambria Math"/>
            </a:endParaRPr>
          </a:p>
        </p:txBody>
      </p:sp>
      <p:sp>
        <p:nvSpPr>
          <p:cNvPr id="78" name="tid-2">
            <a:extLst>
              <a:ext uri="{FF2B5EF4-FFF2-40B4-BE49-F238E27FC236}">
                <a16:creationId xmlns:a16="http://schemas.microsoft.com/office/drawing/2014/main" id="{2F03D323-065A-8182-FA2B-F1A162E6C1AF}"/>
              </a:ext>
            </a:extLst>
          </p:cNvPr>
          <p:cNvSpPr>
            <a:spLocks noGrp="1"/>
          </p:cNvSpPr>
          <p:nvPr/>
        </p:nvSpPr>
        <p:spPr>
          <a:xfrm>
            <a:off x="10619089" y="3181963"/>
            <a:ext cx="8382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2 </a:t>
            </a:r>
            <a:r>
              <a:rPr sz="12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MGy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  <p:sp>
        <p:nvSpPr>
          <p:cNvPr id="79" name="rule-72-361">
            <a:extLst>
              <a:ext uri="{FF2B5EF4-FFF2-40B4-BE49-F238E27FC236}">
                <a16:creationId xmlns:a16="http://schemas.microsoft.com/office/drawing/2014/main" id="{421AA183-B194-B927-A315-4305F5FF2E3C}"/>
              </a:ext>
            </a:extLst>
          </p:cNvPr>
          <p:cNvSpPr>
            <a:spLocks noGrp="1"/>
          </p:cNvSpPr>
          <p:nvPr/>
        </p:nvSpPr>
        <p:spPr>
          <a:xfrm>
            <a:off x="7566328" y="3696313"/>
            <a:ext cx="4000500" cy="9525"/>
          </a:xfrm>
          <a:prstGeom prst="rect">
            <a:avLst/>
          </a:prstGeom>
          <a:solidFill>
            <a:srgbClr val="CBD2D7"/>
          </a:solidFill>
          <a:ln w="0">
            <a:solidFill>
              <a:srgbClr val="CBD2D7"/>
            </a:solidFill>
            <a:prstDash val="solid"/>
          </a:ln>
        </p:spPr>
        <p:txBody>
          <a:bodyPr/>
          <a:lstStyle/>
          <a:p>
            <a:endParaRPr lang="en-GB" sz="1200">
              <a:latin typeface="Helvetica" pitchFamily="2" charset="0"/>
            </a:endParaRPr>
          </a:p>
        </p:txBody>
      </p:sp>
      <p:sp>
        <p:nvSpPr>
          <p:cNvPr id="80" name="det-3">
            <a:extLst>
              <a:ext uri="{FF2B5EF4-FFF2-40B4-BE49-F238E27FC236}">
                <a16:creationId xmlns:a16="http://schemas.microsoft.com/office/drawing/2014/main" id="{683B8F36-A992-A8AA-9180-EE6D78D41E85}"/>
              </a:ext>
            </a:extLst>
          </p:cNvPr>
          <p:cNvSpPr>
            <a:spLocks noGrp="1"/>
          </p:cNvSpPr>
          <p:nvPr/>
        </p:nvSpPr>
        <p:spPr>
          <a:xfrm>
            <a:off x="7637764" y="3477238"/>
            <a:ext cx="180975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ATLAS ITk </a:t>
            </a:r>
            <a:r>
              <a:rPr lang="en-US"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S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trips</a:t>
            </a:r>
          </a:p>
        </p:txBody>
      </p:sp>
      <p:sp>
        <p:nvSpPr>
          <p:cNvPr id="81" name="flu-3">
            <a:extLst>
              <a:ext uri="{FF2B5EF4-FFF2-40B4-BE49-F238E27FC236}">
                <a16:creationId xmlns:a16="http://schemas.microsoft.com/office/drawing/2014/main" id="{61058D97-89E2-E4C2-3326-57EDA66A3AFD}"/>
              </a:ext>
            </a:extLst>
          </p:cNvPr>
          <p:cNvSpPr>
            <a:spLocks noGrp="1"/>
          </p:cNvSpPr>
          <p:nvPr/>
        </p:nvSpPr>
        <p:spPr>
          <a:xfrm>
            <a:off x="9457039" y="3477238"/>
            <a:ext cx="11049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sz="12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1.5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 × 10</a:t>
            </a:r>
            <a:r>
              <a:rPr lang="en-US" sz="1200" b="0" i="0" baseline="30000" dirty="0">
                <a:solidFill>
                  <a:srgbClr val="171A1D"/>
                </a:solidFill>
                <a:latin typeface="Helvetica" pitchFamily="2" charset="0"/>
                <a:ea typeface="Cambria Math"/>
                <a:cs typeface="Cambria Math"/>
              </a:rPr>
              <a:t>15</a:t>
            </a:r>
            <a:endParaRPr sz="1200" b="0" i="0" baseline="30000" dirty="0">
              <a:solidFill>
                <a:srgbClr val="171A1D"/>
              </a:solidFill>
              <a:latin typeface="Helvetica" pitchFamily="2" charset="0"/>
              <a:ea typeface="Cambria Math"/>
              <a:cs typeface="Cambria Math"/>
            </a:endParaRPr>
          </a:p>
        </p:txBody>
      </p:sp>
      <p:sp>
        <p:nvSpPr>
          <p:cNvPr id="82" name="tid-3">
            <a:extLst>
              <a:ext uri="{FF2B5EF4-FFF2-40B4-BE49-F238E27FC236}">
                <a16:creationId xmlns:a16="http://schemas.microsoft.com/office/drawing/2014/main" id="{6527E0A3-DAC0-D412-BA63-283716EC161B}"/>
              </a:ext>
            </a:extLst>
          </p:cNvPr>
          <p:cNvSpPr>
            <a:spLocks noGrp="1"/>
          </p:cNvSpPr>
          <p:nvPr/>
        </p:nvSpPr>
        <p:spPr>
          <a:xfrm>
            <a:off x="10619089" y="3477238"/>
            <a:ext cx="8382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/>
          <a:p>
            <a:pPr algn="l">
              <a:defRPr sz="1050" b="0" i="0">
                <a:solidFill>
                  <a:srgbClr val="171A1D"/>
                </a:solidFill>
                <a:latin typeface="Arial"/>
                <a:ea typeface="Arial"/>
                <a:cs typeface="Arial"/>
              </a:defRPr>
            </a:pP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0.</a:t>
            </a:r>
            <a:r>
              <a:rPr lang="en-US" sz="120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75</a:t>
            </a:r>
            <a:r>
              <a:rPr sz="1200" b="0" i="0" dirty="0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 </a:t>
            </a:r>
            <a:r>
              <a:rPr sz="1200" b="0" i="0" dirty="0" err="1">
                <a:solidFill>
                  <a:srgbClr val="171A1D"/>
                </a:solidFill>
                <a:latin typeface="Helvetica" pitchFamily="2" charset="0"/>
                <a:ea typeface="Arial"/>
                <a:cs typeface="Arial"/>
              </a:rPr>
              <a:t>MGy</a:t>
            </a:r>
            <a:endParaRPr sz="1200" b="0" i="0" dirty="0">
              <a:solidFill>
                <a:srgbClr val="171A1D"/>
              </a:solidFill>
              <a:latin typeface="Helvetica" pitchFamily="2" charset="0"/>
              <a:ea typeface="Arial"/>
              <a:cs typeface="Aria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8ED2130-CC2A-BD5B-285A-BE54C8BB304E}"/>
              </a:ext>
            </a:extLst>
          </p:cNvPr>
          <p:cNvGrpSpPr/>
          <p:nvPr/>
        </p:nvGrpSpPr>
        <p:grpSpPr>
          <a:xfrm>
            <a:off x="2557671" y="1139687"/>
            <a:ext cx="7093639" cy="5447861"/>
            <a:chOff x="2557671" y="1139687"/>
            <a:chExt cx="7093639" cy="544786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26E7294-ADC0-EE6A-3667-F9D45C6503D4}"/>
                </a:ext>
              </a:extLst>
            </p:cNvPr>
            <p:cNvGrpSpPr/>
            <p:nvPr/>
          </p:nvGrpSpPr>
          <p:grpSpPr>
            <a:xfrm>
              <a:off x="2557671" y="1139687"/>
              <a:ext cx="7093639" cy="5447861"/>
              <a:chOff x="2557671" y="1139687"/>
              <a:chExt cx="7093639" cy="5447861"/>
            </a:xfrm>
          </p:grpSpPr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625FD2C9-90CD-8ABE-3A2F-CE522C13A2EA}"/>
                  </a:ext>
                </a:extLst>
              </p:cNvPr>
              <p:cNvSpPr/>
              <p:nvPr/>
            </p:nvSpPr>
            <p:spPr>
              <a:xfrm>
                <a:off x="2557671" y="1139687"/>
                <a:ext cx="7093639" cy="5447861"/>
              </a:xfrm>
              <a:prstGeom prst="roundRect">
                <a:avLst>
                  <a:gd name="adj" fmla="val 2686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l"/>
                <a:endParaRPr lang="en-GB" sz="1600" dirty="0">
                  <a:latin typeface="Helvetica" pitchFamily="2" charset="0"/>
                </a:endParaRPr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3293ACEE-8183-1F66-5D85-666D295552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6117" t="37079" r="59682" b="13096"/>
              <a:stretch>
                <a:fillRect/>
              </a:stretch>
            </p:blipFill>
            <p:spPr>
              <a:xfrm>
                <a:off x="3070687" y="1517015"/>
                <a:ext cx="5815073" cy="4765266"/>
              </a:xfrm>
              <a:prstGeom prst="rect">
                <a:avLst/>
              </a:prstGeom>
            </p:spPr>
          </p:pic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34F52CE-3ACC-3759-8F8F-F2A7D705D775}"/>
                </a:ext>
              </a:extLst>
            </p:cNvPr>
            <p:cNvSpPr/>
            <p:nvPr/>
          </p:nvSpPr>
          <p:spPr>
            <a:xfrm>
              <a:off x="4200937" y="3485323"/>
              <a:ext cx="2716697" cy="7818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l"/>
              <a:endParaRPr lang="en-GB" sz="1600" dirty="0">
                <a:latin typeface="Helvetica" pitchFamily="2" charset="0"/>
              </a:endParaRPr>
            </a:p>
          </p:txBody>
        </p:sp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235812C-3667-34FD-E80D-8B996346D76F}"/>
              </a:ext>
            </a:extLst>
          </p:cNvPr>
          <p:cNvCxnSpPr>
            <a:cxnSpLocks/>
          </p:cNvCxnSpPr>
          <p:nvPr/>
        </p:nvCxnSpPr>
        <p:spPr>
          <a:xfrm>
            <a:off x="5331290" y="3264081"/>
            <a:ext cx="1252859" cy="1198203"/>
          </a:xfrm>
          <a:prstGeom prst="line">
            <a:avLst/>
          </a:prstGeom>
          <a:ln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D8015F1-CBF0-CA49-F28C-E2224897D8ED}"/>
              </a:ext>
            </a:extLst>
          </p:cNvPr>
          <p:cNvCxnSpPr>
            <a:cxnSpLocks/>
          </p:cNvCxnSpPr>
          <p:nvPr/>
        </p:nvCxnSpPr>
        <p:spPr>
          <a:xfrm>
            <a:off x="5452762" y="3176805"/>
            <a:ext cx="1560876" cy="1266688"/>
          </a:xfrm>
          <a:prstGeom prst="line">
            <a:avLst/>
          </a:prstGeom>
          <a:ln>
            <a:solidFill>
              <a:srgbClr val="E6E6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495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BE936-5348-5F44-DBBF-9715C9718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3314A5EC-CC0A-076B-E541-6C33D855A394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ATLAS and CMS Trigger and Data Acquisition Upgrade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64552F-075B-5012-D2B3-53DE61248124}"/>
              </a:ext>
            </a:extLst>
          </p:cNvPr>
          <p:cNvSpPr txBox="1"/>
          <p:nvPr/>
        </p:nvSpPr>
        <p:spPr>
          <a:xfrm>
            <a:off x="628098" y="1105896"/>
            <a:ext cx="113055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Significantly improved TDAQ especially for the first hardware level: throughput of 1 MHz (ATLAS), 750 kHz (CMS), much more detailed object-level, topological, and global event selection capabilities, including ML, based on powerful FPGAs</a:t>
            </a:r>
          </a:p>
          <a:p>
            <a:pPr marL="0" algn="l">
              <a:spcBef>
                <a:spcPts val="1200"/>
              </a:spcBef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Aim: keep and improve over Run-2 selections (low thresholds) in much harder HL-LHC environment, and offer new opportunities</a:t>
            </a:r>
          </a:p>
        </p:txBody>
      </p:sp>
      <p:sp>
        <p:nvSpPr>
          <p:cNvPr id="53" name="Slide Number Placeholder 1">
            <a:extLst>
              <a:ext uri="{FF2B5EF4-FFF2-40B4-BE49-F238E27FC236}">
                <a16:creationId xmlns:a16="http://schemas.microsoft.com/office/drawing/2014/main" id="{790564C2-D670-4DD9-7A4A-E0EEE3787B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</p:spPr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4B59DF-2DA8-87D0-17B5-F88A06744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407" y="2312325"/>
            <a:ext cx="5418609" cy="233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2E8893-4DA6-66BB-3253-1D4810DC9181}"/>
              </a:ext>
            </a:extLst>
          </p:cNvPr>
          <p:cNvSpPr txBox="1"/>
          <p:nvPr/>
        </p:nvSpPr>
        <p:spPr>
          <a:xfrm>
            <a:off x="2177805" y="4741668"/>
            <a:ext cx="39371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ATLAS L0 Global Trigger: offline-quality reconstruction using input from calorimeters and muon systems built upon digital improvements realised during Phase-I upgrade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E61177E-684D-520F-03CA-B0F03441E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572" y="2271928"/>
            <a:ext cx="5387582" cy="362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323EAC-4867-26AD-331F-6029B9F7A7B9}"/>
              </a:ext>
            </a:extLst>
          </p:cNvPr>
          <p:cNvSpPr txBox="1"/>
          <p:nvPr/>
        </p:nvSpPr>
        <p:spPr>
          <a:xfrm>
            <a:off x="6663572" y="5919163"/>
            <a:ext cx="48568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CMS L1 trigger design: the Global Muon Trigger matches muons to tracks built from outer tracker stubs in the Track Finder, the Global Track Trigger reconstructs the primary vertex, the Correlator Trigger performs particle-flow, and the Global Trigger makes the final decision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CCD44-5A58-CA4E-DB39-77392F8551EF}"/>
              </a:ext>
            </a:extLst>
          </p:cNvPr>
          <p:cNvSpPr txBox="1"/>
          <p:nvPr/>
        </p:nvSpPr>
        <p:spPr>
          <a:xfrm>
            <a:off x="2177805" y="6057275"/>
            <a:ext cx="1852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ATLAS Global Common Module prototype (v3)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792F7EF-5169-64CB-A13F-CB4A817A6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21" y="4776212"/>
            <a:ext cx="1692239" cy="186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21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E3D82-1C61-9FB9-D8C6-41BDA461F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A5FF66BB-4853-E223-6304-897BD18E7EA8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ATLAS and CMS Trigger and Data Acquisition Upgrade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802050-E5C1-C711-0A98-CF06274DE415}"/>
              </a:ext>
            </a:extLst>
          </p:cNvPr>
          <p:cNvSpPr txBox="1"/>
          <p:nvPr/>
        </p:nvSpPr>
        <p:spPr>
          <a:xfrm>
            <a:off x="628098" y="1105896"/>
            <a:ext cx="113055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Significantly improved TDAQ especially for the first hardware level: throughput of 1 MHz (ATLAS), 750 kHz (CMS), much more detailed object-level, topological, and global event selection capabilities, including ML, based on powerful FPGAs</a:t>
            </a:r>
          </a:p>
          <a:p>
            <a:pPr marL="0" algn="l">
              <a:spcBef>
                <a:spcPts val="1200"/>
              </a:spcBef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Aim: keep and improve over Run-2 selections (low thresholds) in much harder HL-LHC environment, and offer new opportunities</a:t>
            </a:r>
          </a:p>
        </p:txBody>
      </p:sp>
      <p:sp>
        <p:nvSpPr>
          <p:cNvPr id="53" name="Slide Number Placeholder 1">
            <a:extLst>
              <a:ext uri="{FF2B5EF4-FFF2-40B4-BE49-F238E27FC236}">
                <a16:creationId xmlns:a16="http://schemas.microsoft.com/office/drawing/2014/main" id="{1B97CB49-8919-C26A-75CE-A081FCBC3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</p:spPr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DCEC1D-8648-57BA-FAD1-BA46FC256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407" y="2312325"/>
            <a:ext cx="5418609" cy="233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E87A5A-F830-81AF-71CC-A3B5FBB3D29F}"/>
              </a:ext>
            </a:extLst>
          </p:cNvPr>
          <p:cNvSpPr txBox="1"/>
          <p:nvPr/>
        </p:nvSpPr>
        <p:spPr>
          <a:xfrm>
            <a:off x="2177805" y="4741668"/>
            <a:ext cx="39371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ATLAS L0 Global Trigger: offline-quality reconstruction using input from calorimeters and muon systems built upon digital improvements realised during Phase-I upgrade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8AE1A4B-4568-C7F4-B122-634AE94E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572" y="2271928"/>
            <a:ext cx="5387582" cy="362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0C9FDA-2EE4-10D0-63F7-90A060C541BA}"/>
              </a:ext>
            </a:extLst>
          </p:cNvPr>
          <p:cNvSpPr txBox="1"/>
          <p:nvPr/>
        </p:nvSpPr>
        <p:spPr>
          <a:xfrm>
            <a:off x="6663572" y="5919163"/>
            <a:ext cx="48568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CMS L1 trigger design: the Global Muon Trigger matches muons to tracks built from outer tracker stubs in the Track Finder, the Global Track Trigger reconstructs the primary vertex, the Correlator Trigger performs particle-flow, and the Global Trigger makes the final decision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D3725E-3A28-7504-3A71-2FB6746153D4}"/>
              </a:ext>
            </a:extLst>
          </p:cNvPr>
          <p:cNvSpPr txBox="1"/>
          <p:nvPr/>
        </p:nvSpPr>
        <p:spPr>
          <a:xfrm>
            <a:off x="2177805" y="6057275"/>
            <a:ext cx="1852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ATLAS Global Common Module prototype (v3)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7284A2-E109-2DD7-8819-BAA46938F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21" y="4776212"/>
            <a:ext cx="1692239" cy="186887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521E0DC-4B8D-10E3-5DF2-7760E6CA8481}"/>
              </a:ext>
            </a:extLst>
          </p:cNvPr>
          <p:cNvGrpSpPr/>
          <p:nvPr/>
        </p:nvGrpSpPr>
        <p:grpSpPr>
          <a:xfrm>
            <a:off x="1152938" y="2258784"/>
            <a:ext cx="9833113" cy="4429820"/>
            <a:chOff x="1152938" y="2060004"/>
            <a:chExt cx="9833113" cy="4429820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4A85CA44-A4F4-1976-8BBF-815BAA26E824}"/>
                </a:ext>
              </a:extLst>
            </p:cNvPr>
            <p:cNvSpPr/>
            <p:nvPr/>
          </p:nvSpPr>
          <p:spPr>
            <a:xfrm>
              <a:off x="1152938" y="2060004"/>
              <a:ext cx="9833113" cy="4429820"/>
            </a:xfrm>
            <a:prstGeom prst="roundRect">
              <a:avLst>
                <a:gd name="adj" fmla="val 1963"/>
              </a:avLst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l"/>
              <a:endParaRPr lang="en-GB" sz="1600" dirty="0">
                <a:latin typeface="Helvetica" pitchFamily="2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0241053-F4A4-7805-E7A9-EDF5121C6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5436" y="2286035"/>
              <a:ext cx="9341218" cy="355920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F6F56E-9711-91B4-24E9-BA34C42FE9E4}"/>
                </a:ext>
              </a:extLst>
            </p:cNvPr>
            <p:cNvSpPr txBox="1"/>
            <p:nvPr/>
          </p:nvSpPr>
          <p:spPr>
            <a:xfrm>
              <a:off x="6202016" y="5633237"/>
              <a:ext cx="462917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Helvetica Light" panose="020B0403020202020204" pitchFamily="34" charset="0"/>
                </a:rPr>
                <a:t>CMS Outer Tracker paired sensors discard low-p</a:t>
              </a:r>
              <a:r>
                <a:rPr lang="en-GB" sz="1200" u="none" strike="noStrike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Helvetica Light" panose="020B0403020202020204" pitchFamily="34" charset="0"/>
                </a:rPr>
                <a:t>T</a:t>
              </a:r>
              <a:r>
                <a:rPr lang="en-GB" sz="1200" u="none" strike="noStrike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Helvetica Light" panose="020B0403020202020204" pitchFamily="34" charset="0"/>
                </a:rPr>
                <a:t> pileup locally, while fast FPGAs combine the surviving stubs into tracks that make the hardware trigger vertex-aware and far more selective</a:t>
              </a:r>
              <a:endPara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39867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7B0FFA-69B5-842D-6C5C-19C868F6B5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22D016-B603-A5DA-DEDC-71AF72FB4306}"/>
              </a:ext>
            </a:extLst>
          </p:cNvPr>
          <p:cNvSpPr txBox="1"/>
          <p:nvPr/>
        </p:nvSpPr>
        <p:spPr>
          <a:xfrm>
            <a:off x="214939" y="264651"/>
            <a:ext cx="1151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Ambitious LHCb Upgrade II and ALICE 3 for Run 5 (2036–2041)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55D46A1-2EC9-B42D-1535-A029C29F0D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99" t="28415" r="16901" b="41607"/>
          <a:stretch>
            <a:fillRect/>
          </a:stretch>
        </p:blipFill>
        <p:spPr>
          <a:xfrm>
            <a:off x="330419" y="2955840"/>
            <a:ext cx="5236771" cy="321967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7D84900-FFBA-C33A-2490-CD542C028C3F}"/>
              </a:ext>
            </a:extLst>
          </p:cNvPr>
          <p:cNvSpPr txBox="1"/>
          <p:nvPr/>
        </p:nvSpPr>
        <p:spPr>
          <a:xfrm>
            <a:off x="5808228" y="1147402"/>
            <a:ext cx="34152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ALICE upgrades during LS3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ITS3 (MAPS) and forward calorimeter</a:t>
            </a:r>
            <a:endParaRPr lang="en-GB" sz="14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4FEF3E-4411-50EA-490B-D67070A98558}"/>
              </a:ext>
            </a:extLst>
          </p:cNvPr>
          <p:cNvSpPr txBox="1"/>
          <p:nvPr/>
        </p:nvSpPr>
        <p:spPr>
          <a:xfrm>
            <a:off x="641954" y="1153678"/>
            <a:ext cx="459265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LHCb Upgrade II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[LHCb Upgrade II scoping document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]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Goal: enable operating at </a:t>
            </a:r>
            <a:r>
              <a:rPr kumimoji="0" lang="en-GB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</a:t>
            </a:r>
            <a:r>
              <a:rPr kumimoji="0" lang="en-GB" sz="1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inst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= 1.5 × 10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34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cm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–2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(currently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0.23 × 10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34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cm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–2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), for </a:t>
            </a:r>
            <a:r>
              <a:rPr lang="en-GB" sz="1400" i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</a:t>
            </a:r>
            <a:r>
              <a:rPr lang="en-GB" sz="14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int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&gt; 300 fb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endParaRPr lang="en-GB" sz="14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Challenge: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pileup of 42 (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current: ~6) → efficient tracking and vertexing, excellent PID, precise timing</a:t>
            </a:r>
            <a:endParaRPr kumimoji="0" lang="en-GB" sz="1400" b="0" i="0" u="none" strike="noStrike" kern="1200" cap="none" spc="0" normalizeH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2050" name="Picture 2" descr="5: Illustration of ITS3 [25] | Download Scientific Diagram">
            <a:extLst>
              <a:ext uri="{FF2B5EF4-FFF2-40B4-BE49-F238E27FC236}">
                <a16:creationId xmlns:a16="http://schemas.microsoft.com/office/drawing/2014/main" id="{3F19886A-EEF1-22F8-ABDA-16FAB4F01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6"/>
          <a:stretch>
            <a:fillRect/>
          </a:stretch>
        </p:blipFill>
        <p:spPr bwMode="auto">
          <a:xfrm>
            <a:off x="9609644" y="1007165"/>
            <a:ext cx="2181510" cy="1908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0CB9D5C-108A-F4A7-7A88-6278657BCD5F}"/>
              </a:ext>
            </a:extLst>
          </p:cNvPr>
          <p:cNvSpPr txBox="1"/>
          <p:nvPr/>
        </p:nvSpPr>
        <p:spPr>
          <a:xfrm>
            <a:off x="5808228" y="2244078"/>
            <a:ext cx="3697848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ALICE 3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[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5"/>
              </a:rPr>
              <a:t>ALICE 3 scoping document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]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Key goals: early-stage temperature with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dielectrons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properties and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hadronisation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of QGP with heavy flavour hadrons, low-p</a:t>
            </a:r>
            <a:r>
              <a:rPr kumimoji="0" lang="en-GB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hadron reconstruction required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Compact low-mass all-silicon tracker, excellent vertex reconstruction, wide acceptance |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η|&lt; 4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PID in wide p</a:t>
            </a:r>
            <a:r>
              <a:rPr kumimoji="0" lang="en-GB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range, high readout rate in A-A and pp</a:t>
            </a:r>
            <a:endParaRPr lang="en-GB" sz="14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520EDB5-AC87-630F-623A-C462305159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9816" y="2968589"/>
            <a:ext cx="2488025" cy="1818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F4DA4F-6484-8135-D380-E1DCC0F423AD}"/>
              </a:ext>
            </a:extLst>
          </p:cNvPr>
          <p:cNvSpPr txBox="1"/>
          <p:nvPr/>
        </p:nvSpPr>
        <p:spPr>
          <a:xfrm>
            <a:off x="9892243" y="4834672"/>
            <a:ext cx="18761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ALICE3 detector model</a:t>
            </a:r>
            <a:endParaRPr lang="en-CH" sz="11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9ABDA36-E0D7-2434-39A9-1D7BB100BE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1955" y="4959689"/>
            <a:ext cx="2127625" cy="18013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FA172DE-F473-317A-822A-FE17A6B2D9F4}"/>
              </a:ext>
            </a:extLst>
          </p:cNvPr>
          <p:cNvSpPr txBox="1"/>
          <p:nvPr/>
        </p:nvSpPr>
        <p:spPr>
          <a:xfrm>
            <a:off x="7037814" y="4732508"/>
            <a:ext cx="1378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CH" sz="1000" dirty="0">
                <a:solidFill>
                  <a:srgbClr val="576A88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During stable beams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4B5A2E-A2CA-6678-013B-016169ECBACC}"/>
              </a:ext>
            </a:extLst>
          </p:cNvPr>
          <p:cNvSpPr txBox="1"/>
          <p:nvPr/>
        </p:nvSpPr>
        <p:spPr>
          <a:xfrm>
            <a:off x="7377069" y="6422687"/>
            <a:ext cx="1107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CH" sz="1000" dirty="0">
                <a:solidFill>
                  <a:srgbClr val="576A88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During injection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33DCBD-32BE-ECAF-1CAF-B316122E970D}"/>
              </a:ext>
            </a:extLst>
          </p:cNvPr>
          <p:cNvSpPr txBox="1"/>
          <p:nvPr/>
        </p:nvSpPr>
        <p:spPr>
          <a:xfrm>
            <a:off x="8416718" y="5435336"/>
            <a:ext cx="3342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Retractable silicon vertex detector at 5 mm (15 mm during injection) from beam, giving    &lt; 10 µm pointing resolution for p</a:t>
            </a:r>
            <a:r>
              <a:rPr lang="en-CH" sz="12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&gt;  200 MeV in high-multiplicity environment at ALICE3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D114AB3-DDB0-347C-0767-3BD75CE7A93D}"/>
              </a:ext>
            </a:extLst>
          </p:cNvPr>
          <p:cNvCxnSpPr>
            <a:cxnSpLocks/>
          </p:cNvCxnSpPr>
          <p:nvPr/>
        </p:nvCxnSpPr>
        <p:spPr>
          <a:xfrm>
            <a:off x="5618922" y="1187158"/>
            <a:ext cx="5338" cy="548175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E084207-D086-BA3A-D06D-22FB42A2F22C}"/>
              </a:ext>
            </a:extLst>
          </p:cNvPr>
          <p:cNvSpPr txBox="1"/>
          <p:nvPr/>
        </p:nvSpPr>
        <p:spPr>
          <a:xfrm>
            <a:off x="3653216" y="3082183"/>
            <a:ext cx="651140" cy="238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950" dirty="0">
                <a:solidFill>
                  <a:prstClr val="black"/>
                </a:solidFill>
                <a:latin typeface="Times New Roman" panose="02020603050405020304" pitchFamily="18" charset="0"/>
                <a:ea typeface="Helvetica Light" charset="0"/>
                <a:cs typeface="Times New Roman" panose="02020603050405020304" pitchFamily="18" charset="0"/>
                <a:sym typeface="Wingdings" pitchFamily="2" charset="2"/>
              </a:rPr>
              <a:t>Shielding</a:t>
            </a:r>
          </a:p>
        </p:txBody>
      </p:sp>
    </p:spTree>
    <p:extLst>
      <p:ext uri="{BB962C8B-B14F-4D97-AF65-F5344CB8AC3E}">
        <p14:creationId xmlns:p14="http://schemas.microsoft.com/office/powerpoint/2010/main" val="2331710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E8791-22D5-A6FA-CFD3-1F7BC9ABD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80EB3F-7E66-B45F-385A-EFC38C2E3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D5A7C1-E62B-56F3-DE4B-687C0053FB74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Environmental impact of LHC / HL-LHC operation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3CB738-C1E4-45FA-801F-AC76FD30C405}"/>
              </a:ext>
            </a:extLst>
          </p:cNvPr>
          <p:cNvSpPr/>
          <p:nvPr/>
        </p:nvSpPr>
        <p:spPr>
          <a:xfrm>
            <a:off x="627439" y="1103919"/>
            <a:ext cx="113055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CERN’s total annual power consumption is ~1.3 TWh dropping to ~0.4 TWh when LHC is not operating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8785B6-77B7-EACC-8848-3596526F3D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134" t="48016" r="8040" b="6445"/>
          <a:stretch>
            <a:fillRect/>
          </a:stretch>
        </p:blipFill>
        <p:spPr>
          <a:xfrm>
            <a:off x="717176" y="1514472"/>
            <a:ext cx="3316942" cy="51104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8BEA73-5B66-3CC4-8B66-1D37E88365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49" t="33606" r="50620" b="36279"/>
          <a:stretch>
            <a:fillRect/>
          </a:stretch>
        </p:blipFill>
        <p:spPr>
          <a:xfrm>
            <a:off x="4411236" y="1613646"/>
            <a:ext cx="3280219" cy="332590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80EBEE8-6672-1ABE-2BCC-D8630906472A}"/>
              </a:ext>
            </a:extLst>
          </p:cNvPr>
          <p:cNvSpPr txBox="1"/>
          <p:nvPr/>
        </p:nvSpPr>
        <p:spPr>
          <a:xfrm>
            <a:off x="4369535" y="5057776"/>
            <a:ext cx="3829895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75A6B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Scope 1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direct emission of greenhouse gases*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6D9B8A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Scope 2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indirect emission via purchased electricity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C5EAB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Scope 3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all other indirect emission (procurement, …)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0A16F4-1321-8C6A-E600-9C956E348372}"/>
              </a:ext>
            </a:extLst>
          </p:cNvPr>
          <p:cNvSpPr txBox="1"/>
          <p:nvPr/>
        </p:nvSpPr>
        <p:spPr>
          <a:xfrm>
            <a:off x="9464698" y="643879"/>
            <a:ext cx="26725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Source: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4"/>
              </a:rPr>
              <a:t>CERN Environmental Report 2023–2024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4E6340-AD81-8A56-237B-42CEDDEB12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050" t="46521" r="51518" b="12024"/>
          <a:stretch>
            <a:fillRect/>
          </a:stretch>
        </p:blipFill>
        <p:spPr>
          <a:xfrm>
            <a:off x="8142136" y="1617900"/>
            <a:ext cx="3594939" cy="509010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A0E2E39-9F25-77B8-214D-C09CA043EE42}"/>
              </a:ext>
            </a:extLst>
          </p:cNvPr>
          <p:cNvSpPr txBox="1"/>
          <p:nvPr/>
        </p:nvSpPr>
        <p:spPr>
          <a:xfrm>
            <a:off x="4332948" y="5899274"/>
            <a:ext cx="38091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*F-gas impact mainly from RPC losses and detector cooling; HL-LHC reductions from leak repairs, gas dilution, and new CO</a:t>
            </a:r>
            <a:r>
              <a:rPr kumimoji="0" lang="en-GB" sz="1200" b="0" i="0" u="none" strike="noStrike" kern="1200" cap="none" spc="0" normalizeH="0" baseline="-2500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2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 cooling plants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A94FB5-63C0-41C9-D2B6-5BABD8D22A10}"/>
              </a:ext>
            </a:extLst>
          </p:cNvPr>
          <p:cNvSpPr txBox="1"/>
          <p:nvPr/>
        </p:nvSpPr>
        <p:spPr>
          <a:xfrm>
            <a:off x="7253367" y="3699934"/>
            <a:ext cx="104550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Total of 350 kt CO</a:t>
            </a:r>
            <a:r>
              <a:rPr kumimoji="0" lang="en-GB" sz="105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 in 2024</a:t>
            </a:r>
          </a:p>
        </p:txBody>
      </p:sp>
    </p:spTree>
    <p:extLst>
      <p:ext uri="{BB962C8B-B14F-4D97-AF65-F5344CB8AC3E}">
        <p14:creationId xmlns:p14="http://schemas.microsoft.com/office/powerpoint/2010/main" val="420148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7D54E-AAF7-EED9-6CCD-F278238ED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147C4D-DE73-4560-56F2-E5FA6FBA9D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EE0D1-8BAA-2BDA-2B57-1C0F5BF325A1}"/>
              </a:ext>
            </a:extLst>
          </p:cNvPr>
          <p:cNvSpPr txBox="1"/>
          <p:nvPr/>
        </p:nvSpPr>
        <p:spPr>
          <a:xfrm>
            <a:off x="214939" y="264651"/>
            <a:ext cx="891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New opportunities at the HL-LHC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4D2BE1-C373-94D1-7218-49EB86267602}"/>
              </a:ext>
            </a:extLst>
          </p:cNvPr>
          <p:cNvSpPr txBox="1"/>
          <p:nvPr/>
        </p:nvSpPr>
        <p:spPr>
          <a:xfrm>
            <a:off x="623284" y="1108786"/>
            <a:ext cx="1022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20 times more luminosity than Run 2 and better detectors offer significantly enhanced physics reach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309F207-38E1-0ADA-D234-B871E5CEDD6C}"/>
              </a:ext>
            </a:extLst>
          </p:cNvPr>
          <p:cNvGrpSpPr/>
          <p:nvPr/>
        </p:nvGrpSpPr>
        <p:grpSpPr>
          <a:xfrm>
            <a:off x="7097272" y="1557146"/>
            <a:ext cx="4960800" cy="4983220"/>
            <a:chOff x="3254142" y="1421560"/>
            <a:chExt cx="4960800" cy="498322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F2E8D3C-9847-B7BA-8FD6-48604F88A85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54142" y="1443980"/>
              <a:ext cx="4960800" cy="4960800"/>
              <a:chOff x="6148615" y="1616617"/>
              <a:chExt cx="4960800" cy="496080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0D0F803-D4DA-0D5F-D871-2843562990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148615" y="1616617"/>
                <a:ext cx="4960800" cy="4960800"/>
              </a:xfrm>
              <a:prstGeom prst="rect">
                <a:avLst/>
              </a:prstGeom>
            </p:spPr>
          </p:pic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489A7C8F-39DC-06C3-9201-AB822A28D11D}"/>
                  </a:ext>
                </a:extLst>
              </p:cNvPr>
              <p:cNvSpPr/>
              <p:nvPr/>
            </p:nvSpPr>
            <p:spPr>
              <a:xfrm>
                <a:off x="6907237" y="1878037"/>
                <a:ext cx="3847514" cy="3727938"/>
              </a:xfrm>
              <a:custGeom>
                <a:avLst/>
                <a:gdLst>
                  <a:gd name="connsiteX0" fmla="*/ 0 w 3847514"/>
                  <a:gd name="connsiteY0" fmla="*/ 3727938 h 3727938"/>
                  <a:gd name="connsiteX1" fmla="*/ 274320 w 3847514"/>
                  <a:gd name="connsiteY1" fmla="*/ 3256671 h 3727938"/>
                  <a:gd name="connsiteX2" fmla="*/ 647114 w 3847514"/>
                  <a:gd name="connsiteY2" fmla="*/ 2736166 h 3727938"/>
                  <a:gd name="connsiteX3" fmla="*/ 984738 w 3847514"/>
                  <a:gd name="connsiteY3" fmla="*/ 2328203 h 3727938"/>
                  <a:gd name="connsiteX4" fmla="*/ 1512277 w 3847514"/>
                  <a:gd name="connsiteY4" fmla="*/ 1814732 h 3727938"/>
                  <a:gd name="connsiteX5" fmla="*/ 1969477 w 3847514"/>
                  <a:gd name="connsiteY5" fmla="*/ 1406769 h 3727938"/>
                  <a:gd name="connsiteX6" fmla="*/ 2560320 w 3847514"/>
                  <a:gd name="connsiteY6" fmla="*/ 935501 h 3727938"/>
                  <a:gd name="connsiteX7" fmla="*/ 3355145 w 3847514"/>
                  <a:gd name="connsiteY7" fmla="*/ 351692 h 3727938"/>
                  <a:gd name="connsiteX8" fmla="*/ 3847514 w 3847514"/>
                  <a:gd name="connsiteY8" fmla="*/ 0 h 3727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47514" h="3727938">
                    <a:moveTo>
                      <a:pt x="0" y="3727938"/>
                    </a:moveTo>
                    <a:cubicBezTo>
                      <a:pt x="83234" y="3574952"/>
                      <a:pt x="166468" y="3421966"/>
                      <a:pt x="274320" y="3256671"/>
                    </a:cubicBezTo>
                    <a:cubicBezTo>
                      <a:pt x="382172" y="3091376"/>
                      <a:pt x="528711" y="2890911"/>
                      <a:pt x="647114" y="2736166"/>
                    </a:cubicBezTo>
                    <a:cubicBezTo>
                      <a:pt x="765517" y="2581421"/>
                      <a:pt x="840544" y="2481775"/>
                      <a:pt x="984738" y="2328203"/>
                    </a:cubicBezTo>
                    <a:cubicBezTo>
                      <a:pt x="1128932" y="2174631"/>
                      <a:pt x="1348154" y="1968304"/>
                      <a:pt x="1512277" y="1814732"/>
                    </a:cubicBezTo>
                    <a:cubicBezTo>
                      <a:pt x="1676400" y="1661160"/>
                      <a:pt x="1794803" y="1553307"/>
                      <a:pt x="1969477" y="1406769"/>
                    </a:cubicBezTo>
                    <a:cubicBezTo>
                      <a:pt x="2144151" y="1260231"/>
                      <a:pt x="2329375" y="1111347"/>
                      <a:pt x="2560320" y="935501"/>
                    </a:cubicBezTo>
                    <a:cubicBezTo>
                      <a:pt x="2791265" y="759655"/>
                      <a:pt x="3140613" y="507609"/>
                      <a:pt x="3355145" y="351692"/>
                    </a:cubicBezTo>
                    <a:cubicBezTo>
                      <a:pt x="3569677" y="195775"/>
                      <a:pt x="3708595" y="97887"/>
                      <a:pt x="3847514" y="0"/>
                    </a:cubicBezTo>
                  </a:path>
                </a:pathLst>
              </a:custGeom>
              <a:noFill/>
              <a:ln w="12700">
                <a:solidFill>
                  <a:srgbClr val="E40000"/>
                </a:solidFill>
                <a:prstDash val="solid"/>
              </a:ln>
            </p:spPr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E940515-A73F-A809-79D6-C31840561E7F}"/>
                </a:ext>
              </a:extLst>
            </p:cNvPr>
            <p:cNvSpPr txBox="1"/>
            <p:nvPr/>
          </p:nvSpPr>
          <p:spPr>
            <a:xfrm>
              <a:off x="4039268" y="2669848"/>
              <a:ext cx="152638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3000"/>
                </a:spcBef>
              </a:pPr>
              <a:r>
                <a:rPr lang="en-GB" sz="1100" dirty="0">
                  <a:solidFill>
                    <a:srgbClr val="00A10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3000 fb</a:t>
              </a:r>
              <a:r>
                <a:rPr lang="en-GB" sz="1100" baseline="30000" dirty="0">
                  <a:solidFill>
                    <a:srgbClr val="00A10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–1</a:t>
              </a:r>
              <a:r>
                <a:rPr lang="en-GB" sz="1100" dirty="0">
                  <a:solidFill>
                    <a:srgbClr val="00A10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at 13.6 TeV</a:t>
              </a:r>
            </a:p>
            <a:p>
              <a:pPr marL="0" algn="l"/>
              <a:r>
                <a:rPr lang="en-GB" sz="1100" dirty="0">
                  <a:solidFill>
                    <a:srgbClr val="E4000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3000 fb</a:t>
              </a:r>
              <a:r>
                <a:rPr lang="en-GB" sz="1100" baseline="30000" dirty="0">
                  <a:solidFill>
                    <a:srgbClr val="E4000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–1</a:t>
              </a:r>
              <a:r>
                <a:rPr lang="en-GB" sz="1100" dirty="0">
                  <a:solidFill>
                    <a:srgbClr val="E4000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 at 14.0 TeV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408E384-DB38-F4B9-AC8D-AA558C61125E}"/>
                </a:ext>
              </a:extLst>
            </p:cNvPr>
            <p:cNvSpPr txBox="1"/>
            <p:nvPr/>
          </p:nvSpPr>
          <p:spPr>
            <a:xfrm>
              <a:off x="6370057" y="1421560"/>
              <a:ext cx="161454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algn="r">
                <a:spcBef>
                  <a:spcPts val="3000"/>
                </a:spcBef>
              </a:pPr>
              <a:r>
                <a:rPr lang="en-GB" sz="900" dirty="0">
                  <a:solidFill>
                    <a:prstClr val="black"/>
                  </a:solidFill>
                  <a:latin typeface="Helvetica Light" panose="020B0403020202020204" pitchFamily="34" charset="0"/>
                  <a:ea typeface="Helvetica Light" charset="0"/>
                  <a:cs typeface="Helvetica Light" charset="0"/>
                  <a:sym typeface="Wingdings" pitchFamily="2" charset="2"/>
                  <a:hlinkClick r:id="rId3"/>
                </a:rPr>
                <a:t>http://collider-</a:t>
              </a:r>
              <a:r>
                <a:rPr lang="en-GB" sz="900" dirty="0" err="1">
                  <a:solidFill>
                    <a:prstClr val="black"/>
                  </a:solidFill>
                  <a:latin typeface="Helvetica Light" panose="020B0403020202020204" pitchFamily="34" charset="0"/>
                  <a:ea typeface="Helvetica Light" charset="0"/>
                  <a:cs typeface="Helvetica Light" charset="0"/>
                  <a:sym typeface="Wingdings" pitchFamily="2" charset="2"/>
                  <a:hlinkClick r:id="rId3"/>
                </a:rPr>
                <a:t>reach.cern.ch</a:t>
              </a:r>
              <a:endPara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5E209C5-234E-AFD0-FCA7-59436C2831D2}"/>
              </a:ext>
            </a:extLst>
          </p:cNvPr>
          <p:cNvSpPr txBox="1"/>
          <p:nvPr/>
        </p:nvSpPr>
        <p:spPr>
          <a:xfrm>
            <a:off x="623283" y="1557146"/>
            <a:ext cx="62436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Sensitivity increase by up to 2 TeV for searches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DE0C80-EB4B-8CA1-7C3C-C3D7D3918149}"/>
              </a:ext>
            </a:extLst>
          </p:cNvPr>
          <p:cNvCxnSpPr>
            <a:cxnSpLocks/>
          </p:cNvCxnSpPr>
          <p:nvPr/>
        </p:nvCxnSpPr>
        <p:spPr>
          <a:xfrm>
            <a:off x="723331" y="2661312"/>
            <a:ext cx="5718412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6DF96AF-CED5-B3EE-CE2F-2911DC4BAEF6}"/>
              </a:ext>
            </a:extLst>
          </p:cNvPr>
          <p:cNvSpPr txBox="1"/>
          <p:nvPr/>
        </p:nvSpPr>
        <p:spPr>
          <a:xfrm>
            <a:off x="623283" y="2958535"/>
            <a:ext cx="5818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Proton–proton collisions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correspond to a convolution of Parton Density Functions (PDF) with parton–parton scattering matrix element</a:t>
            </a:r>
          </a:p>
        </p:txBody>
      </p:sp>
      <p:pic>
        <p:nvPicPr>
          <p:cNvPr id="5143" name="Picture 5142">
            <a:extLst>
              <a:ext uri="{FF2B5EF4-FFF2-40B4-BE49-F238E27FC236}">
                <a16:creationId xmlns:a16="http://schemas.microsoft.com/office/drawing/2014/main" id="{67213600-540C-2DAD-5CA6-05E8689BBB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57609" y="3615631"/>
            <a:ext cx="5297414" cy="1669488"/>
          </a:xfrm>
          <a:prstGeom prst="rect">
            <a:avLst/>
          </a:prstGeom>
        </p:spPr>
      </p:pic>
      <p:grpSp>
        <p:nvGrpSpPr>
          <p:cNvPr id="5145" name="Group 66">
            <a:extLst>
              <a:ext uri="{FF2B5EF4-FFF2-40B4-BE49-F238E27FC236}">
                <a16:creationId xmlns:a16="http://schemas.microsoft.com/office/drawing/2014/main" id="{D420D61A-9241-30DD-3261-92E16A95B4F9}"/>
              </a:ext>
            </a:extLst>
          </p:cNvPr>
          <p:cNvGrpSpPr/>
          <p:nvPr/>
        </p:nvGrpSpPr>
        <p:grpSpPr>
          <a:xfrm>
            <a:off x="632366" y="5428589"/>
            <a:ext cx="5702443" cy="330765"/>
            <a:chOff x="257173" y="4343399"/>
            <a:chExt cx="5702443" cy="330765"/>
          </a:xfrm>
        </p:grpSpPr>
        <p:sp>
          <p:nvSpPr>
            <p:cNvPr id="5146" name="Text Box 25">
              <a:extLst>
                <a:ext uri="{FF2B5EF4-FFF2-40B4-BE49-F238E27FC236}">
                  <a16:creationId xmlns:a16="http://schemas.microsoft.com/office/drawing/2014/main" id="{AA993888-A0AD-E994-94E9-52DA40900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173" y="4343400"/>
              <a:ext cx="5702443" cy="3195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marR="0" lvl="0" defTabSz="457200" eaLnBrk="1" fontAlgn="base" latinLnBrk="0" hangingPunct="1">
                <a:lnSpc>
                  <a:spcPct val="11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0" lang="en-US" sz="140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</a:rPr>
                <a:t>CM energy-squared of parton collision:</a:t>
              </a:r>
            </a:p>
          </p:txBody>
        </p:sp>
        <p:graphicFrame>
          <p:nvGraphicFramePr>
            <p:cNvPr id="5147" name="Object 2">
              <a:extLst>
                <a:ext uri="{FF2B5EF4-FFF2-40B4-BE49-F238E27FC236}">
                  <a16:creationId xmlns:a16="http://schemas.microsoft.com/office/drawing/2014/main" id="{EE23F032-F95D-36E4-A68D-CC6C0CE6059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94341674"/>
                </p:ext>
              </p:extLst>
            </p:nvPr>
          </p:nvGraphicFramePr>
          <p:xfrm>
            <a:off x="3486018" y="4343399"/>
            <a:ext cx="1652423" cy="3307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346200" imgH="266700" progId="Equation.DSMT4">
                    <p:embed/>
                  </p:oleObj>
                </mc:Choice>
                <mc:Fallback>
                  <p:oleObj name="Equation" r:id="rId5" imgW="1346200" imgH="266700" progId="Equation.DSMT4">
                    <p:embed/>
                    <p:pic>
                      <p:nvPicPr>
                        <p:cNvPr id="58" name="Object 2">
                          <a:extLst>
                            <a:ext uri="{FF2B5EF4-FFF2-40B4-BE49-F238E27FC236}">
                              <a16:creationId xmlns:a16="http://schemas.microsoft.com/office/drawing/2014/main" id="{5C8A86DB-86DC-D044-93DF-2A47E9C789C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6018" y="4343399"/>
                          <a:ext cx="1652423" cy="33076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50" name="TextBox 5149">
            <a:extLst>
              <a:ext uri="{FF2B5EF4-FFF2-40B4-BE49-F238E27FC236}">
                <a16:creationId xmlns:a16="http://schemas.microsoft.com/office/drawing/2014/main" id="{FEADC049-FB4F-F3E9-579B-005B08714D64}"/>
              </a:ext>
            </a:extLst>
          </p:cNvPr>
          <p:cNvSpPr txBox="1"/>
          <p:nvPr/>
        </p:nvSpPr>
        <p:spPr>
          <a:xfrm>
            <a:off x="623283" y="5911118"/>
            <a:ext cx="5372670" cy="556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/>
              </a:rPr>
              <a:t>More luminosity allows to explore the high-x tails of the PDFs and thus reach higher parton collision energies</a:t>
            </a:r>
          </a:p>
        </p:txBody>
      </p:sp>
    </p:spTree>
    <p:extLst>
      <p:ext uri="{BB962C8B-B14F-4D97-AF65-F5344CB8AC3E}">
        <p14:creationId xmlns:p14="http://schemas.microsoft.com/office/powerpoint/2010/main" val="5117295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7DAB4-72A7-0A9F-72AC-B10B20B22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3195A6-8A84-BA56-D26F-A2A2BA6F56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E629D1-3AAB-0AE3-8AB7-E00CB447BC56}"/>
              </a:ext>
            </a:extLst>
          </p:cNvPr>
          <p:cNvSpPr txBox="1"/>
          <p:nvPr/>
        </p:nvSpPr>
        <p:spPr>
          <a:xfrm>
            <a:off x="214939" y="264651"/>
            <a:ext cx="891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New opportunities at the HL-LHC</a:t>
            </a:r>
            <a:endParaRPr lang="en-US" sz="2800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5A9D8-2A5F-ED60-C48B-64D5548B70A6}"/>
              </a:ext>
            </a:extLst>
          </p:cNvPr>
          <p:cNvSpPr txBox="1"/>
          <p:nvPr/>
        </p:nvSpPr>
        <p:spPr>
          <a:xfrm>
            <a:off x="623284" y="1108786"/>
            <a:ext cx="1022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20 times more luminosity than Run 2 and better detectors offer significantly enhanced physics reach </a:t>
            </a:r>
            <a:endParaRPr lang="en-GB" sz="16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D80337-C0CD-AF1E-8586-58441C9E703C}"/>
              </a:ext>
            </a:extLst>
          </p:cNvPr>
          <p:cNvSpPr txBox="1"/>
          <p:nvPr/>
        </p:nvSpPr>
        <p:spPr>
          <a:xfrm>
            <a:off x="623283" y="1557146"/>
            <a:ext cx="6243649" cy="1731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Sensitivity increase by up to 2 TeV for searches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√L or better sensitivity increase to new physics with weak or suppressed couplings (</a:t>
            </a:r>
            <a:r>
              <a:rPr lang="en-GB" sz="1400" dirty="0" err="1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eg</a:t>
            </a:r>
            <a:r>
              <a:rPr lang="en-GB" sz="14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EW SUSY, WIMPs, or feebly interacting particles) 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Sensitivity to new SM processes, extended phase space, and improved precision in Higgs, </a:t>
            </a:r>
            <a:r>
              <a:rPr lang="en-GB" sz="1400" dirty="0" err="1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multiboson</a:t>
            </a:r>
            <a:r>
              <a:rPr lang="en-GB" sz="14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top, flavour, … probes 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endParaRPr lang="en-GB" sz="1400" dirty="0">
              <a:solidFill>
                <a:srgbClr val="0070C0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B48A18-3945-6317-B3D6-607005567F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939" t="9905" r="26007" b="62476"/>
          <a:stretch>
            <a:fillRect/>
          </a:stretch>
        </p:blipFill>
        <p:spPr>
          <a:xfrm>
            <a:off x="7015765" y="1798656"/>
            <a:ext cx="5033429" cy="36675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DF7893-190C-0C28-9B92-464020D6D80E}"/>
              </a:ext>
            </a:extLst>
          </p:cNvPr>
          <p:cNvSpPr txBox="1"/>
          <p:nvPr/>
        </p:nvSpPr>
        <p:spPr>
          <a:xfrm>
            <a:off x="7614643" y="5524467"/>
            <a:ext cx="4434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Evolution of the expected significance in CMS 4 top search, and what really happened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B8ACC9-72DA-65B2-B275-B32DFC5D22B8}"/>
              </a:ext>
            </a:extLst>
          </p:cNvPr>
          <p:cNvSpPr txBox="1"/>
          <p:nvPr/>
        </p:nvSpPr>
        <p:spPr>
          <a:xfrm>
            <a:off x="10851400" y="1753091"/>
            <a:ext cx="10823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arXiv:2402.07985</a:t>
            </a:r>
            <a:endParaRPr lang="en-GB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87149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EE19F-D2E6-FCCA-EF9E-30C4996E9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2F6326-ABA9-1DA1-97D0-A4BE6BAAC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1B774D-352D-5630-42D0-070CD45F486D}"/>
              </a:ext>
            </a:extLst>
          </p:cNvPr>
          <p:cNvSpPr txBox="1"/>
          <p:nvPr/>
        </p:nvSpPr>
        <p:spPr>
          <a:xfrm>
            <a:off x="214939" y="264651"/>
            <a:ext cx="891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New opportunities at the HL-LHC</a:t>
            </a:r>
            <a:endParaRPr lang="en-US" sz="2800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179C56-B3C1-49D7-C0F2-C75275B2F7CF}"/>
              </a:ext>
            </a:extLst>
          </p:cNvPr>
          <p:cNvSpPr txBox="1"/>
          <p:nvPr/>
        </p:nvSpPr>
        <p:spPr>
          <a:xfrm>
            <a:off x="623284" y="1108786"/>
            <a:ext cx="1022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20 times more luminosity than Run 2 and better detectors offer significantly enhanced </a:t>
            </a: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physics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reach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854F3B-7D26-61EB-1137-300BE2DF0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707" y="3115144"/>
            <a:ext cx="6108260" cy="27665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4AB3698-856F-472A-15FB-E94E2E92A04F}"/>
              </a:ext>
            </a:extLst>
          </p:cNvPr>
          <p:cNvSpPr txBox="1"/>
          <p:nvPr/>
        </p:nvSpPr>
        <p:spPr>
          <a:xfrm>
            <a:off x="2886667" y="5051703"/>
            <a:ext cx="3037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L1 data scouting prospects for low-mass </a:t>
            </a:r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μμ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resonance search (</a:t>
            </a:r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eg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dark photon), excellent resolution owing to track trigger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DB7525-D7EA-5ED3-F4AD-B92AA8D03D0A}"/>
              </a:ext>
            </a:extLst>
          </p:cNvPr>
          <p:cNvSpPr txBox="1"/>
          <p:nvPr/>
        </p:nvSpPr>
        <p:spPr>
          <a:xfrm>
            <a:off x="10762912" y="3361394"/>
            <a:ext cx="125681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en-GB" sz="900" u="none" strike="noStrike" dirty="0">
                <a:solidFill>
                  <a:srgbClr val="630000"/>
                </a:solidFill>
                <a:effectLst/>
                <a:latin typeface="Helvetica Light" panose="020B0403020202020204" pitchFamily="34" charset="0"/>
                <a:hlinkClick r:id="rId3"/>
              </a:rPr>
              <a:t>CMS-DP-2025-058</a:t>
            </a:r>
            <a:endParaRPr lang="en-GB" sz="900" u="none" strike="noStrike" dirty="0">
              <a:solidFill>
                <a:srgbClr val="630000"/>
              </a:solidFill>
              <a:effectLst/>
              <a:latin typeface="Helvetica Light" panose="020B0403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606C76F-EAFD-9418-D2F7-9C50A48AA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8913" y="2044352"/>
            <a:ext cx="2127496" cy="214158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67E202D-AFEA-87C4-B2B6-426AB664AF30}"/>
              </a:ext>
            </a:extLst>
          </p:cNvPr>
          <p:cNvSpPr txBox="1"/>
          <p:nvPr/>
        </p:nvSpPr>
        <p:spPr>
          <a:xfrm>
            <a:off x="10386653" y="2080959"/>
            <a:ext cx="1151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With the expected backgrounds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694B2A-9E06-0865-E0FA-4633A194B531}"/>
              </a:ext>
            </a:extLst>
          </p:cNvPr>
          <p:cNvSpPr txBox="1"/>
          <p:nvPr/>
        </p:nvSpPr>
        <p:spPr>
          <a:xfrm>
            <a:off x="623283" y="1557146"/>
            <a:ext cx="6243649" cy="1946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Sensitivity increase by up to 2 TeV for searches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√L or better sensitivity increase to new physics with weak or suppressed couplings (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eg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EW SUSY, WIMPs, or feebly interacting particles) 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Sensitivity to new SM processes, extended phase space, and improved precision in Higgs, </a:t>
            </a:r>
            <a:r>
              <a:rPr lang="en-GB" sz="14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multiboson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top, flavour, … probes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Increased trigger acceptance and selection capabilities for                      low-mass, soft, unconventional signatures</a:t>
            </a:r>
          </a:p>
        </p:txBody>
      </p:sp>
    </p:spTree>
    <p:extLst>
      <p:ext uri="{BB962C8B-B14F-4D97-AF65-F5344CB8AC3E}">
        <p14:creationId xmlns:p14="http://schemas.microsoft.com/office/powerpoint/2010/main" val="2002600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C1564-1F56-1D88-9819-AC241D211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239A77-9061-059A-CB97-311CD01C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852A1-EA10-A45D-CF05-C9909BAEB747}"/>
              </a:ext>
            </a:extLst>
          </p:cNvPr>
          <p:cNvSpPr txBox="1"/>
          <p:nvPr/>
        </p:nvSpPr>
        <p:spPr>
          <a:xfrm>
            <a:off x="214939" y="264651"/>
            <a:ext cx="891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New opportunities at the HL-LHC</a:t>
            </a:r>
            <a:endParaRPr lang="en-US" sz="2800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01A97B-2B24-D382-A216-78808C9D13F8}"/>
              </a:ext>
            </a:extLst>
          </p:cNvPr>
          <p:cNvSpPr txBox="1"/>
          <p:nvPr/>
        </p:nvSpPr>
        <p:spPr>
          <a:xfrm>
            <a:off x="623284" y="1108786"/>
            <a:ext cx="1022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20 times more luminosity than Run 2 and better detectors offer significantly enhanced </a:t>
            </a: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physics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reach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02D71C-F8B6-7448-9718-22B6990A7FE5}"/>
              </a:ext>
            </a:extLst>
          </p:cNvPr>
          <p:cNvSpPr txBox="1"/>
          <p:nvPr/>
        </p:nvSpPr>
        <p:spPr>
          <a:xfrm>
            <a:off x="623283" y="1557146"/>
            <a:ext cx="6243649" cy="3039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Sensitivity increase by up to 2 TeV for searches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√L or better sensitivity increase to new physics with weak or suppressed couplings (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eg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EW SUSY, WIMPs, or feebly interacting particles)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Sensitivity to new SM processes, extended phase space, and improved precision in Higgs, </a:t>
            </a:r>
            <a:r>
              <a:rPr lang="en-GB" sz="14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multiboson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top, flavour, … probes 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Increased trigger acceptance and selection capabilities for                      low-mass, soft, unconventional signatures, and AD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Increased forward acceptance of trackers allows improved reconstruction of VBF/VBS topologies, constraints on PDFs, and control of pileup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timing detectors with 30 ~ 50 </a:t>
            </a:r>
            <a:r>
              <a:rPr lang="en-GB" sz="1400" dirty="0" err="1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  <a:r>
              <a:rPr lang="en-GB" sz="14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resolution help mitigate pileup and improve the detection of long-lived particles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2C920B-4FE6-4673-8CC8-2844C6EDC328}"/>
              </a:ext>
            </a:extLst>
          </p:cNvPr>
          <p:cNvSpPr txBox="1"/>
          <p:nvPr/>
        </p:nvSpPr>
        <p:spPr>
          <a:xfrm>
            <a:off x="7865293" y="4406424"/>
            <a:ext cx="34138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Vector boson scattering </a:t>
            </a:r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diagramme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3" name="Picture 2" descr="figaux_01a.pdf">
            <a:extLst>
              <a:ext uri="{FF2B5EF4-FFF2-40B4-BE49-F238E27FC236}">
                <a16:creationId xmlns:a16="http://schemas.microsoft.com/office/drawing/2014/main" id="{CD81BE1B-D707-2974-4C27-5F1C8E8F5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9794" y="2405685"/>
            <a:ext cx="2844800" cy="191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2412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98F93-9C82-C856-6C61-6B2312F1C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0F1861-EE72-7606-A523-248DC695D9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57AF04-41E8-D20E-15C3-BEEED11DACA2}"/>
              </a:ext>
            </a:extLst>
          </p:cNvPr>
          <p:cNvSpPr txBox="1"/>
          <p:nvPr/>
        </p:nvSpPr>
        <p:spPr>
          <a:xfrm>
            <a:off x="214939" y="264651"/>
            <a:ext cx="891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New opportunities at the HL-LHC</a:t>
            </a:r>
            <a:endParaRPr lang="en-US" sz="2800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759B80-18FF-87E9-737F-602D5D699297}"/>
              </a:ext>
            </a:extLst>
          </p:cNvPr>
          <p:cNvSpPr txBox="1"/>
          <p:nvPr/>
        </p:nvSpPr>
        <p:spPr>
          <a:xfrm>
            <a:off x="623284" y="1108786"/>
            <a:ext cx="1022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20 times more luminosity than Run 2 and better detectors offer significantly enhanced </a:t>
            </a: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physics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reach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7E59CF-3613-E0EB-3A2F-45AFA0C16120}"/>
              </a:ext>
            </a:extLst>
          </p:cNvPr>
          <p:cNvSpPr txBox="1"/>
          <p:nvPr/>
        </p:nvSpPr>
        <p:spPr>
          <a:xfrm>
            <a:off x="623283" y="1557146"/>
            <a:ext cx="6243649" cy="358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Sensitivity increase by up to 2 TeV for searches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√L or better sensitivity increase to new physics with weak or suppressed couplings (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eg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EW SUSY, WIMPs, or feebly interacting particles) 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Sensitivity to new SM processes, extended phase space, and improved precision in Higgs, </a:t>
            </a:r>
            <a:r>
              <a:rPr lang="en-GB" sz="14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multiboson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top, flavour, … probes 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Increased trigger acceptance and selection capabilities for                      low-mass, soft, unconventional signatures, and AD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Increased forward acceptance of trackers allows improved reconstruction of VBF/VBS topologies, constraints on PDFs, and control of pileup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timing detectors with 30 ~ 50 </a:t>
            </a:r>
            <a:r>
              <a:rPr lang="en-GB" sz="14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resolution help mitigate pileup and improve the detection of long-lived particles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Machine learning and AI will continue to boost detector, reconstruction, and analysis performance, as well as our work efficiency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D02E6F-93B6-2618-F6BB-7A7F3B0BC0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766"/>
          <a:stretch>
            <a:fillRect/>
          </a:stretch>
        </p:blipFill>
        <p:spPr>
          <a:xfrm>
            <a:off x="7231302" y="2479574"/>
            <a:ext cx="4765081" cy="30339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60F971-E810-3315-E050-268216E14404}"/>
              </a:ext>
            </a:extLst>
          </p:cNvPr>
          <p:cNvSpPr txBox="1"/>
          <p:nvPr/>
        </p:nvSpPr>
        <p:spPr>
          <a:xfrm>
            <a:off x="9543728" y="2533543"/>
            <a:ext cx="15119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900" noProof="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ATL-SOFT-PUB-2026-002</a:t>
            </a:r>
            <a:endParaRPr lang="en-GB" sz="900" noProof="0" dirty="0">
              <a:solidFill>
                <a:prstClr val="black"/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494095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AA8EC-2F5E-615D-8A64-A848E6ACF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2BAD86-3FC2-25AF-FFE6-A0BDD0B442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6EA425-E5B8-B025-FC50-B86B1F855386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HL-LHC Physics prospects — Higgs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C27CE1-FF74-2AC5-762F-D4119B424545}"/>
              </a:ext>
            </a:extLst>
          </p:cNvPr>
          <p:cNvSpPr/>
          <p:nvPr/>
        </p:nvSpPr>
        <p:spPr>
          <a:xfrm>
            <a:off x="628098" y="1105896"/>
            <a:ext cx="115500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Higgs physics is one of the science drivers of the HL-LHC</a:t>
            </a:r>
            <a:endParaRPr lang="en-GB" sz="1600" dirty="0">
              <a:solidFill>
                <a:srgbClr val="000000"/>
              </a:solidFill>
              <a:latin typeface="Helvetica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D7096E-831E-D051-F94D-6707CB93A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269" y="1980465"/>
            <a:ext cx="4561565" cy="4024910"/>
          </a:xfrm>
          <a:prstGeom prst="rect">
            <a:avLst/>
          </a:prstGeom>
          <a:effectLst>
            <a:outerShdw blurRad="186035" sx="102000" sy="102000" algn="ctr" rotWithShape="0">
              <a:prstClr val="black">
                <a:alpha val="10603"/>
              </a:prstClr>
            </a:outerShdw>
          </a:effectLst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463957F-F27C-EB4D-7401-120595FFDD86}"/>
              </a:ext>
            </a:extLst>
          </p:cNvPr>
          <p:cNvSpPr/>
          <p:nvPr/>
        </p:nvSpPr>
        <p:spPr>
          <a:xfrm>
            <a:off x="3218391" y="4259186"/>
            <a:ext cx="1487821" cy="850694"/>
          </a:xfrm>
          <a:prstGeom prst="roundRect">
            <a:avLst/>
          </a:prstGeom>
          <a:ln w="19050">
            <a:solidFill>
              <a:srgbClr val="FFFF00"/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noProof="0" dirty="0">
              <a:latin typeface="Helvetica" pitchFamily="2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EFCE55D-8440-C1D7-2A95-F113FE4BF519}"/>
              </a:ext>
            </a:extLst>
          </p:cNvPr>
          <p:cNvSpPr/>
          <p:nvPr/>
        </p:nvSpPr>
        <p:spPr>
          <a:xfrm>
            <a:off x="395695" y="4715299"/>
            <a:ext cx="1678899" cy="1169233"/>
          </a:xfrm>
          <a:prstGeom prst="roundRect">
            <a:avLst>
              <a:gd name="adj" fmla="val 4842"/>
            </a:avLst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noProof="0" dirty="0">
              <a:latin typeface="Helvetica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09CF6A-64E3-B5B4-CF87-5284193E11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216" r="80057"/>
          <a:stretch>
            <a:fillRect/>
          </a:stretch>
        </p:blipFill>
        <p:spPr>
          <a:xfrm>
            <a:off x="369220" y="4771096"/>
            <a:ext cx="1833575" cy="1207649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742DD50-B8ED-2A38-14F0-32F9B3F20FA6}"/>
                  </a:ext>
                </a:extLst>
              </p:cNvPr>
              <p:cNvSpPr txBox="1"/>
              <p:nvPr/>
            </p:nvSpPr>
            <p:spPr>
              <a:xfrm>
                <a:off x="1251154" y="5024361"/>
                <a:ext cx="870045" cy="4832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200" i="1" noProof="0" smtClean="0">
                          <a:solidFill>
                            <a:srgbClr val="0366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1200" b="0" i="1" noProof="0" smtClean="0">
                              <a:solidFill>
                                <a:srgbClr val="0366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noProof="0" smtClean="0">
                              <a:solidFill>
                                <a:srgbClr val="0366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Sup>
                            <m:sSubSupPr>
                              <m:ctrlPr>
                                <a:rPr lang="en-GB" sz="1200" b="0" i="1" noProof="0" smtClean="0">
                                  <a:solidFill>
                                    <a:srgbClr val="0366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200" b="0" i="1" noProof="0" smtClean="0">
                                  <a:solidFill>
                                    <a:srgbClr val="0366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1200" b="0" i="1" noProof="0" smtClean="0">
                                  <a:solidFill>
                                    <a:srgbClr val="0366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r>
                                <a:rPr lang="en-GB" sz="1200" b="0" i="1" noProof="0" smtClean="0">
                                  <a:solidFill>
                                    <a:srgbClr val="0366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GB" sz="1200" b="0" i="1" noProof="0" smtClean="0">
                                  <a:solidFill>
                                    <a:srgbClr val="0366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sub>
                            <m:sup>
                              <m:r>
                                <a:rPr lang="en-GB" sz="1200" b="0" i="1" noProof="0" smtClean="0">
                                  <a:solidFill>
                                    <a:srgbClr val="0366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200" i="1" noProof="0" smtClean="0">
                              <a:solidFill>
                                <a:srgbClr val="0366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lang="en-GB" sz="1600" noProof="0" dirty="0">
                  <a:solidFill>
                    <a:srgbClr val="036600"/>
                  </a:solidFill>
                  <a:latin typeface="Chalkduster"/>
                  <a:cs typeface="Chalkduster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742DD50-B8ED-2A38-14F0-32F9B3F20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1154" y="5024361"/>
                <a:ext cx="870045" cy="4832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B1A73E2-F741-9306-5387-9E7EF52DAE5E}"/>
              </a:ext>
            </a:extLst>
          </p:cNvPr>
          <p:cNvSpPr/>
          <p:nvPr/>
        </p:nvSpPr>
        <p:spPr>
          <a:xfrm>
            <a:off x="5259010" y="3314197"/>
            <a:ext cx="1662419" cy="1169233"/>
          </a:xfrm>
          <a:prstGeom prst="roundRect">
            <a:avLst>
              <a:gd name="adj" fmla="val 4842"/>
            </a:avLst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noProof="0" dirty="0">
              <a:latin typeface="Helvetica" pitchFamily="2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34873A6-5D52-5FD8-F796-FC7F76863612}"/>
              </a:ext>
            </a:extLst>
          </p:cNvPr>
          <p:cNvSpPr/>
          <p:nvPr/>
        </p:nvSpPr>
        <p:spPr>
          <a:xfrm>
            <a:off x="5259010" y="4723815"/>
            <a:ext cx="1662419" cy="1169233"/>
          </a:xfrm>
          <a:prstGeom prst="roundRect">
            <a:avLst>
              <a:gd name="adj" fmla="val 4842"/>
            </a:avLst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noProof="0" dirty="0"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03F9A0C-FA8C-9DDE-94C5-563F205DE0FD}"/>
                  </a:ext>
                </a:extLst>
              </p:cNvPr>
              <p:cNvSpPr txBox="1"/>
              <p:nvPr/>
            </p:nvSpPr>
            <p:spPr>
              <a:xfrm>
                <a:off x="6114469" y="5059969"/>
                <a:ext cx="719364" cy="46583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200" i="1" noProof="0" smtClean="0">
                          <a:solidFill>
                            <a:srgbClr val="2577B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1200" b="0" i="1" noProof="0" smtClean="0">
                              <a:solidFill>
                                <a:srgbClr val="2577B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noProof="0" smtClean="0">
                              <a:solidFill>
                                <a:srgbClr val="2577BC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Sup>
                            <m:sSubSupPr>
                              <m:ctrlPr>
                                <a:rPr lang="en-GB" sz="1200" b="0" i="1" noProof="0" smtClean="0">
                                  <a:solidFill>
                                    <a:srgbClr val="2577B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200" b="0" i="1" noProof="0" smtClean="0">
                                  <a:solidFill>
                                    <a:srgbClr val="2577BC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1200" b="0" i="1" noProof="0" smtClean="0">
                                  <a:solidFill>
                                    <a:srgbClr val="2577BC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a:rPr lang="en-GB" sz="1200" b="0" i="1" noProof="0" smtClean="0">
                                  <a:solidFill>
                                    <a:srgbClr val="2577B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200" i="1" noProof="0" smtClean="0">
                              <a:solidFill>
                                <a:srgbClr val="2577B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lang="en-GB" sz="1600" noProof="0" dirty="0">
                  <a:solidFill>
                    <a:srgbClr val="2577BC"/>
                  </a:solidFill>
                  <a:latin typeface="Chalkduster"/>
                  <a:cs typeface="Chalkduster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03F9A0C-FA8C-9DDE-94C5-563F205DE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4469" y="5059969"/>
                <a:ext cx="719364" cy="4658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A164FCD-AFEC-99A7-1D11-4B1FFDD4536F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2121199" y="4976074"/>
            <a:ext cx="1097192" cy="289924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C71502E-FC46-9399-9C06-AB2A95C5F8E7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4357686" y="3898814"/>
            <a:ext cx="901324" cy="360372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069C032-78DB-AF60-905E-5A66A8310EBA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4571998" y="4976074"/>
            <a:ext cx="696034" cy="343372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9B251F93-EA96-156E-7B3D-95BBBCC7EF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399" t="64783" r="20695" b="4240"/>
          <a:stretch>
            <a:fillRect/>
          </a:stretch>
        </p:blipFill>
        <p:spPr>
          <a:xfrm>
            <a:off x="5317156" y="3393706"/>
            <a:ext cx="1483618" cy="1060493"/>
          </a:xfrm>
          <a:prstGeom prst="rect">
            <a:avLst/>
          </a:prstGeom>
          <a:solidFill>
            <a:schemeClr val="bg1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58545FE-BB30-0028-6A79-E8099D2BC567}"/>
                  </a:ext>
                </a:extLst>
              </p:cNvPr>
              <p:cNvSpPr txBox="1"/>
              <p:nvPr/>
            </p:nvSpPr>
            <p:spPr>
              <a:xfrm>
                <a:off x="6120746" y="3696495"/>
                <a:ext cx="811248" cy="413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200" i="1" noProof="0" smtClean="0">
                          <a:solidFill>
                            <a:srgbClr val="D0733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US" sz="1200" b="0" i="1" noProof="0" smtClean="0">
                              <a:solidFill>
                                <a:srgbClr val="D0733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noProof="0" smtClean="0">
                              <a:solidFill>
                                <a:srgbClr val="D0733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1200" b="0" i="1" noProof="0" smtClean="0">
                              <a:solidFill>
                                <a:srgbClr val="D0733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f>
                        <m:fPr>
                          <m:ctrlPr>
                            <a:rPr lang="en-GB" sz="1200" b="0" i="1" noProof="0" smtClean="0">
                              <a:solidFill>
                                <a:srgbClr val="D0733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200" b="0" i="1" noProof="0" smtClean="0">
                                  <a:solidFill>
                                    <a:srgbClr val="D0733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200" b="0" i="1" noProof="0" smtClean="0">
                                  <a:solidFill>
                                    <a:srgbClr val="D0733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1200" b="0" i="1" noProof="0" smtClean="0">
                                  <a:solidFill>
                                    <a:srgbClr val="D0733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lang="en-GB" sz="1200" i="1" noProof="0" smtClean="0">
                              <a:solidFill>
                                <a:srgbClr val="D0733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lang="en-GB" sz="1200" noProof="0" dirty="0">
                  <a:solidFill>
                    <a:srgbClr val="D07331"/>
                  </a:solidFill>
                  <a:latin typeface="Chalkduster"/>
                  <a:cs typeface="Chalkduster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58545FE-BB30-0028-6A79-E8099D2BC5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746" y="3696495"/>
                <a:ext cx="811248" cy="4138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3C0C0E7D-2E6A-BB43-176D-F7D8CA450C16}"/>
              </a:ext>
            </a:extLst>
          </p:cNvPr>
          <p:cNvSpPr/>
          <p:nvPr/>
        </p:nvSpPr>
        <p:spPr>
          <a:xfrm>
            <a:off x="6475474" y="3393706"/>
            <a:ext cx="281672" cy="218003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l"/>
            <a:endParaRPr lang="en-GB" sz="1600" noProof="0" dirty="0">
              <a:latin typeface="Helvetica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A69AC5-2527-81E9-B178-F5406D68A76A}"/>
              </a:ext>
            </a:extLst>
          </p:cNvPr>
          <p:cNvSpPr txBox="1"/>
          <p:nvPr/>
        </p:nvSpPr>
        <p:spPr>
          <a:xfrm>
            <a:off x="6393888" y="3406517"/>
            <a:ext cx="231154" cy="2923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300" i="1" noProof="0" dirty="0">
                <a:solidFill>
                  <a:srgbClr val="D0733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B2AEAF-C4CC-F9A1-D60F-7380E9A09450}"/>
              </a:ext>
            </a:extLst>
          </p:cNvPr>
          <p:cNvSpPr/>
          <p:nvPr/>
        </p:nvSpPr>
        <p:spPr>
          <a:xfrm>
            <a:off x="6472559" y="4213931"/>
            <a:ext cx="281672" cy="218003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l"/>
            <a:endParaRPr lang="en-GB" sz="1600" noProof="0" dirty="0">
              <a:latin typeface="Helvetica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55A3E8-2DCE-7137-B342-99F21437C2C8}"/>
              </a:ext>
            </a:extLst>
          </p:cNvPr>
          <p:cNvSpPr txBox="1"/>
          <p:nvPr/>
        </p:nvSpPr>
        <p:spPr>
          <a:xfrm>
            <a:off x="6390973" y="4139413"/>
            <a:ext cx="231154" cy="2923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300" i="1" noProof="0" dirty="0">
                <a:solidFill>
                  <a:srgbClr val="D0733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12528D6-DF86-4460-0C40-1076E4D2A34E}"/>
              </a:ext>
            </a:extLst>
          </p:cNvPr>
          <p:cNvCxnSpPr/>
          <p:nvPr/>
        </p:nvCxnSpPr>
        <p:spPr>
          <a:xfrm>
            <a:off x="5540172" y="5313704"/>
            <a:ext cx="48768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701101D-56E3-A4E3-DA39-8A76C90E15F0}"/>
              </a:ext>
            </a:extLst>
          </p:cNvPr>
          <p:cNvCxnSpPr>
            <a:cxnSpLocks/>
          </p:cNvCxnSpPr>
          <p:nvPr/>
        </p:nvCxnSpPr>
        <p:spPr>
          <a:xfrm flipV="1">
            <a:off x="6027852" y="4976074"/>
            <a:ext cx="399175" cy="33763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FC57669-7039-DA88-F153-796C7EAC2A6E}"/>
              </a:ext>
            </a:extLst>
          </p:cNvPr>
          <p:cNvCxnSpPr>
            <a:cxnSpLocks/>
          </p:cNvCxnSpPr>
          <p:nvPr/>
        </p:nvCxnSpPr>
        <p:spPr>
          <a:xfrm>
            <a:off x="6024467" y="5311353"/>
            <a:ext cx="399175" cy="33763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D7426C0-0AED-A9C4-EC77-6DC35DE4DC2B}"/>
              </a:ext>
            </a:extLst>
          </p:cNvPr>
          <p:cNvSpPr txBox="1"/>
          <p:nvPr/>
        </p:nvSpPr>
        <p:spPr>
          <a:xfrm>
            <a:off x="5268032" y="5173252"/>
            <a:ext cx="304892" cy="2923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300" i="1" noProof="0" dirty="0">
                <a:solidFill>
                  <a:srgbClr val="2577BC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511D996-6B62-7397-A9B6-E3C7FCF0496B}"/>
              </a:ext>
            </a:extLst>
          </p:cNvPr>
          <p:cNvSpPr txBox="1"/>
          <p:nvPr/>
        </p:nvSpPr>
        <p:spPr>
          <a:xfrm>
            <a:off x="6382245" y="4797332"/>
            <a:ext cx="304892" cy="2923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300" i="1" noProof="0" dirty="0">
                <a:solidFill>
                  <a:srgbClr val="2577BC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487D62-ADD7-85F6-AEA8-DEA71DBC2340}"/>
              </a:ext>
            </a:extLst>
          </p:cNvPr>
          <p:cNvSpPr txBox="1"/>
          <p:nvPr/>
        </p:nvSpPr>
        <p:spPr>
          <a:xfrm>
            <a:off x="6384179" y="5533515"/>
            <a:ext cx="304892" cy="2923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300" i="1" noProof="0" dirty="0">
                <a:solidFill>
                  <a:srgbClr val="2577BC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537B671-EF7A-291B-2593-BEDB9CB76BDB}"/>
              </a:ext>
            </a:extLst>
          </p:cNvPr>
          <p:cNvSpPr txBox="1"/>
          <p:nvPr/>
        </p:nvSpPr>
        <p:spPr>
          <a:xfrm>
            <a:off x="3765270" y="5158266"/>
            <a:ext cx="1299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noProof="0" dirty="0">
                <a:solidFill>
                  <a:srgbClr val="FFFF00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Key to many mysteries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50F6723-1DA2-8FCB-4EBF-A454B2BA5C51}"/>
              </a:ext>
            </a:extLst>
          </p:cNvPr>
          <p:cNvSpPr txBox="1"/>
          <p:nvPr/>
        </p:nvSpPr>
        <p:spPr>
          <a:xfrm>
            <a:off x="3048361" y="5058141"/>
            <a:ext cx="689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2000" dirty="0">
                <a:solidFill>
                  <a:schemeClr val="bg1"/>
                </a:solidFill>
                <a:latin typeface="Chalkboard" panose="03050602040202020205" pitchFamily="66" charset="77"/>
                <a:ea typeface="Helvetica Light" charset="0"/>
                <a:cs typeface="Helvetica Light" charset="0"/>
                <a:sym typeface="Wingdings" pitchFamily="2" charset="2"/>
              </a:rPr>
              <a:t>+ ….</a:t>
            </a:r>
          </a:p>
        </p:txBody>
      </p:sp>
      <p:graphicFrame>
        <p:nvGraphicFramePr>
          <p:cNvPr id="43" name="Table">
            <a:extLst>
              <a:ext uri="{FF2B5EF4-FFF2-40B4-BE49-F238E27FC236}">
                <a16:creationId xmlns:a16="http://schemas.microsoft.com/office/drawing/2014/main" id="{DB4916C7-B517-390E-1F84-56ABE4C0EB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3119244"/>
              </p:ext>
            </p:extLst>
          </p:nvPr>
        </p:nvGraphicFramePr>
        <p:xfrm>
          <a:off x="7192785" y="2835347"/>
          <a:ext cx="4882804" cy="3170028"/>
        </p:xfrm>
        <a:graphic>
          <a:graphicData uri="http://schemas.openxmlformats.org/drawingml/2006/table">
            <a:tbl>
              <a:tblPr/>
              <a:tblGrid>
                <a:gridCol w="954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029">
                  <a:extLst>
                    <a:ext uri="{9D8B030D-6E8A-4147-A177-3AD203B41FA5}">
                      <a16:colId xmlns:a16="http://schemas.microsoft.com/office/drawing/2014/main" val="3519678042"/>
                    </a:ext>
                  </a:extLst>
                </a:gridCol>
                <a:gridCol w="401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1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91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00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8754"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Channel
categories</a:t>
                      </a: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140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BR</a:t>
                      </a:r>
                      <a:endParaRPr sz="1400" dirty="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 err="1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ggF</a:t>
                      </a:r>
                      <a:endParaRPr sz="1400" dirty="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 VBF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  VH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  ttH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258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Cross Section</a:t>
                      </a:r>
                      <a:r>
                        <a:rPr lang="en-US"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        </a:t>
                      </a: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  <a:r>
                        <a:rPr lang="en-US"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(</a:t>
                      </a: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13 TeV</a:t>
                      </a:r>
                      <a:r>
                        <a:rPr lang="en-US"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)   </a:t>
                      </a:r>
                      <a:endParaRPr sz="1400" dirty="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48.6 pb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3.8 pb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2.</a:t>
                      </a:r>
                      <a:r>
                        <a:rPr lang="en-CH"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3 </a:t>
                      </a: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pb 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0.5 pb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γγ</a:t>
                      </a:r>
                    </a:p>
                  </a:txBody>
                  <a:tcPr marL="45726" marR="45726" marT="45726" marB="45726" anchor="ctr" horzOverflow="overflow"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CH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0.2 %</a:t>
                      </a:r>
                      <a:endParaRPr sz="140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0.2 %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ZZ</a:t>
                      </a:r>
                    </a:p>
                  </a:txBody>
                  <a:tcPr marL="45726" marR="45726" marT="45726" marB="45726" anchor="ctr" horzOverflow="overflow"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CH"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2.6%</a:t>
                      </a:r>
                      <a:endParaRPr sz="1400" dirty="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3%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WW</a:t>
                      </a:r>
                    </a:p>
                  </a:txBody>
                  <a:tcPr marL="45726" marR="45726" marT="45726" marB="45726" anchor="ctr" horzOverflow="overflow"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CH"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21%</a:t>
                      </a:r>
                      <a:endParaRPr sz="1400" dirty="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22%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 err="1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ττ</a:t>
                      </a: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           </a:t>
                      </a:r>
                    </a:p>
                  </a:txBody>
                  <a:tcPr marL="45726" marR="45726" marT="45726" marB="45726" anchor="ctr" horzOverflow="overflow"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CH"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6.3 %</a:t>
                      </a:r>
                      <a:endParaRPr sz="1400" dirty="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6.3 %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bb</a:t>
                      </a:r>
                    </a:p>
                  </a:txBody>
                  <a:tcPr marL="45726" marR="45726" marT="45726" marB="45726" anchor="ctr" horzOverflow="overflow"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CH"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58%</a:t>
                      </a:r>
                      <a:endParaRPr sz="1400" dirty="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55%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3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sz="1400" dirty="0" err="1">
                          <a:latin typeface="Helvetica" pitchFamily="2" charset="0"/>
                        </a:rPr>
                        <a:t>Zγ</a:t>
                      </a:r>
                      <a:r>
                        <a:rPr sz="1400" dirty="0">
                          <a:latin typeface="Helvetica" pitchFamily="2" charset="0"/>
                        </a:rPr>
                        <a:t> </a:t>
                      </a:r>
                      <a:r>
                        <a:rPr lang="en-US" sz="1400" dirty="0">
                          <a:latin typeface="Helvetica" pitchFamily="2" charset="0"/>
                        </a:rPr>
                        <a:t>(&amp; </a:t>
                      </a:r>
                      <a:r>
                        <a:rPr sz="1400" dirty="0" err="1">
                          <a:latin typeface="Helvetica" pitchFamily="2" charset="0"/>
                        </a:rPr>
                        <a:t>γγ</a:t>
                      </a:r>
                      <a:r>
                        <a:rPr sz="1400" baseline="31000" dirty="0">
                          <a:latin typeface="Helvetica" pitchFamily="2" charset="0"/>
                        </a:rPr>
                        <a:t>∗</a:t>
                      </a:r>
                      <a:r>
                        <a:rPr lang="en-US" sz="1400" baseline="0" dirty="0">
                          <a:latin typeface="Helvetica" pitchFamily="2" charset="0"/>
                        </a:rPr>
                        <a:t>)</a:t>
                      </a:r>
                      <a:endParaRPr sz="1400" baseline="0" dirty="0">
                        <a:latin typeface="Helvetica" pitchFamily="2" charset="0"/>
                      </a:endParaRPr>
                    </a:p>
                  </a:txBody>
                  <a:tcPr marL="45726" marR="45726" marT="45726" marB="45726" anchor="ctr" horzOverflow="overflow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3200"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en-CH"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0.2 %</a:t>
                      </a:r>
                      <a:endParaRPr sz="1400" baseline="0" dirty="0">
                        <a:latin typeface="Helvetica" pitchFamily="2" charset="0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0.2 %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25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 err="1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μμ</a:t>
                      </a:r>
                      <a:endParaRPr sz="1400" dirty="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CH" sz="1400" dirty="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0.02 %</a:t>
                      </a:r>
                      <a:endParaRPr sz="1400" dirty="0">
                        <a:latin typeface="Helvetica" pitchFamily="2" charset="0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45726" marR="45726" marT="45726" marB="45726" anchor="ctr" horzOverflow="overflow"/>
                </a:tc>
                <a:tc hMerge="1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0.02 %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96FF"/>
                          </a:solidFill>
                          <a:latin typeface="Helvetica" pitchFamily="2" charset="0"/>
                          <a:ea typeface="Helvetica Neue"/>
                          <a:cs typeface="Helvetica Neue"/>
                          <a:sym typeface="Helvetica Neue"/>
                        </a:rPr>
                        <a:t>✓</a:t>
                      </a:r>
                    </a:p>
                  </a:txBody>
                  <a:tcPr marL="45726" marR="45726" marT="45726" marB="45726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B577709A-4340-B4AE-0EF6-EA778AD08279}"/>
              </a:ext>
            </a:extLst>
          </p:cNvPr>
          <p:cNvSpPr txBox="1"/>
          <p:nvPr/>
        </p:nvSpPr>
        <p:spPr>
          <a:xfrm>
            <a:off x="7229433" y="1864539"/>
            <a:ext cx="47149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Huge experimental programme. Some channels suffer from large backgrounds, big improvements from smart analysis techniques and machine learning</a:t>
            </a:r>
          </a:p>
        </p:txBody>
      </p:sp>
    </p:spTree>
    <p:extLst>
      <p:ext uri="{BB962C8B-B14F-4D97-AF65-F5344CB8AC3E}">
        <p14:creationId xmlns:p14="http://schemas.microsoft.com/office/powerpoint/2010/main" val="273891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61E61-4DF9-F748-4D3A-D90F4D0A7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04FA1C-9D6F-A61B-C1EB-5F814B86D6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57B5C4-23D3-E24A-03BB-BB48F70A31BD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couplings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CD02CE1-24E5-273A-7DFC-7D0A7E7F76E7}"/>
                  </a:ext>
                </a:extLst>
              </p:cNvPr>
              <p:cNvSpPr/>
              <p:nvPr/>
            </p:nvSpPr>
            <p:spPr>
              <a:xfrm>
                <a:off x="628098" y="1105896"/>
                <a:ext cx="11550047" cy="5616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 fontAlgn="base">
                  <a:spcBef>
                    <a:spcPts val="1800"/>
                  </a:spcBef>
                  <a:spcAft>
                    <a:spcPct val="0"/>
                  </a:spcAft>
                  <a:defRPr/>
                </a:pPr>
                <a:r>
                  <a:rPr lang="en-GB" sz="1600" b="1" dirty="0">
                    <a:solidFill>
                      <a:srgbClr val="000000"/>
                    </a:solidFill>
                    <a:latin typeface="Helvetica" pitchFamily="2" charset="0"/>
                  </a:rPr>
                  <a:t>Higgs coupling prospects </a:t>
                </a:r>
                <a:endParaRPr lang="en-GB" sz="1200" dirty="0">
                  <a:solidFill>
                    <a:srgbClr val="000000"/>
                  </a:solidFill>
                  <a:latin typeface="Helvetica" pitchFamily="2" charset="0"/>
                  <a:sym typeface="Wingdings" pitchFamily="2" charset="2"/>
                </a:endParaRPr>
              </a:p>
              <a:p>
                <a:pPr defTabSz="457200" fontAlgn="base">
                  <a:spcBef>
                    <a:spcPts val="300"/>
                  </a:spcBef>
                  <a:spcAft>
                    <a:spcPct val="0"/>
                  </a:spcAft>
                  <a:defRPr/>
                </a:pPr>
                <a:r>
                  <a:rPr lang="en-GB" sz="120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Coupling strength modifiers </a:t>
                </a:r>
                <a:r>
                  <a:rPr lang="en-GB" sz="105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  <m:sup>
                        <m: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r>
                      <a:rPr lang="en-GB" sz="1050" i="1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≡</m:t>
                    </m:r>
                    <m:f>
                      <m:fPr>
                        <m:type m:val="lin"/>
                        <m:ctrlP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GB" sz="1050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SM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GB" sz="105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, assuming SM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Γ</m:t>
                        </m:r>
                      </m:e>
                      <m:sub>
                        <m: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GB" sz="105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)</a:t>
                </a:r>
                <a:endParaRPr lang="en-GB" sz="1600" dirty="0">
                  <a:solidFill>
                    <a:srgbClr val="000000"/>
                  </a:solidFill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CD02CE1-24E5-273A-7DFC-7D0A7E7F76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1105896"/>
                <a:ext cx="11550047" cy="561692"/>
              </a:xfrm>
              <a:prstGeom prst="rect">
                <a:avLst/>
              </a:prstGeom>
              <a:blipFill>
                <a:blip r:embed="rId2"/>
                <a:stretch>
                  <a:fillRect l="-220" t="-2174" b="-6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0713D1A5-CF86-FB91-D511-E703B0ED5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172" y="1316738"/>
            <a:ext cx="4974631" cy="52027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575F54-A83A-4661-AA64-A8F0F36700E0}"/>
                  </a:ext>
                </a:extLst>
              </p:cNvPr>
              <p:cNvSpPr txBox="1"/>
              <p:nvPr/>
            </p:nvSpPr>
            <p:spPr>
              <a:xfrm>
                <a:off x="10539164" y="5371985"/>
                <a:ext cx="1022843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>
                  <a:spcBef>
                    <a:spcPts val="3000"/>
                  </a:spcBef>
                </a:pPr>
                <a:r>
                  <a:rPr lang="en-CH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 Light" panose="020B0403020202020204" pitchFamily="34" charset="0"/>
                    <a:ea typeface="Helvetica Light" charset="0"/>
                    <a:cs typeface="Helvetica Light" charset="0"/>
                    <a:sym typeface="Wingdings" pitchFamily="2" charset="2"/>
                  </a:rPr>
                  <a:t>Assuming SM value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Γ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sub>
                    </m:sSub>
                  </m:oMath>
                </a14:m>
                <a:endParaRPr lang="en-CH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Light" panose="020B0403020202020204" pitchFamily="34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8A8443B-B963-063E-E167-9B21D4D6C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9164" y="5371985"/>
                <a:ext cx="1022843" cy="677108"/>
              </a:xfrm>
              <a:prstGeom prst="rect">
                <a:avLst/>
              </a:prstGeom>
              <a:blipFill>
                <a:blip r:embed="rId4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5723F2A8-26E1-1863-83E3-3B7B8FE2BC07}"/>
              </a:ext>
            </a:extLst>
          </p:cNvPr>
          <p:cNvSpPr txBox="1"/>
          <p:nvPr/>
        </p:nvSpPr>
        <p:spPr>
          <a:xfrm>
            <a:off x="628098" y="1814406"/>
            <a:ext cx="4582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400" dirty="0">
                <a:solidFill>
                  <a:schemeClr val="tx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Remember: the best measured coupling probes compositness of the Higgs boson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EB22F7F-D40D-4970-1A1A-698650043B9E}"/>
                  </a:ext>
                </a:extLst>
              </p:cNvPr>
              <p:cNvSpPr txBox="1"/>
              <p:nvPr/>
            </p:nvSpPr>
            <p:spPr>
              <a:xfrm>
                <a:off x="628098" y="5559299"/>
                <a:ext cx="44499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CH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5.0 (0.1)% precision on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CH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probes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𝑓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sub>
                    </m:sSub>
                    <m:r>
                      <a:rPr lang="en-US" sz="14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 ~</m:t>
                    </m:r>
                  </m:oMath>
                </a14:m>
                <a:r>
                  <a:rPr lang="en-CH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0.8 (5.5) TeV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EB22F7F-D40D-4970-1A1A-698650043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5559299"/>
                <a:ext cx="4449965" cy="307777"/>
              </a:xfrm>
              <a:prstGeom prst="rect">
                <a:avLst/>
              </a:prstGeom>
              <a:blipFill>
                <a:blip r:embed="rId5"/>
                <a:stretch>
                  <a:fillRect l="-285" t="-4000" b="-2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A7682C2C-F7C1-E321-8538-157FF5FB6B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633666"/>
              </p:ext>
            </p:extLst>
          </p:nvPr>
        </p:nvGraphicFramePr>
        <p:xfrm>
          <a:off x="723634" y="2862532"/>
          <a:ext cx="4445682" cy="25566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06698">
                  <a:extLst>
                    <a:ext uri="{9D8B030D-6E8A-4147-A177-3AD203B41FA5}">
                      <a16:colId xmlns:a16="http://schemas.microsoft.com/office/drawing/2014/main" val="662730673"/>
                    </a:ext>
                  </a:extLst>
                </a:gridCol>
                <a:gridCol w="1657090">
                  <a:extLst>
                    <a:ext uri="{9D8B030D-6E8A-4147-A177-3AD203B41FA5}">
                      <a16:colId xmlns:a16="http://schemas.microsoft.com/office/drawing/2014/main" val="193191216"/>
                    </a:ext>
                  </a:extLst>
                </a:gridCol>
                <a:gridCol w="1481894">
                  <a:extLst>
                    <a:ext uri="{9D8B030D-6E8A-4147-A177-3AD203B41FA5}">
                      <a16:colId xmlns:a16="http://schemas.microsoft.com/office/drawing/2014/main" val="3127654497"/>
                    </a:ext>
                  </a:extLst>
                </a:gridCol>
              </a:tblGrid>
              <a:tr h="681765">
                <a:tc>
                  <a:txBody>
                    <a:bodyPr/>
                    <a:lstStyle/>
                    <a:p>
                      <a:r>
                        <a:rPr lang="en-GB" sz="1400" b="0">
                          <a:latin typeface="Helvetica" pitchFamily="2" charset="0"/>
                        </a:rPr>
                        <a:t>Coupling modifier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ATLAS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(</a:t>
                      </a:r>
                      <a:r>
                        <a:rPr lang="en-GB" sz="1100" b="0" dirty="0" err="1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Γ</a:t>
                      </a:r>
                      <a:r>
                        <a:rPr lang="en-GB" sz="1100" b="0" baseline="-25000" dirty="0" err="1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H→inv</a:t>
                      </a:r>
                      <a:r>
                        <a:rPr lang="en-GB" sz="1100" b="0" baseline="-25000" dirty="0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/und</a:t>
                      </a:r>
                      <a:r>
                        <a:rPr lang="en-GB" sz="1100" b="0" dirty="0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 = 0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, 𝜅</a:t>
                      </a:r>
                      <a:r>
                        <a:rPr kumimoji="0" lang="en-GB" sz="11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c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 = 𝜅</a:t>
                      </a:r>
                      <a:r>
                        <a:rPr kumimoji="0" lang="en-GB" sz="11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t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[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arXiv:2608.07332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]</a:t>
                      </a:r>
                      <a:endParaRPr lang="en-GB" sz="900" dirty="0">
                        <a:solidFill>
                          <a:schemeClr val="bg1"/>
                        </a:solidFill>
                        <a:latin typeface="Helvetica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CMS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(</a:t>
                      </a:r>
                      <a:r>
                        <a:rPr lang="en-GB" sz="1100" b="0" dirty="0" err="1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Γ</a:t>
                      </a:r>
                      <a:r>
                        <a:rPr lang="en-GB" sz="1100" b="0" baseline="-25000" dirty="0" err="1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H→inv</a:t>
                      </a:r>
                      <a:r>
                        <a:rPr lang="en-GB" sz="1100" b="0" baseline="-25000" dirty="0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/und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,= 0 𝜅</a:t>
                      </a:r>
                      <a:r>
                        <a:rPr kumimoji="0" lang="en-GB" sz="11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c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 = 𝜅</a:t>
                      </a:r>
                      <a:r>
                        <a:rPr kumimoji="0" lang="en-GB" sz="11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t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)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[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arXiv:2602.18611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]</a:t>
                      </a:r>
                      <a:endParaRPr lang="en-GB" sz="900" dirty="0">
                        <a:solidFill>
                          <a:schemeClr val="bg1"/>
                        </a:solidFill>
                        <a:latin typeface="Helvetica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6313632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lang="en-GB" sz="1600" baseline="-250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Z</a:t>
                      </a:r>
                      <a:endParaRPr lang="en-GB" sz="1600" baseline="-25000">
                        <a:solidFill>
                          <a:prstClr val="black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0.97 ± 0.05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1.06 ± 0.06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2620216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kumimoji="0" lang="en-GB" sz="1600" b="0" u="none" strike="noStrike" kern="1200" cap="none" spc="0" normalizeH="0" baseline="-25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" pitchFamily="2" charset="0"/>
                          <a:sym typeface="Wingdings" pitchFamily="2" charset="2"/>
                        </a:rPr>
                        <a:t>W</a:t>
                      </a:r>
                      <a:endParaRPr kumimoji="0" lang="en-GB" sz="1600" b="0" i="0" u="none" strike="noStrike" kern="1200" cap="none" spc="0" normalizeH="0" baseline="-2500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1.01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1.03 ± 0.06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1747701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lang="en-GB" sz="1600" baseline="-25000" dirty="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𝛾</a:t>
                      </a:r>
                      <a:r>
                        <a:rPr lang="en-GB" sz="1600" baseline="0" dirty="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 </a:t>
                      </a:r>
                      <a:r>
                        <a:rPr lang="en-GB" sz="1400" baseline="0" dirty="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(effective)</a:t>
                      </a:r>
                      <a:endParaRPr lang="en-GB" sz="1600" baseline="-25000" dirty="0">
                        <a:solidFill>
                          <a:prstClr val="black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0.99 ± 0.06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1.07 ± 0.07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5074620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lang="en-GB" sz="1600" baseline="-25000" err="1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τ</a:t>
                      </a:r>
                      <a:endParaRPr lang="en-GB" sz="1600" baseline="-25000">
                        <a:solidFill>
                          <a:prstClr val="black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0.93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592550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lang="en-GB" sz="1600" baseline="-250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t</a:t>
                      </a:r>
                      <a:endParaRPr lang="en-GB" sz="1600" baseline="-25000">
                        <a:solidFill>
                          <a:prstClr val="black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0.86 ± 0.08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0.80 ± 0.09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01464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6128C6-69A4-610B-31BA-7FC2E6F5AD2A}"/>
                  </a:ext>
                </a:extLst>
              </p:cNvPr>
              <p:cNvSpPr txBox="1"/>
              <p:nvPr/>
            </p:nvSpPr>
            <p:spPr>
              <a:xfrm>
                <a:off x="628098" y="5831006"/>
                <a:ext cx="4028795" cy="2932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CH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Cambria Math" panose="02040503050406030204" pitchFamily="18" charset="0"/>
                    <a:sym typeface="Wingdings" pitchFamily="2" charset="2"/>
                  </a:rPr>
                  <a:t>Coupling strength modifiers: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  <m:sup>
                        <m:r>
                          <a:rPr lang="en-US" sz="12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r>
                      <a:rPr lang="en-CH" sz="120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≡</m:t>
                    </m:r>
                    <m:f>
                      <m:fPr>
                        <m:type m:val="lin"/>
                        <m:ctrlP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CH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CH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CH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CH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200" b="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SM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CH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US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  <m:sup>
                        <m:r>
                          <a:rPr lang="en-US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r>
                      <a:rPr lang="en-CH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≡</m:t>
                    </m:r>
                    <m:f>
                      <m:fPr>
                        <m:type m:val="lin"/>
                        <m:ctrlPr>
                          <a:rPr lang="el-GR" sz="12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l-GR" sz="120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20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Γ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l-GR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Γ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120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SM</m:t>
                            </m:r>
                          </m:sup>
                        </m:sSubSup>
                      </m:den>
                    </m:f>
                  </m:oMath>
                </a14:m>
                <a:endParaRPr lang="en-CH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76128C6-69A4-610B-31BA-7FC2E6F5A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5831006"/>
                <a:ext cx="4028795" cy="293285"/>
              </a:xfrm>
              <a:prstGeom prst="rect">
                <a:avLst/>
              </a:prstGeom>
              <a:blipFill>
                <a:blip r:embed="rId8"/>
                <a:stretch>
                  <a:fillRect t="-83333" b="-14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72474B3-D331-BD4A-8857-1674A1017742}"/>
                  </a:ext>
                </a:extLst>
              </p:cNvPr>
              <p:cNvSpPr txBox="1"/>
              <p:nvPr/>
            </p:nvSpPr>
            <p:spPr>
              <a:xfrm>
                <a:off x="10538135" y="3467637"/>
                <a:ext cx="191895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H" sz="120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probes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20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𝑓</m:t>
                        </m:r>
                      </m:e>
                      <m:sub>
                        <m:r>
                          <a:rPr lang="en-US" sz="120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sub>
                    </m:sSub>
                    <m:r>
                      <a:rPr lang="en-US" sz="1200" i="1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 ~</m:t>
                    </m:r>
                  </m:oMath>
                </a14:m>
                <a:r>
                  <a:rPr lang="en-CH" sz="120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1.9 TeV</a:t>
                </a:r>
                <a:endParaRPr lang="en-GB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499FC23-39FF-473F-857B-87D274C29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8135" y="3467637"/>
                <a:ext cx="1918953" cy="276999"/>
              </a:xfrm>
              <a:prstGeom prst="rect">
                <a:avLst/>
              </a:prstGeom>
              <a:blipFill>
                <a:blip r:embed="rId9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389768E-B813-B191-9385-C91CA6D6C8FA}"/>
              </a:ext>
            </a:extLst>
          </p:cNvPr>
          <p:cNvSpPr txBox="1"/>
          <p:nvPr/>
        </p:nvSpPr>
        <p:spPr>
          <a:xfrm>
            <a:off x="4102940" y="4666378"/>
            <a:ext cx="54213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+ 0.08</a:t>
            </a:r>
          </a:p>
          <a:p>
            <a:pPr marL="0" algn="l">
              <a:spcBef>
                <a:spcPts val="1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 0.07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B789D3-B933-6C1E-3AF9-E35444B73806}"/>
              </a:ext>
            </a:extLst>
          </p:cNvPr>
          <p:cNvSpPr txBox="1"/>
          <p:nvPr/>
        </p:nvSpPr>
        <p:spPr>
          <a:xfrm>
            <a:off x="2446116" y="3914046"/>
            <a:ext cx="54213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+ 0.05</a:t>
            </a:r>
          </a:p>
          <a:p>
            <a:pPr marL="0" algn="l">
              <a:spcBef>
                <a:spcPts val="1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 0.04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3816B8-BF13-55CD-AC23-729649B8FE81}"/>
              </a:ext>
            </a:extLst>
          </p:cNvPr>
          <p:cNvSpPr txBox="1"/>
          <p:nvPr/>
        </p:nvSpPr>
        <p:spPr>
          <a:xfrm>
            <a:off x="2448469" y="4659843"/>
            <a:ext cx="54213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+ 0.07</a:t>
            </a:r>
          </a:p>
          <a:p>
            <a:pPr marL="0" algn="l">
              <a:spcBef>
                <a:spcPts val="1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 0.06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129445-5A12-AA8C-80EE-27A221938543}"/>
              </a:ext>
            </a:extLst>
          </p:cNvPr>
          <p:cNvSpPr txBox="1"/>
          <p:nvPr/>
        </p:nvSpPr>
        <p:spPr>
          <a:xfrm>
            <a:off x="628098" y="2484444"/>
            <a:ext cx="4582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400" b="1" dirty="0">
                <a:solidFill>
                  <a:schemeClr val="tx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Current status: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A40F9A-24F4-0080-C691-400F2F7EEBFB}"/>
              </a:ext>
            </a:extLst>
          </p:cNvPr>
          <p:cNvSpPr txBox="1"/>
          <p:nvPr/>
        </p:nvSpPr>
        <p:spPr>
          <a:xfrm>
            <a:off x="6132339" y="1358166"/>
            <a:ext cx="10887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10"/>
              </a:rPr>
              <a:t>arXiv:2504.00672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7075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56C66-0273-F616-B62C-672B52206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3F5381-2824-A233-FE32-4A217A335A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5099EA-E00A-A018-230F-0F774844D013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couplings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55F61D-36C4-F2AC-26FB-D48641807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172" y="1316738"/>
            <a:ext cx="4974631" cy="52027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5598AEB-4D95-9C60-D833-C8B7B208E167}"/>
                  </a:ext>
                </a:extLst>
              </p:cNvPr>
              <p:cNvSpPr/>
              <p:nvPr/>
            </p:nvSpPr>
            <p:spPr>
              <a:xfrm>
                <a:off x="628098" y="1105896"/>
                <a:ext cx="11550047" cy="5616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 fontAlgn="base">
                  <a:spcBef>
                    <a:spcPts val="1800"/>
                  </a:spcBef>
                  <a:spcAft>
                    <a:spcPct val="0"/>
                  </a:spcAft>
                  <a:defRPr/>
                </a:pPr>
                <a:r>
                  <a:rPr lang="en-GB" sz="1600" b="1" dirty="0">
                    <a:solidFill>
                      <a:srgbClr val="000000"/>
                    </a:solidFill>
                    <a:latin typeface="Helvetica" pitchFamily="2" charset="0"/>
                  </a:rPr>
                  <a:t>Higgs coupling prospects </a:t>
                </a:r>
                <a:endParaRPr lang="en-GB" sz="1200" dirty="0">
                  <a:solidFill>
                    <a:srgbClr val="000000"/>
                  </a:solidFill>
                  <a:latin typeface="Helvetica" pitchFamily="2" charset="0"/>
                  <a:sym typeface="Wingdings" pitchFamily="2" charset="2"/>
                </a:endParaRPr>
              </a:p>
              <a:p>
                <a:pPr defTabSz="457200" fontAlgn="base">
                  <a:spcBef>
                    <a:spcPts val="300"/>
                  </a:spcBef>
                  <a:spcAft>
                    <a:spcPct val="0"/>
                  </a:spcAft>
                  <a:defRPr/>
                </a:pPr>
                <a:r>
                  <a:rPr lang="en-GB" sz="120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Coupling strength modifiers </a:t>
                </a:r>
                <a:r>
                  <a:rPr lang="en-GB" sz="105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  <m:sup>
                        <m: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r>
                      <a:rPr lang="en-GB" sz="1050" i="1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≡</m:t>
                    </m:r>
                    <m:f>
                      <m:fPr>
                        <m:type m:val="lin"/>
                        <m:ctrlP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GB" sz="1050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SM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GB" sz="105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, assuming SM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Γ</m:t>
                        </m:r>
                      </m:e>
                      <m:sub>
                        <m: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GB" sz="105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)</a:t>
                </a:r>
                <a:endParaRPr lang="en-GB" sz="1600" dirty="0">
                  <a:solidFill>
                    <a:srgbClr val="000000"/>
                  </a:solidFill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5598AEB-4D95-9C60-D833-C8B7B208E1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1105896"/>
                <a:ext cx="11550047" cy="561692"/>
              </a:xfrm>
              <a:prstGeom prst="rect">
                <a:avLst/>
              </a:prstGeom>
              <a:blipFill>
                <a:blip r:embed="rId3"/>
                <a:stretch>
                  <a:fillRect l="-220" t="-2174" b="-6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F51B9C9-ACF1-7637-4928-E6691E5CA286}"/>
              </a:ext>
            </a:extLst>
          </p:cNvPr>
          <p:cNvSpPr/>
          <p:nvPr/>
        </p:nvSpPr>
        <p:spPr>
          <a:xfrm>
            <a:off x="5675230" y="5250873"/>
            <a:ext cx="4978915" cy="743410"/>
          </a:xfrm>
          <a:prstGeom prst="roundRect">
            <a:avLst>
              <a:gd name="adj" fmla="val 2615"/>
            </a:avLst>
          </a:prstGeom>
          <a:ln w="19050">
            <a:solidFill>
              <a:srgbClr val="03A65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8ECCC24-D694-4597-0865-627E925BD08D}"/>
              </a:ext>
            </a:extLst>
          </p:cNvPr>
          <p:cNvSpPr/>
          <p:nvPr/>
        </p:nvSpPr>
        <p:spPr>
          <a:xfrm>
            <a:off x="5675230" y="4174578"/>
            <a:ext cx="4981308" cy="347683"/>
          </a:xfrm>
          <a:prstGeom prst="roundRect">
            <a:avLst>
              <a:gd name="adj" fmla="val 2615"/>
            </a:avLst>
          </a:prstGeom>
          <a:ln w="19050">
            <a:solidFill>
              <a:srgbClr val="03A65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9C8CA7A-C177-BC0A-FDB2-DDB3E5582386}"/>
              </a:ext>
            </a:extLst>
          </p:cNvPr>
          <p:cNvSpPr txBox="1"/>
          <p:nvPr/>
        </p:nvSpPr>
        <p:spPr>
          <a:xfrm>
            <a:off x="10751963" y="4111054"/>
            <a:ext cx="14342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3A65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Unique sensitivity to </a:t>
            </a:r>
            <a:r>
              <a:rPr lang="en-GB" sz="1400" dirty="0">
                <a:solidFill>
                  <a:srgbClr val="03A65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top coupling and rare decays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3A650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822110-474D-D7FE-AC3E-FA023E8D9AFA}"/>
              </a:ext>
            </a:extLst>
          </p:cNvPr>
          <p:cNvSpPr txBox="1"/>
          <p:nvPr/>
        </p:nvSpPr>
        <p:spPr>
          <a:xfrm>
            <a:off x="628098" y="1814406"/>
            <a:ext cx="4582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400" dirty="0">
                <a:solidFill>
                  <a:schemeClr val="tx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Remember: the best measured coupling probes compositness of the Higgs boson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8496B04-3BB4-BC71-7B6A-0678F2EABAB5}"/>
                  </a:ext>
                </a:extLst>
              </p:cNvPr>
              <p:cNvSpPr txBox="1"/>
              <p:nvPr/>
            </p:nvSpPr>
            <p:spPr>
              <a:xfrm>
                <a:off x="628098" y="5559299"/>
                <a:ext cx="44499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CH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5.0 (0.1)% precision on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CH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probes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𝑓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sub>
                    </m:sSub>
                    <m:r>
                      <a:rPr lang="en-US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 ~</m:t>
                    </m:r>
                  </m:oMath>
                </a14:m>
                <a:r>
                  <a:rPr lang="en-CH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0.8 (5.5) TeV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8496B04-3BB4-BC71-7B6A-0678F2EAB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5559299"/>
                <a:ext cx="4449965" cy="307777"/>
              </a:xfrm>
              <a:prstGeom prst="rect">
                <a:avLst/>
              </a:prstGeom>
              <a:blipFill>
                <a:blip r:embed="rId4"/>
                <a:stretch>
                  <a:fillRect l="-285" t="-4000" b="-2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D1B63CF-257D-982C-B977-98EDC23EE3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216335"/>
              </p:ext>
            </p:extLst>
          </p:nvPr>
        </p:nvGraphicFramePr>
        <p:xfrm>
          <a:off x="723634" y="2862532"/>
          <a:ext cx="4445682" cy="25566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06698">
                  <a:extLst>
                    <a:ext uri="{9D8B030D-6E8A-4147-A177-3AD203B41FA5}">
                      <a16:colId xmlns:a16="http://schemas.microsoft.com/office/drawing/2014/main" val="662730673"/>
                    </a:ext>
                  </a:extLst>
                </a:gridCol>
                <a:gridCol w="1657090">
                  <a:extLst>
                    <a:ext uri="{9D8B030D-6E8A-4147-A177-3AD203B41FA5}">
                      <a16:colId xmlns:a16="http://schemas.microsoft.com/office/drawing/2014/main" val="193191216"/>
                    </a:ext>
                  </a:extLst>
                </a:gridCol>
                <a:gridCol w="1481894">
                  <a:extLst>
                    <a:ext uri="{9D8B030D-6E8A-4147-A177-3AD203B41FA5}">
                      <a16:colId xmlns:a16="http://schemas.microsoft.com/office/drawing/2014/main" val="3127654497"/>
                    </a:ext>
                  </a:extLst>
                </a:gridCol>
              </a:tblGrid>
              <a:tr h="681765">
                <a:tc>
                  <a:txBody>
                    <a:bodyPr/>
                    <a:lstStyle/>
                    <a:p>
                      <a:r>
                        <a:rPr lang="en-GB" sz="1400" b="0">
                          <a:latin typeface="Helvetica" pitchFamily="2" charset="0"/>
                        </a:rPr>
                        <a:t>Coupling modifier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ATLAS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(</a:t>
                      </a:r>
                      <a:r>
                        <a:rPr lang="en-GB" sz="1100" b="0" dirty="0" err="1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Γ</a:t>
                      </a:r>
                      <a:r>
                        <a:rPr lang="en-GB" sz="1100" b="0" baseline="-25000" dirty="0" err="1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H→inv</a:t>
                      </a:r>
                      <a:r>
                        <a:rPr lang="en-GB" sz="1100" b="0" baseline="-25000" dirty="0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/und</a:t>
                      </a:r>
                      <a:r>
                        <a:rPr lang="en-GB" sz="1100" b="0" dirty="0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 = 0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, 𝜅</a:t>
                      </a:r>
                      <a:r>
                        <a:rPr kumimoji="0" lang="en-GB" sz="11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c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 = 𝜅</a:t>
                      </a:r>
                      <a:r>
                        <a:rPr kumimoji="0" lang="en-GB" sz="11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t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[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arXiv:2608.07332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]</a:t>
                      </a:r>
                      <a:endParaRPr lang="en-GB" sz="900" dirty="0">
                        <a:solidFill>
                          <a:schemeClr val="bg1"/>
                        </a:solidFill>
                        <a:latin typeface="Helvetica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CMS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(</a:t>
                      </a:r>
                      <a:r>
                        <a:rPr lang="en-GB" sz="1100" b="0" dirty="0" err="1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Γ</a:t>
                      </a:r>
                      <a:r>
                        <a:rPr lang="en-GB" sz="1100" b="0" baseline="-25000" dirty="0" err="1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H→inv</a:t>
                      </a:r>
                      <a:r>
                        <a:rPr lang="en-GB" sz="1100" b="0" baseline="-25000" dirty="0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/und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,= 0 𝜅</a:t>
                      </a:r>
                      <a:r>
                        <a:rPr kumimoji="0" lang="en-GB" sz="11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c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 = 𝜅</a:t>
                      </a:r>
                      <a:r>
                        <a:rPr kumimoji="0" lang="en-GB" sz="11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t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)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[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arXiv:2602.18611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]</a:t>
                      </a:r>
                      <a:endParaRPr lang="en-GB" sz="900" dirty="0">
                        <a:solidFill>
                          <a:schemeClr val="bg1"/>
                        </a:solidFill>
                        <a:latin typeface="Helvetica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6313632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lang="en-GB" sz="1600" baseline="-250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Z</a:t>
                      </a:r>
                      <a:endParaRPr lang="en-GB" sz="1600" baseline="-25000">
                        <a:solidFill>
                          <a:prstClr val="black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0.97 ± 0.05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1.06 ± 0.06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2620216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kumimoji="0" lang="en-GB" sz="1600" b="0" u="none" strike="noStrike" kern="1200" cap="none" spc="0" normalizeH="0" baseline="-25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" pitchFamily="2" charset="0"/>
                          <a:sym typeface="Wingdings" pitchFamily="2" charset="2"/>
                        </a:rPr>
                        <a:t>W</a:t>
                      </a:r>
                      <a:endParaRPr kumimoji="0" lang="en-GB" sz="1600" b="0" i="0" u="none" strike="noStrike" kern="1200" cap="none" spc="0" normalizeH="0" baseline="-2500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1.01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1.03 ± 0.06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1747701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lang="en-GB" sz="1600" baseline="-25000" dirty="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𝛾</a:t>
                      </a:r>
                      <a:r>
                        <a:rPr lang="en-GB" sz="1600" baseline="0" dirty="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 </a:t>
                      </a:r>
                      <a:r>
                        <a:rPr lang="en-GB" sz="1400" baseline="0" dirty="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(effective)</a:t>
                      </a:r>
                      <a:endParaRPr lang="en-GB" sz="1600" baseline="-25000" dirty="0">
                        <a:solidFill>
                          <a:prstClr val="black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0.99 ± 0.06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1.07 ± 0.07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5074620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lang="en-GB" sz="1600" baseline="-25000" err="1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τ</a:t>
                      </a:r>
                      <a:endParaRPr lang="en-GB" sz="1600" baseline="-25000">
                        <a:solidFill>
                          <a:prstClr val="black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0.93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592550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lang="en-GB" sz="1600" baseline="-250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t</a:t>
                      </a:r>
                      <a:endParaRPr lang="en-GB" sz="1600" baseline="-25000">
                        <a:solidFill>
                          <a:prstClr val="black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0.86 ± 0.08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0.80 ± 0.09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01464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4F5FC90-C8A4-13F7-3741-DFBBC7B906D3}"/>
                  </a:ext>
                </a:extLst>
              </p:cNvPr>
              <p:cNvSpPr txBox="1"/>
              <p:nvPr/>
            </p:nvSpPr>
            <p:spPr>
              <a:xfrm>
                <a:off x="628098" y="5831006"/>
                <a:ext cx="4028795" cy="2932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CH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Cambria Math" panose="02040503050406030204" pitchFamily="18" charset="0"/>
                    <a:sym typeface="Wingdings" pitchFamily="2" charset="2"/>
                  </a:rPr>
                  <a:t>Coupling strength modifiers: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  <m:sup>
                        <m:r>
                          <a:rPr lang="en-US" sz="12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r>
                      <a:rPr lang="en-CH" sz="120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≡</m:t>
                    </m:r>
                    <m:f>
                      <m:fPr>
                        <m:type m:val="lin"/>
                        <m:ctrlP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CH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CH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CH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CH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200" b="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SM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CH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US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  <m:sup>
                        <m:r>
                          <a:rPr lang="en-US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r>
                      <a:rPr lang="en-CH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≡</m:t>
                    </m:r>
                    <m:f>
                      <m:fPr>
                        <m:type m:val="lin"/>
                        <m:ctrlPr>
                          <a:rPr lang="el-GR" sz="12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l-GR" sz="120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20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Γ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l-GR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Γ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120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SM</m:t>
                            </m:r>
                          </m:sup>
                        </m:sSubSup>
                      </m:den>
                    </m:f>
                  </m:oMath>
                </a14:m>
                <a:endParaRPr lang="en-CH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4F5FC90-C8A4-13F7-3741-DFBBC7B90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5831006"/>
                <a:ext cx="4028795" cy="293285"/>
              </a:xfrm>
              <a:prstGeom prst="rect">
                <a:avLst/>
              </a:prstGeom>
              <a:blipFill>
                <a:blip r:embed="rId7"/>
                <a:stretch>
                  <a:fillRect t="-83333" b="-14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B05CB7A9-FCB4-A81B-528A-7E0D5B20E3A7}"/>
              </a:ext>
            </a:extLst>
          </p:cNvPr>
          <p:cNvSpPr txBox="1"/>
          <p:nvPr/>
        </p:nvSpPr>
        <p:spPr>
          <a:xfrm>
            <a:off x="4102940" y="4666378"/>
            <a:ext cx="54213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+ 0.08</a:t>
            </a:r>
          </a:p>
          <a:p>
            <a:pPr marL="0" algn="l">
              <a:spcBef>
                <a:spcPts val="1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 0.07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EFB7FDB-7607-027D-4CC9-87D592CAF1CA}"/>
              </a:ext>
            </a:extLst>
          </p:cNvPr>
          <p:cNvSpPr txBox="1"/>
          <p:nvPr/>
        </p:nvSpPr>
        <p:spPr>
          <a:xfrm>
            <a:off x="2446116" y="3914046"/>
            <a:ext cx="54213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+ 0.05</a:t>
            </a:r>
          </a:p>
          <a:p>
            <a:pPr marL="0" algn="l">
              <a:spcBef>
                <a:spcPts val="1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 0.04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7E3880F-4910-EF6B-E36D-16A684BFEB05}"/>
              </a:ext>
            </a:extLst>
          </p:cNvPr>
          <p:cNvSpPr txBox="1"/>
          <p:nvPr/>
        </p:nvSpPr>
        <p:spPr>
          <a:xfrm>
            <a:off x="2448469" y="4659843"/>
            <a:ext cx="54213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+ 0.07</a:t>
            </a:r>
          </a:p>
          <a:p>
            <a:pPr marL="0" algn="l">
              <a:spcBef>
                <a:spcPts val="1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 0.06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4035A1-D92A-08AA-6159-2D8A09507D7E}"/>
              </a:ext>
            </a:extLst>
          </p:cNvPr>
          <p:cNvSpPr txBox="1"/>
          <p:nvPr/>
        </p:nvSpPr>
        <p:spPr>
          <a:xfrm>
            <a:off x="628098" y="2484444"/>
            <a:ext cx="4582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400" b="1" dirty="0">
                <a:solidFill>
                  <a:schemeClr val="tx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Current status: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78EE1B8-59AE-1B8E-C339-23B671B2EB98}"/>
              </a:ext>
            </a:extLst>
          </p:cNvPr>
          <p:cNvSpPr txBox="1"/>
          <p:nvPr/>
        </p:nvSpPr>
        <p:spPr>
          <a:xfrm>
            <a:off x="6132339" y="1358166"/>
            <a:ext cx="10887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8"/>
              </a:rPr>
              <a:t>arXiv:2504.00672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7870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39D3B-E279-BDB8-9509-94AFB10A4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59C114-B504-2899-0D3C-3230B2419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FAD579-D96E-CE27-B8CC-295BA418CEC7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couplings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A9F9FA-320F-9FB4-7F82-581320023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172" y="1316738"/>
            <a:ext cx="4974631" cy="5202745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21159AC-87F3-7899-EEF4-324E221C75A0}"/>
              </a:ext>
            </a:extLst>
          </p:cNvPr>
          <p:cNvSpPr/>
          <p:nvPr/>
        </p:nvSpPr>
        <p:spPr>
          <a:xfrm>
            <a:off x="5675229" y="2581835"/>
            <a:ext cx="4974632" cy="2698770"/>
          </a:xfrm>
          <a:prstGeom prst="roundRect">
            <a:avLst>
              <a:gd name="adj" fmla="val 2615"/>
            </a:avLst>
          </a:prstGeom>
          <a:ln w="19050">
            <a:solidFill>
              <a:srgbClr val="E40000"/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CH" sz="1600" dirty="0"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4391E51-5EBA-4B99-281E-89E8CF75CC1D}"/>
                  </a:ext>
                </a:extLst>
              </p:cNvPr>
              <p:cNvSpPr/>
              <p:nvPr/>
            </p:nvSpPr>
            <p:spPr>
              <a:xfrm>
                <a:off x="628098" y="1105896"/>
                <a:ext cx="11550047" cy="5616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 fontAlgn="base">
                  <a:spcBef>
                    <a:spcPts val="1800"/>
                  </a:spcBef>
                  <a:spcAft>
                    <a:spcPct val="0"/>
                  </a:spcAft>
                  <a:defRPr/>
                </a:pPr>
                <a:r>
                  <a:rPr lang="en-GB" sz="1600" b="1" dirty="0">
                    <a:solidFill>
                      <a:srgbClr val="000000"/>
                    </a:solidFill>
                    <a:latin typeface="Helvetica" pitchFamily="2" charset="0"/>
                  </a:rPr>
                  <a:t>Higgs coupling prospects </a:t>
                </a:r>
                <a:endParaRPr lang="en-GB" sz="1200" dirty="0">
                  <a:solidFill>
                    <a:srgbClr val="000000"/>
                  </a:solidFill>
                  <a:latin typeface="Helvetica" pitchFamily="2" charset="0"/>
                  <a:sym typeface="Wingdings" pitchFamily="2" charset="2"/>
                </a:endParaRPr>
              </a:p>
              <a:p>
                <a:pPr defTabSz="457200" fontAlgn="base">
                  <a:spcBef>
                    <a:spcPts val="300"/>
                  </a:spcBef>
                  <a:spcAft>
                    <a:spcPct val="0"/>
                  </a:spcAft>
                  <a:defRPr/>
                </a:pPr>
                <a:r>
                  <a:rPr lang="en-GB" sz="120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Coupling strength modifiers </a:t>
                </a:r>
                <a:r>
                  <a:rPr lang="en-GB" sz="105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  <m:sup>
                        <m: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r>
                      <a:rPr lang="en-GB" sz="1050" i="1"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≡</m:t>
                    </m:r>
                    <m:f>
                      <m:fPr>
                        <m:type m:val="lin"/>
                        <m:ctrlP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en-GB" sz="1050" i="1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GB" sz="1050"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SM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GB" sz="105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, assuming SM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Γ</m:t>
                        </m:r>
                      </m:e>
                      <m:sub>
                        <m:r>
                          <a:rPr lang="en-GB" sz="1050" i="1"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GB" sz="1050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)</a:t>
                </a:r>
                <a:endParaRPr lang="en-GB" sz="1600" dirty="0">
                  <a:solidFill>
                    <a:srgbClr val="000000"/>
                  </a:solidFill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4391E51-5EBA-4B99-281E-89E8CF75CC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1105896"/>
                <a:ext cx="11550047" cy="561692"/>
              </a:xfrm>
              <a:prstGeom prst="rect">
                <a:avLst/>
              </a:prstGeom>
              <a:blipFill>
                <a:blip r:embed="rId3"/>
                <a:stretch>
                  <a:fillRect l="-220" t="-2174" b="-6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70E5838D-9B88-2649-53E4-67B66EF18707}"/>
              </a:ext>
            </a:extLst>
          </p:cNvPr>
          <p:cNvSpPr txBox="1"/>
          <p:nvPr/>
        </p:nvSpPr>
        <p:spPr>
          <a:xfrm>
            <a:off x="628098" y="1814406"/>
            <a:ext cx="4582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400" dirty="0">
                <a:solidFill>
                  <a:schemeClr val="tx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Remember: the best measured coupling probes compositness of the Higgs boson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571BD97-B1FC-31FB-347C-2EBB9A6A5458}"/>
                  </a:ext>
                </a:extLst>
              </p:cNvPr>
              <p:cNvSpPr txBox="1"/>
              <p:nvPr/>
            </p:nvSpPr>
            <p:spPr>
              <a:xfrm>
                <a:off x="628098" y="5559299"/>
                <a:ext cx="44499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CH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5.0 (0.1)% precision on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CH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probes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𝑓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sub>
                    </m:sSub>
                    <m:r>
                      <a:rPr lang="en-US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 ~</m:t>
                    </m:r>
                  </m:oMath>
                </a14:m>
                <a:r>
                  <a:rPr lang="en-CH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0.8 (5.5) TeV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571BD97-B1FC-31FB-347C-2EBB9A6A5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5559299"/>
                <a:ext cx="4449965" cy="307777"/>
              </a:xfrm>
              <a:prstGeom prst="rect">
                <a:avLst/>
              </a:prstGeom>
              <a:blipFill>
                <a:blip r:embed="rId4"/>
                <a:stretch>
                  <a:fillRect l="-285" t="-4000" b="-2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E1BFDB8-6060-AC3C-FB96-59D91CA68A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540875"/>
              </p:ext>
            </p:extLst>
          </p:nvPr>
        </p:nvGraphicFramePr>
        <p:xfrm>
          <a:off x="723634" y="2862532"/>
          <a:ext cx="4445682" cy="25566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306698">
                  <a:extLst>
                    <a:ext uri="{9D8B030D-6E8A-4147-A177-3AD203B41FA5}">
                      <a16:colId xmlns:a16="http://schemas.microsoft.com/office/drawing/2014/main" val="662730673"/>
                    </a:ext>
                  </a:extLst>
                </a:gridCol>
                <a:gridCol w="1657090">
                  <a:extLst>
                    <a:ext uri="{9D8B030D-6E8A-4147-A177-3AD203B41FA5}">
                      <a16:colId xmlns:a16="http://schemas.microsoft.com/office/drawing/2014/main" val="193191216"/>
                    </a:ext>
                  </a:extLst>
                </a:gridCol>
                <a:gridCol w="1481894">
                  <a:extLst>
                    <a:ext uri="{9D8B030D-6E8A-4147-A177-3AD203B41FA5}">
                      <a16:colId xmlns:a16="http://schemas.microsoft.com/office/drawing/2014/main" val="3127654497"/>
                    </a:ext>
                  </a:extLst>
                </a:gridCol>
              </a:tblGrid>
              <a:tr h="681765">
                <a:tc>
                  <a:txBody>
                    <a:bodyPr/>
                    <a:lstStyle/>
                    <a:p>
                      <a:r>
                        <a:rPr lang="en-GB" sz="1400" b="0">
                          <a:latin typeface="Helvetica" pitchFamily="2" charset="0"/>
                        </a:rPr>
                        <a:t>Coupling modifier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ATLAS</a:t>
                      </a: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(</a:t>
                      </a:r>
                      <a:r>
                        <a:rPr lang="en-GB" sz="1100" b="0" dirty="0" err="1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Γ</a:t>
                      </a:r>
                      <a:r>
                        <a:rPr lang="en-GB" sz="1100" b="0" baseline="-25000" dirty="0" err="1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H→inv</a:t>
                      </a:r>
                      <a:r>
                        <a:rPr lang="en-GB" sz="1100" b="0" baseline="-25000" dirty="0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/und</a:t>
                      </a:r>
                      <a:r>
                        <a:rPr lang="en-GB" sz="1100" b="0" dirty="0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 = 0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, 𝜅</a:t>
                      </a:r>
                      <a:r>
                        <a:rPr kumimoji="0" lang="en-GB" sz="11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c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 = 𝜅</a:t>
                      </a:r>
                      <a:r>
                        <a:rPr kumimoji="0" lang="en-GB" sz="11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t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[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arXiv:2608.07332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]</a:t>
                      </a:r>
                      <a:endParaRPr lang="en-GB" sz="900" dirty="0">
                        <a:solidFill>
                          <a:schemeClr val="bg1"/>
                        </a:solidFill>
                        <a:latin typeface="Helvetica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CMS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(</a:t>
                      </a:r>
                      <a:r>
                        <a:rPr lang="en-GB" sz="1100" b="0" dirty="0" err="1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Γ</a:t>
                      </a:r>
                      <a:r>
                        <a:rPr lang="en-GB" sz="1100" b="0" baseline="-25000" dirty="0" err="1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H→inv</a:t>
                      </a:r>
                      <a:r>
                        <a:rPr lang="en-GB" sz="1100" b="0" baseline="-25000" dirty="0">
                          <a:solidFill>
                            <a:schemeClr val="bg1"/>
                          </a:solidFill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/und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,= 0 𝜅</a:t>
                      </a:r>
                      <a:r>
                        <a:rPr kumimoji="0" lang="en-GB" sz="11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c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 = 𝜅</a:t>
                      </a:r>
                      <a:r>
                        <a:rPr kumimoji="0" lang="en-GB" sz="11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t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)</a:t>
                      </a:r>
                      <a:endParaRPr kumimoji="0" lang="en-GB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[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arXiv:2602.18611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Helvetica" pitchFamily="2" charset="0"/>
                          <a:ea typeface="Helvetica Light" charset="0"/>
                          <a:cs typeface="Helvetica Light" charset="0"/>
                          <a:sym typeface="Wingdings" pitchFamily="2" charset="2"/>
                        </a:rPr>
                        <a:t>]</a:t>
                      </a:r>
                      <a:endParaRPr lang="en-GB" sz="900" dirty="0">
                        <a:solidFill>
                          <a:schemeClr val="bg1"/>
                        </a:solidFill>
                        <a:latin typeface="Helvetica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6313632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lang="en-GB" sz="1600" baseline="-250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Z</a:t>
                      </a:r>
                      <a:endParaRPr lang="en-GB" sz="1600" baseline="-25000">
                        <a:solidFill>
                          <a:prstClr val="black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0.97 ± 0.05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1.06 ± 0.06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2620216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kumimoji="0" lang="en-GB" sz="1600" b="0" u="none" strike="noStrike" kern="1200" cap="none" spc="0" normalizeH="0" baseline="-25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" pitchFamily="2" charset="0"/>
                          <a:sym typeface="Wingdings" pitchFamily="2" charset="2"/>
                        </a:rPr>
                        <a:t>W</a:t>
                      </a:r>
                      <a:endParaRPr kumimoji="0" lang="en-GB" sz="1600" b="0" i="0" u="none" strike="noStrike" kern="1200" cap="none" spc="0" normalizeH="0" baseline="-2500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1.01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1.03 ± 0.06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1747701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lang="en-GB" sz="1600" baseline="-25000" dirty="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𝛾</a:t>
                      </a:r>
                      <a:r>
                        <a:rPr lang="en-GB" sz="1600" baseline="0" dirty="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 </a:t>
                      </a:r>
                      <a:r>
                        <a:rPr lang="en-GB" sz="1400" baseline="0" dirty="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(effective)</a:t>
                      </a:r>
                      <a:endParaRPr lang="en-GB" sz="1600" baseline="-25000" dirty="0">
                        <a:solidFill>
                          <a:prstClr val="black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0.99 ± 0.06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1.07 ± 0.07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5074620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lang="en-GB" sz="1600" baseline="-25000" err="1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τ</a:t>
                      </a:r>
                      <a:endParaRPr lang="en-GB" sz="1600" baseline="-25000">
                        <a:solidFill>
                          <a:prstClr val="black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0.93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592550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𝜅</a:t>
                      </a:r>
                      <a:r>
                        <a:rPr lang="en-GB" sz="1600" baseline="-25000">
                          <a:solidFill>
                            <a:prstClr val="black"/>
                          </a:solidFill>
                          <a:latin typeface="Helvetica" pitchFamily="2" charset="0"/>
                          <a:sym typeface="Wingdings" pitchFamily="2" charset="2"/>
                        </a:rPr>
                        <a:t>t</a:t>
                      </a:r>
                      <a:endParaRPr lang="en-GB" sz="1600" baseline="-25000">
                        <a:solidFill>
                          <a:prstClr val="black"/>
                        </a:solidFill>
                        <a:latin typeface="Helvetica" pitchFamily="2" charset="0"/>
                        <a:ea typeface="Helvetica Light" charset="0"/>
                        <a:cs typeface="Helvetica Light" charset="0"/>
                        <a:sym typeface="Wingdings" pitchFamily="2" charset="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0.86 ± 0.08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latin typeface="Helvetica" pitchFamily="2" charset="0"/>
                        </a:rPr>
                        <a:t>0.80 ± 0.09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01464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7EF8C74-E3CE-67D8-A5C4-51BE2873D8F9}"/>
                  </a:ext>
                </a:extLst>
              </p:cNvPr>
              <p:cNvSpPr txBox="1"/>
              <p:nvPr/>
            </p:nvSpPr>
            <p:spPr>
              <a:xfrm>
                <a:off x="628098" y="5831006"/>
                <a:ext cx="4028795" cy="2932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CH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Cambria Math" panose="02040503050406030204" pitchFamily="18" charset="0"/>
                    <a:sym typeface="Wingdings" pitchFamily="2" charset="2"/>
                  </a:rPr>
                  <a:t>Coupling strength modifiers: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  <m:sup>
                        <m:r>
                          <a:rPr lang="en-US" sz="12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r>
                      <a:rPr lang="en-CH" sz="120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≡</m:t>
                    </m:r>
                    <m:f>
                      <m:fPr>
                        <m:type m:val="lin"/>
                        <m:ctrlP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CH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CH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CH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CH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200" b="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SM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CH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CH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US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  <m:sup>
                        <m:r>
                          <a:rPr lang="en-US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r>
                      <a:rPr lang="en-CH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≡</m:t>
                    </m:r>
                    <m:f>
                      <m:fPr>
                        <m:type m:val="lin"/>
                        <m:ctrlPr>
                          <a:rPr lang="el-GR" sz="12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l-GR" sz="120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20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Γ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l-GR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Γ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120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itchFamily="2" charset="2"/>
                              </a:rPr>
                              <m:t>SM</m:t>
                            </m:r>
                          </m:sup>
                        </m:sSubSup>
                      </m:den>
                    </m:f>
                  </m:oMath>
                </a14:m>
                <a:endParaRPr lang="en-CH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7EF8C74-E3CE-67D8-A5C4-51BE2873D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5831006"/>
                <a:ext cx="4028795" cy="293285"/>
              </a:xfrm>
              <a:prstGeom prst="rect">
                <a:avLst/>
              </a:prstGeom>
              <a:blipFill>
                <a:blip r:embed="rId7"/>
                <a:stretch>
                  <a:fillRect t="-83333" b="-14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839753D5-EF95-82BA-54E6-4A72D4A3FE64}"/>
              </a:ext>
            </a:extLst>
          </p:cNvPr>
          <p:cNvSpPr txBox="1"/>
          <p:nvPr/>
        </p:nvSpPr>
        <p:spPr>
          <a:xfrm>
            <a:off x="4102940" y="4666378"/>
            <a:ext cx="54213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+ 0.08</a:t>
            </a:r>
          </a:p>
          <a:p>
            <a:pPr marL="0" algn="l">
              <a:spcBef>
                <a:spcPts val="1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 0.07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DD7AA3-CB91-C353-1692-A4202B7BD23A}"/>
              </a:ext>
            </a:extLst>
          </p:cNvPr>
          <p:cNvSpPr txBox="1"/>
          <p:nvPr/>
        </p:nvSpPr>
        <p:spPr>
          <a:xfrm>
            <a:off x="2446116" y="3914046"/>
            <a:ext cx="54213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+ 0.05</a:t>
            </a:r>
          </a:p>
          <a:p>
            <a:pPr marL="0" algn="l">
              <a:spcBef>
                <a:spcPts val="1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 0.04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2488AB-D134-7A53-475D-9C232FCEFB8C}"/>
              </a:ext>
            </a:extLst>
          </p:cNvPr>
          <p:cNvSpPr txBox="1"/>
          <p:nvPr/>
        </p:nvSpPr>
        <p:spPr>
          <a:xfrm>
            <a:off x="2448469" y="4659843"/>
            <a:ext cx="54213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+ 0.07</a:t>
            </a:r>
          </a:p>
          <a:p>
            <a:pPr marL="0" algn="l">
              <a:spcBef>
                <a:spcPts val="100"/>
              </a:spcBef>
            </a:pPr>
            <a:r>
              <a:rPr lang="en-GB" sz="1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 0.06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572F3B-506B-DA79-AA91-5FFBC85EBD49}"/>
              </a:ext>
            </a:extLst>
          </p:cNvPr>
          <p:cNvSpPr txBox="1"/>
          <p:nvPr/>
        </p:nvSpPr>
        <p:spPr>
          <a:xfrm>
            <a:off x="628098" y="2484444"/>
            <a:ext cx="4582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400" b="1" dirty="0">
                <a:solidFill>
                  <a:schemeClr val="tx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Current status: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02CDB2-BA8B-AA2C-B9F7-37FC973A3F97}"/>
              </a:ext>
            </a:extLst>
          </p:cNvPr>
          <p:cNvSpPr txBox="1"/>
          <p:nvPr/>
        </p:nvSpPr>
        <p:spPr>
          <a:xfrm>
            <a:off x="10751963" y="3293863"/>
            <a:ext cx="14986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dirty="0">
                <a:solidFill>
                  <a:srgbClr val="E4000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Even with 2× better theory precision, its uncertainties remain dominant</a:t>
            </a:r>
            <a:endParaRPr lang="en-CH" sz="1400" dirty="0">
              <a:solidFill>
                <a:srgbClr val="E40000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E8963D-D386-1FB1-DC6D-568368E50692}"/>
              </a:ext>
            </a:extLst>
          </p:cNvPr>
          <p:cNvSpPr txBox="1"/>
          <p:nvPr/>
        </p:nvSpPr>
        <p:spPr>
          <a:xfrm>
            <a:off x="6132339" y="1358166"/>
            <a:ext cx="10887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8"/>
              </a:rPr>
              <a:t>arXiv:2504.00672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5107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9B0056-3B5D-CA5A-4D48-1F28B2237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37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A96A0E-5A58-E349-A8E5-BC24B1A3526D}"/>
              </a:ext>
            </a:extLst>
          </p:cNvPr>
          <p:cNvSpPr/>
          <p:nvPr/>
        </p:nvSpPr>
        <p:spPr>
          <a:xfrm>
            <a:off x="628098" y="1105896"/>
            <a:ext cx="5159103" cy="2200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Higgs width from off-shell measurement and invisible decays, Higgs sector extensions (2HDM)</a:t>
            </a:r>
          </a:p>
          <a:p>
            <a:pPr marL="285750" lvl="0" indent="-285750" defTabSz="457200" fontAlgn="base">
              <a:spcBef>
                <a:spcPts val="18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Γ</a:t>
            </a:r>
            <a:r>
              <a:rPr lang="en-GB" sz="1400" baseline="-25000" dirty="0">
                <a:solidFill>
                  <a:srgbClr val="000000"/>
                </a:solidFill>
                <a:latin typeface="Helvetica" pitchFamily="2" charset="0"/>
              </a:rPr>
              <a:t>H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 via </a:t>
            </a:r>
            <a:r>
              <a:rPr lang="en-GB" sz="1400" dirty="0" err="1">
                <a:solidFill>
                  <a:srgbClr val="000000"/>
                </a:solidFill>
                <a:latin typeface="Helvetica" pitchFamily="2" charset="0"/>
              </a:rPr>
              <a:t>μ</a:t>
            </a:r>
            <a:r>
              <a:rPr lang="en-GB" sz="1400" baseline="-25000" dirty="0" err="1">
                <a:solidFill>
                  <a:srgbClr val="000000"/>
                </a:solidFill>
                <a:latin typeface="Helvetica" pitchFamily="2" charset="0"/>
              </a:rPr>
              <a:t>off</a:t>
            </a:r>
            <a:r>
              <a:rPr lang="en-GB" sz="1400" baseline="-25000" dirty="0">
                <a:solidFill>
                  <a:srgbClr val="000000"/>
                </a:solidFill>
                <a:latin typeface="Helvetica" pitchFamily="2" charset="0"/>
              </a:rPr>
              <a:t>-shell 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/</a:t>
            </a:r>
            <a:r>
              <a:rPr lang="en-GB" sz="1400" baseline="-25000" dirty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Helvetica" pitchFamily="2" charset="0"/>
              </a:rPr>
              <a:t>μ</a:t>
            </a:r>
            <a:r>
              <a:rPr lang="en-GB" sz="1400" baseline="-25000" dirty="0" err="1">
                <a:solidFill>
                  <a:srgbClr val="000000"/>
                </a:solidFill>
                <a:latin typeface="Helvetica" pitchFamily="2" charset="0"/>
              </a:rPr>
              <a:t>on</a:t>
            </a:r>
            <a:r>
              <a:rPr lang="en-GB" sz="1400" baseline="-25000" dirty="0">
                <a:solidFill>
                  <a:srgbClr val="000000"/>
                </a:solidFill>
                <a:latin typeface="Helvetica" pitchFamily="2" charset="0"/>
              </a:rPr>
              <a:t>-shell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 in H → 4𝓁 &amp; 2𝓁2𝜈 with &lt; 20% uncertainty</a:t>
            </a:r>
          </a:p>
          <a:p>
            <a:pPr marL="285750" lvl="0" indent="-285750" defTabSz="457200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BR(H → invisible) &lt; 2.5%</a:t>
            </a:r>
          </a:p>
          <a:p>
            <a:pPr marL="285750" lvl="0" indent="-285750" defTabSz="457200" fontAlgn="base"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Discover or exclude MSSM two Higgs doublets scenario deep into TeV scale for tanβ &gt; 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D359D9-8EBD-D6B1-CCD5-BF67C8D9560A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BSM Higgs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89AFB9-4972-9B42-2363-259C29D286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97945" y="1475744"/>
            <a:ext cx="5552101" cy="48722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F19B11C-3DB1-BFEE-42F2-38D1E9295092}"/>
              </a:ext>
            </a:extLst>
          </p:cNvPr>
          <p:cNvSpPr txBox="1"/>
          <p:nvPr/>
        </p:nvSpPr>
        <p:spPr>
          <a:xfrm>
            <a:off x="9110234" y="1302371"/>
            <a:ext cx="2242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ATLAS &amp; CMS Snowmass White Paper</a:t>
            </a:r>
            <a:endParaRPr lang="en-CH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5ACF25C-EBEB-3289-5BE0-C6BE383B9750}"/>
                  </a:ext>
                </a:extLst>
              </p:cNvPr>
              <p:cNvSpPr txBox="1"/>
              <p:nvPr/>
            </p:nvSpPr>
            <p:spPr>
              <a:xfrm>
                <a:off x="1553162" y="5058477"/>
                <a:ext cx="3513334" cy="2843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GB" sz="12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2 Higgs doublets,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GB" sz="12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GB" sz="12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with VEVs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𝜐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sSubSup>
                      <m:sSubSupPr>
                        <m:ctrlPr>
                          <a:rPr lang="en-GB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𝜐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𝑢</m:t>
                        </m:r>
                      </m:sub>
                      <m:sup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+</m:t>
                    </m:r>
                    <m:sSubSup>
                      <m:sSubSupPr>
                        <m:ctrlPr>
                          <a:rPr lang="en-GB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𝜐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a:rPr lang="en-US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bSup>
                  </m:oMath>
                </a14:m>
                <a:endParaRPr lang="en-GB" sz="12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5ACF25C-EBEB-3289-5BE0-C6BE383B9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162" y="5058477"/>
                <a:ext cx="3513334" cy="284373"/>
              </a:xfrm>
              <a:prstGeom prst="rect">
                <a:avLst/>
              </a:prstGeom>
              <a:blipFill>
                <a:blip r:embed="rId4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32195A-AAB8-7000-F8E2-DF627F6808B7}"/>
                  </a:ext>
                </a:extLst>
              </p:cNvPr>
              <p:cNvSpPr txBox="1"/>
              <p:nvPr/>
            </p:nvSpPr>
            <p:spPr>
              <a:xfrm>
                <a:off x="1553162" y="5272930"/>
                <a:ext cx="3684220" cy="5552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unc>
                        <m:funcPr>
                          <m:ctrlPr>
                            <a:rPr lang="en-GB" sz="1300" i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300" i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sz="13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  <m:r>
                        <a:rPr lang="en-GB" sz="1300" i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GB" sz="13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3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GB" sz="13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b>
                              <m:r>
                                <a:rPr lang="en-GB" sz="13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den>
                      </m:f>
                      <m:r>
                        <a:rPr lang="en-US" sz="13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GB" sz="13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3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GB" sz="13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300" b="0" i="1" dirty="0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3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GB" sz="1300" i="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3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3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300" i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GB" sz="1300" i="0" dirty="0">
                              <a:latin typeface="Cambria Math" panose="02040503050406030204" pitchFamily="18" charset="0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GB" sz="13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300" i="1" dirty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1300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300" b="0" i="1" dirty="0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1300" b="0" i="1" dirty="0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r>
                            <a:rPr lang="en-GB" sz="1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  <m:func>
                            <m:funcPr>
                              <m:ctrlPr>
                                <a:rPr lang="en-GB" sz="1300" i="0" dirty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300" i="0" dirty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r>
                                <a:rPr lang="en-US" sz="1300" b="0" i="0" dirty="0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m:rPr>
                                  <m:sty m:val="p"/>
                                </m:rPr>
                                <a:rPr lang="en-US" sz="1300" b="0" i="0" dirty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1300" i="1" dirty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13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32195A-AAB8-7000-F8E2-DF627F6808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162" y="5272930"/>
                <a:ext cx="3684220" cy="555280"/>
              </a:xfrm>
              <a:prstGeom prst="rect">
                <a:avLst/>
              </a:prstGeom>
              <a:blipFill>
                <a:blip r:embed="rId5"/>
                <a:stretch>
                  <a:fillRect b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546821-AF39-1314-EAA7-CDC4473928F6}"/>
                  </a:ext>
                </a:extLst>
              </p:cNvPr>
              <p:cNvSpPr txBox="1"/>
              <p:nvPr/>
            </p:nvSpPr>
            <p:spPr>
              <a:xfrm>
                <a:off x="3838273" y="5353680"/>
                <a:ext cx="2463277" cy="477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US" sz="12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Five Higgs bosons after EWSB: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ℎ</m:t>
                    </m:r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, </m:t>
                    </m:r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𝐻</m:t>
                    </m:r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, </m:t>
                    </m:r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𝐴</m:t>
                    </m:r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Helvetica Light" charset="0"/>
                        <a:cs typeface="Helvetica Light" charset="0"/>
                        <a:sym typeface="Wingdings" pitchFamily="2" charset="2"/>
                      </a:rPr>
                      <m:t>, 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+</m:t>
                        </m:r>
                      </m:sup>
                    </m:sSup>
                    <m:r>
                      <a:rPr lang="en-US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, 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−</m:t>
                        </m:r>
                      </m:sup>
                    </m:sSup>
                  </m:oMath>
                </a14:m>
                <a:endParaRPr lang="en-GB" sz="12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546821-AF39-1314-EAA7-CDC4473928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8273" y="5353680"/>
                <a:ext cx="2463277" cy="4775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1476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F24FA-49F2-88FE-7BA9-B98F6C66F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E78E63-66EA-591A-1D06-263515463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444D7A-EE2F-4733-23DB-22467E7EEC3F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self-coupling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93EF788-236D-363E-2E8B-EA399A4B5FEB}"/>
                  </a:ext>
                </a:extLst>
              </p:cNvPr>
              <p:cNvSpPr/>
              <p:nvPr/>
            </p:nvSpPr>
            <p:spPr>
              <a:xfrm>
                <a:off x="628098" y="1105896"/>
                <a:ext cx="1130552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 fontAlgn="base">
                  <a:spcBef>
                    <a:spcPts val="1800"/>
                  </a:spcBef>
                  <a:spcAft>
                    <a:spcPct val="0"/>
                  </a:spcAft>
                  <a:defRPr/>
                </a:pPr>
                <a:r>
                  <a:rPr lang="en-GB" sz="1600" b="1" dirty="0">
                    <a:solidFill>
                      <a:srgbClr val="000000"/>
                    </a:solidFill>
                    <a:latin typeface="Helvetica" pitchFamily="2" charset="0"/>
                  </a:rPr>
                  <a:t>Higgs self-coupling via Higgs pair production: </a:t>
                </a:r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complex final states, eldorado for ML enthusiasts, strongest channels: HH → bb𝛾𝛾 (0.27%), bb𝜏𝜏 (7.3%), </a:t>
                </a:r>
                <a:r>
                  <a:rPr lang="en-GB" sz="1600" dirty="0" err="1">
                    <a:solidFill>
                      <a:srgbClr val="000000"/>
                    </a:solidFill>
                    <a:latin typeface="Helvetica" pitchFamily="2" charset="0"/>
                  </a:rPr>
                  <a:t>bbbb</a:t>
                </a:r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 (34%); best sensitivity to 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 at </a:t>
                </a:r>
                <a:r>
                  <a:rPr lang="en-GB" sz="1600" dirty="0">
                    <a:latin typeface="Helvetica" pitchFamily="2" charset="0"/>
                  </a:rPr>
                  <a:t>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dirty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GB" sz="1600" i="1" dirty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e>
                      <m:sub>
                        <m:r>
                          <a:rPr lang="en-GB" sz="1600" i="1" dirty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𝐻𝐻</m:t>
                        </m:r>
                      </m:sub>
                    </m:sSub>
                  </m:oMath>
                </a14:m>
                <a:r>
                  <a:rPr lang="en-GB" sz="1600" dirty="0">
                    <a:latin typeface="Helvetica" pitchFamily="2" charset="0"/>
                  </a:rPr>
                  <a:t> </a:t>
                </a:r>
                <a:endParaRPr lang="en-GB" sz="1600" dirty="0">
                  <a:solidFill>
                    <a:srgbClr val="000000"/>
                  </a:solidFill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93EF788-236D-363E-2E8B-EA399A4B5F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1105896"/>
                <a:ext cx="11305525" cy="584775"/>
              </a:xfrm>
              <a:prstGeom prst="rect">
                <a:avLst/>
              </a:prstGeom>
              <a:blipFill>
                <a:blip r:embed="rId2"/>
                <a:stretch>
                  <a:fillRect l="-224" t="-2128" b="-1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9A35AF61-0451-CF2C-4DCE-77078321878D}"/>
              </a:ext>
            </a:extLst>
          </p:cNvPr>
          <p:cNvSpPr txBox="1"/>
          <p:nvPr/>
        </p:nvSpPr>
        <p:spPr>
          <a:xfrm>
            <a:off x="628098" y="1780704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Helvetica" pitchFamily="2" charset="0"/>
                <a:ea typeface="Cambria Math" panose="02040503050406030204" pitchFamily="18" charset="0"/>
              </a:rPr>
              <a:t>Higgs potential:</a:t>
            </a:r>
            <a:endParaRPr lang="en-GB" sz="2000" dirty="0">
              <a:solidFill>
                <a:schemeClr val="tx1"/>
              </a:solidFill>
              <a:latin typeface="Chalkduster"/>
              <a:cs typeface="Chalkduster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4CB481-8284-6150-1C66-4E3A6B485DB4}"/>
              </a:ext>
            </a:extLst>
          </p:cNvPr>
          <p:cNvSpPr txBox="1"/>
          <p:nvPr/>
        </p:nvSpPr>
        <p:spPr>
          <a:xfrm>
            <a:off x="628098" y="4941465"/>
            <a:ext cx="498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Destructive interferes with box diagram: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8819735-6584-6F90-CF94-EC87F0B76F88}"/>
                  </a:ext>
                </a:extLst>
              </p:cNvPr>
              <p:cNvSpPr txBox="1"/>
              <p:nvPr/>
            </p:nvSpPr>
            <p:spPr>
              <a:xfrm>
                <a:off x="628099" y="3202559"/>
                <a:ext cx="4844445" cy="322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Helvetica" pitchFamily="2" charset="0"/>
                    <a:ea typeface="Cambria Math" panose="02040503050406030204" pitchFamily="18" charset="0"/>
                  </a:rPr>
                  <a:t>w</a:t>
                </a:r>
                <a:r>
                  <a:rPr lang="en-GB" sz="1400" dirty="0">
                    <a:solidFill>
                      <a:schemeClr val="tx1"/>
                    </a:solidFill>
                    <a:latin typeface="Helvetica" pitchFamily="2" charset="0"/>
                    <a:ea typeface="Cambria Math" panose="02040503050406030204" pitchFamily="18" charset="0"/>
                  </a:rPr>
                  <a:t>here: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1400" b="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SM</m:t>
                        </m:r>
                      </m:sup>
                    </m:sSubSup>
                    <m:r>
                      <a:rPr lang="en-US" sz="1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1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1400" b="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SM</m:t>
                        </m:r>
                      </m:sup>
                    </m:sSubSup>
                    <m:r>
                      <a:rPr lang="en-US" sz="1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1400" b="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SM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chemeClr val="tx1"/>
                    </a:solidFill>
                    <a:latin typeface="Helvetica" pitchFamily="2" charset="0"/>
                    <a:ea typeface="Cambria Math" panose="02040503050406030204" pitchFamily="18" charset="0"/>
                  </a:rPr>
                  <a:t> and:</a:t>
                </a:r>
                <a:r>
                  <a:rPr lang="en-GB" sz="1400" dirty="0">
                    <a:solidFill>
                      <a:srgbClr val="0070C0"/>
                    </a:solidFill>
                    <a:latin typeface="Helvetica" pitchFamily="2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GB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14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f>
                      <m:fPr>
                        <m:type m:val="lin"/>
                        <m:ctrlPr>
                          <a:rPr lang="en-US" sz="1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1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1400" b="0" i="0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obs</m:t>
                            </m:r>
                          </m:sup>
                        </m:sSubSup>
                      </m:num>
                      <m:den>
                        <m:sSup>
                          <m:sSupPr>
                            <m:ctrlPr>
                              <a:rPr lang="en-GB" sz="1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1400" b="0" i="0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SM</m:t>
                            </m:r>
                          </m:sup>
                        </m:sSup>
                      </m:den>
                    </m:f>
                  </m:oMath>
                </a14:m>
                <a:endParaRPr lang="en-GB" sz="1400" dirty="0">
                  <a:solidFill>
                    <a:schemeClr val="tx1"/>
                  </a:solidFill>
                  <a:latin typeface="Helvetica" pitchFamily="2" charset="0"/>
                  <a:cs typeface="Chalkduster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8819735-6584-6F90-CF94-EC87F0B76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9" y="3202559"/>
                <a:ext cx="4844445" cy="322845"/>
              </a:xfrm>
              <a:prstGeom prst="rect">
                <a:avLst/>
              </a:prstGeom>
              <a:blipFill>
                <a:blip r:embed="rId3"/>
                <a:stretch>
                  <a:fillRect l="-261" t="-96154" b="-15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3BDF6DC-1D61-4CEC-0813-6CE1002160A2}"/>
                  </a:ext>
                </a:extLst>
              </p:cNvPr>
              <p:cNvSpPr txBox="1"/>
              <p:nvPr/>
            </p:nvSpPr>
            <p:spPr>
              <a:xfrm>
                <a:off x="1215229" y="2564035"/>
                <a:ext cx="3670184" cy="5533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en-US" sz="16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𝜐</m:t>
                      </m:r>
                      <m:sSup>
                        <m:sSup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16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en-US" sz="16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sz="16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latin typeface="Chalkduster"/>
                  <a:cs typeface="Chalkduster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3BDF6DC-1D61-4CEC-0813-6CE100216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229" y="2564035"/>
                <a:ext cx="3670184" cy="553357"/>
              </a:xfrm>
              <a:prstGeom prst="rect">
                <a:avLst/>
              </a:prstGeom>
              <a:blipFill>
                <a:blip r:embed="rId4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69">
            <a:extLst>
              <a:ext uri="{FF2B5EF4-FFF2-40B4-BE49-F238E27FC236}">
                <a16:creationId xmlns:a16="http://schemas.microsoft.com/office/drawing/2014/main" id="{FC2EF3A6-55EA-0448-E2DE-181B200A09BA}"/>
              </a:ext>
            </a:extLst>
          </p:cNvPr>
          <p:cNvSpPr txBox="1"/>
          <p:nvPr/>
        </p:nvSpPr>
        <p:spPr>
          <a:xfrm>
            <a:off x="629411" y="6297706"/>
            <a:ext cx="5646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leads to small HH SM cross section of 32.5 (36) fb at 13 (13.6) TeV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6AAF82C4-588A-4F86-7E89-1FF0DE4BBBE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1686"/>
          <a:stretch>
            <a:fillRect/>
          </a:stretch>
        </p:blipFill>
        <p:spPr>
          <a:xfrm>
            <a:off x="1215229" y="5312419"/>
            <a:ext cx="1783443" cy="9034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208659E-09F6-D760-9C87-F005D1E6BEB4}"/>
                  </a:ext>
                </a:extLst>
              </p:cNvPr>
              <p:cNvSpPr txBox="1"/>
              <p:nvPr/>
            </p:nvSpPr>
            <p:spPr>
              <a:xfrm>
                <a:off x="2156049" y="5414519"/>
                <a:ext cx="664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H" sz="14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CH" sz="14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CH" sz="1400" dirty="0">
                  <a:solidFill>
                    <a:srgbClr val="E40000"/>
                  </a:solidFill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208659E-09F6-D760-9C87-F005D1E6B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6049" y="5414519"/>
                <a:ext cx="664369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19B35E4-81D0-12F4-A15A-D816FA70255F}"/>
                  </a:ext>
                </a:extLst>
              </p:cNvPr>
              <p:cNvSpPr txBox="1"/>
              <p:nvPr/>
            </p:nvSpPr>
            <p:spPr>
              <a:xfrm>
                <a:off x="2165571" y="5795522"/>
                <a:ext cx="664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H" sz="14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CH" sz="14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CH" sz="1400" dirty="0">
                  <a:solidFill>
                    <a:srgbClr val="E40000"/>
                  </a:solidFill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19B35E4-81D0-12F4-A15A-D816FA702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571" y="5795522"/>
                <a:ext cx="664369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>
            <a:extLst>
              <a:ext uri="{FF2B5EF4-FFF2-40B4-BE49-F238E27FC236}">
                <a16:creationId xmlns:a16="http://schemas.microsoft.com/office/drawing/2014/main" id="{0010353D-7355-4612-E1AE-505942EBCB09}"/>
              </a:ext>
            </a:extLst>
          </p:cNvPr>
          <p:cNvSpPr txBox="1"/>
          <p:nvPr/>
        </p:nvSpPr>
        <p:spPr>
          <a:xfrm>
            <a:off x="1936120" y="5443436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4FABBFE-2541-4FD5-FE31-3A34E47FF299}"/>
              </a:ext>
            </a:extLst>
          </p:cNvPr>
          <p:cNvSpPr txBox="1"/>
          <p:nvPr/>
        </p:nvSpPr>
        <p:spPr>
          <a:xfrm>
            <a:off x="1945642" y="5810151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97CC9B-21C3-4B40-1EA2-8AAA6173232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8640" t="5190" r="32825" b="62388"/>
          <a:stretch>
            <a:fillRect/>
          </a:stretch>
        </p:blipFill>
        <p:spPr>
          <a:xfrm>
            <a:off x="5867700" y="1800678"/>
            <a:ext cx="5708864" cy="47185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D23DD8-6B77-2BE6-91FE-29991A515590}"/>
              </a:ext>
            </a:extLst>
          </p:cNvPr>
          <p:cNvSpPr txBox="1"/>
          <p:nvPr/>
        </p:nvSpPr>
        <p:spPr>
          <a:xfrm>
            <a:off x="10760413" y="1783239"/>
            <a:ext cx="7168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9"/>
              </a:rPr>
              <a:t>Reference</a:t>
            </a:r>
            <a:endParaRPr lang="en-GB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29CC0C-78A2-04DC-6F48-6AB3E458A0AB}"/>
              </a:ext>
            </a:extLst>
          </p:cNvPr>
          <p:cNvSpPr txBox="1"/>
          <p:nvPr/>
        </p:nvSpPr>
        <p:spPr>
          <a:xfrm>
            <a:off x="628098" y="2182929"/>
            <a:ext cx="48444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Cambria Math" panose="02040503050406030204" pitchFamily="18" charset="0"/>
                <a:cs typeface="+mn-cs"/>
              </a:rPr>
              <a:t>After expansion around minimum: </a:t>
            </a:r>
            <a:endParaRPr kumimoji="0" lang="en-US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2BB677-16E2-7DF0-CE54-C3CA5500D825}"/>
                  </a:ext>
                </a:extLst>
              </p:cNvPr>
              <p:cNvSpPr txBox="1"/>
              <p:nvPr/>
            </p:nvSpPr>
            <p:spPr>
              <a:xfrm>
                <a:off x="2713852" y="4089497"/>
                <a:ext cx="1598579" cy="5903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6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sz="16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en-US" sz="16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GB" sz="16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𝜐</m:t>
                      </m:r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Sup>
                            <m:sSubSupPr>
                              <m:ctrlPr>
                                <a:rPr lang="en-US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a:rPr lang="en-US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6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latin typeface="Chalkduster"/>
                  <a:cs typeface="Chalkduster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2BB677-16E2-7DF0-CE54-C3CA5500D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852" y="4089497"/>
                <a:ext cx="1598579" cy="5903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E51E880-AAD7-AFBB-69E1-8FF1F37BD279}"/>
                  </a:ext>
                </a:extLst>
              </p:cNvPr>
              <p:cNvSpPr txBox="1"/>
              <p:nvPr/>
            </p:nvSpPr>
            <p:spPr>
              <a:xfrm>
                <a:off x="1910536" y="4437442"/>
                <a:ext cx="664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H" sz="14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CH" sz="14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CH" sz="1400" dirty="0">
                  <a:solidFill>
                    <a:srgbClr val="E4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E51E880-AAD7-AFBB-69E1-8FF1F37BD2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0536" y="4437442"/>
                <a:ext cx="664369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390524ED-C876-1114-5689-4883D04B671B}"/>
              </a:ext>
            </a:extLst>
          </p:cNvPr>
          <p:cNvSpPr txBox="1"/>
          <p:nvPr/>
        </p:nvSpPr>
        <p:spPr>
          <a:xfrm>
            <a:off x="1919210" y="3994871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760B8A4-669C-05ED-4065-AEAF0BD14C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6195"/>
          <a:stretch>
            <a:fillRect/>
          </a:stretch>
        </p:blipFill>
        <p:spPr>
          <a:xfrm>
            <a:off x="1145249" y="3936392"/>
            <a:ext cx="2041559" cy="9286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F79F1AF-C341-6A66-7D51-53C47B89104C}"/>
              </a:ext>
            </a:extLst>
          </p:cNvPr>
          <p:cNvSpPr txBox="1"/>
          <p:nvPr/>
        </p:nvSpPr>
        <p:spPr>
          <a:xfrm>
            <a:off x="628098" y="3615438"/>
            <a:ext cx="498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HH production via gluon fusion and triple-Higgs coupling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9162F9D-A052-81FA-EFC7-91CD775F9E48}"/>
              </a:ext>
            </a:extLst>
          </p:cNvPr>
          <p:cNvSpPr/>
          <p:nvPr/>
        </p:nvSpPr>
        <p:spPr>
          <a:xfrm>
            <a:off x="2058181" y="1723793"/>
            <a:ext cx="2469073" cy="424500"/>
          </a:xfrm>
          <a:prstGeom prst="roundRect">
            <a:avLst/>
          </a:prstGeom>
          <a:solidFill>
            <a:srgbClr val="CFF0F4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noProof="0" dirty="0"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0FB64B-036C-1523-57AD-14E9133DC7C8}"/>
                  </a:ext>
                </a:extLst>
              </p:cNvPr>
              <p:cNvSpPr txBox="1"/>
              <p:nvPr/>
            </p:nvSpPr>
            <p:spPr>
              <a:xfrm>
                <a:off x="2058181" y="1764749"/>
                <a:ext cx="246907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16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16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6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sSup>
                        <m:sSup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latin typeface="Chalkduster"/>
                  <a:cs typeface="Chalkduster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0FB64B-036C-1523-57AD-14E9133DC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8181" y="1764749"/>
                <a:ext cx="2469073" cy="338554"/>
              </a:xfrm>
              <a:prstGeom prst="rect">
                <a:avLst/>
              </a:prstGeom>
              <a:blipFill>
                <a:blip r:embed="rId12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93F691E-F2EC-21E3-FAAC-345B8710021F}"/>
                  </a:ext>
                </a:extLst>
              </p:cNvPr>
              <p:cNvSpPr txBox="1"/>
              <p:nvPr/>
            </p:nvSpPr>
            <p:spPr>
              <a:xfrm>
                <a:off x="7924801" y="3706245"/>
                <a:ext cx="3214251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GB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 Light" panose="020B0403020202020204" pitchFamily="34" charset="0"/>
                  </a:rPr>
                  <a:t>Minimum HH cross section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1200" b="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κ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200" b="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sub>
                    </m:sSub>
                    <m:r>
                      <a:rPr lang="en-GB" sz="12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≃2.</m:t>
                    </m:r>
                    <m:r>
                      <a:rPr lang="en-US" sz="12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12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​</m:t>
                    </m:r>
                  </m:oMath>
                </a14:m>
                <a:endPara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Light" panose="020B0403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93F691E-F2EC-21E3-FAAC-345B87100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1" y="3706245"/>
                <a:ext cx="3214251" cy="276999"/>
              </a:xfrm>
              <a:prstGeom prst="rect">
                <a:avLst/>
              </a:prstGeom>
              <a:blipFill>
                <a:blip r:embed="rId13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536A0EC-EF71-8C70-EA5C-5A6B4A32A263}"/>
                  </a:ext>
                </a:extLst>
              </p:cNvPr>
              <p:cNvSpPr txBox="1"/>
              <p:nvPr/>
            </p:nvSpPr>
            <p:spPr>
              <a:xfrm>
                <a:off x="4350327" y="4184640"/>
                <a:ext cx="1517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>
                  <a:spcBef>
                    <a:spcPts val="3000"/>
                  </a:spcBef>
                </a:pPr>
                <a:r>
                  <a:rPr lang="en-GB" sz="1200" dirty="0">
                    <a:solidFill>
                      <a:srgbClr val="0070C0"/>
                    </a:solidFill>
                    <a:latin typeface="Helvetica" pitchFamily="2" charset="0"/>
                    <a:sym typeface="Wingdings" pitchFamily="2" charset="2"/>
                  </a:rPr>
                  <a:t>Dominates near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GB" sz="12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e>
                      <m:sub>
                        <m:r>
                          <a:rPr lang="en-GB" sz="12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𝐻𝐻</m:t>
                        </m:r>
                      </m:sub>
                    </m:sSub>
                  </m:oMath>
                </a14:m>
                <a:r>
                  <a:rPr lang="en-GB" sz="1200" dirty="0">
                    <a:solidFill>
                      <a:srgbClr val="0070C0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threshold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536A0EC-EF71-8C70-EA5C-5A6B4A32A2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327" y="4184640"/>
                <a:ext cx="1517373" cy="461665"/>
              </a:xfrm>
              <a:prstGeom prst="rect">
                <a:avLst/>
              </a:prstGeom>
              <a:blipFill>
                <a:blip r:embed="rId14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98105C5-09D2-1ED6-BBD2-D329DF6C3569}"/>
                  </a:ext>
                </a:extLst>
              </p:cNvPr>
              <p:cNvSpPr txBox="1"/>
              <p:nvPr/>
            </p:nvSpPr>
            <p:spPr>
              <a:xfrm>
                <a:off x="3040347" y="5634974"/>
                <a:ext cx="212137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>
                  <a:spcBef>
                    <a:spcPts val="3000"/>
                  </a:spcBef>
                </a:pPr>
                <a:r>
                  <a:rPr lang="en-GB" sz="1200" dirty="0">
                    <a:solidFill>
                      <a:srgbClr val="0070C0"/>
                    </a:solidFill>
                    <a:latin typeface="Helvetica" pitchFamily="2" charset="0"/>
                    <a:sym typeface="Wingdings" pitchFamily="2" charset="2"/>
                  </a:rPr>
                  <a:t>Dominates at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GB" sz="12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e>
                      <m:sub>
                        <m:r>
                          <a:rPr lang="en-GB" sz="12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𝐻𝐻</m:t>
                        </m:r>
                      </m:sub>
                    </m:sSub>
                  </m:oMath>
                </a14:m>
                <a:endParaRPr lang="en-GB" sz="1200" dirty="0">
                  <a:solidFill>
                    <a:srgbClr val="0070C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98105C5-09D2-1ED6-BBD2-D329DF6C3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347" y="5634974"/>
                <a:ext cx="2121374" cy="276999"/>
              </a:xfrm>
              <a:prstGeom prst="rect">
                <a:avLst/>
              </a:prstGeom>
              <a:blipFill>
                <a:blip r:embed="rId15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7D13999-80DA-7F53-4661-22CF3AD46AC7}"/>
                  </a:ext>
                </a:extLst>
              </p:cNvPr>
              <p:cNvSpPr txBox="1"/>
              <p:nvPr/>
            </p:nvSpPr>
            <p:spPr>
              <a:xfrm>
                <a:off x="628098" y="6532150"/>
                <a:ext cx="27790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GB" sz="1200" dirty="0">
                    <a:solidFill>
                      <a:schemeClr val="tx1"/>
                    </a:solidFill>
                    <a:latin typeface="Helvetica Light" panose="020B0403020202020204" pitchFamily="34" charset="0"/>
                    <a:ea typeface="Helvetica Light" charset="0"/>
                    <a:cs typeface="Helvetica Light" charset="0"/>
                    <a:sym typeface="Wingdings" pitchFamily="2" charset="2"/>
                  </a:rPr>
                  <a:t>Minimum HH cross section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κ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sub>
                    </m:sSub>
                    <m:r>
                      <a:rPr lang="en-US" sz="1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2.3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Helvetica Light" panose="020B0403020202020204" pitchFamily="34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7D13999-80DA-7F53-4661-22CF3AD46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6532150"/>
                <a:ext cx="2779031" cy="276999"/>
              </a:xfrm>
              <a:prstGeom prst="rect">
                <a:avLst/>
              </a:prstGeom>
              <a:blipFill>
                <a:blip r:embed="rId16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38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50686-6654-A9B8-C436-7DCDE153D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EB8727-D818-F69B-9A4A-AF2436A2A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5B380D-3E39-2270-86F3-3DE28E65276D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self-coupling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58BAAD3-C8CB-3617-FFBD-F2CB7B92B864}"/>
                  </a:ext>
                </a:extLst>
              </p:cNvPr>
              <p:cNvSpPr/>
              <p:nvPr/>
            </p:nvSpPr>
            <p:spPr>
              <a:xfrm>
                <a:off x="628098" y="1105896"/>
                <a:ext cx="1130552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457200" fontAlgn="base">
                  <a:spcBef>
                    <a:spcPts val="1800"/>
                  </a:spcBef>
                  <a:spcAft>
                    <a:spcPct val="0"/>
                  </a:spcAft>
                  <a:defRPr/>
                </a:pPr>
                <a:r>
                  <a:rPr lang="en-GB" sz="1600" b="1" dirty="0">
                    <a:solidFill>
                      <a:srgbClr val="000000"/>
                    </a:solidFill>
                    <a:latin typeface="Helvetica" pitchFamily="2" charset="0"/>
                  </a:rPr>
                  <a:t>Higgs self-coupling via Higgs pair production: </a:t>
                </a:r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complex final states, eldorado for ML enthusiasts, strongest channels: HH → bb𝛾𝛾 (0.27%), bb𝜏𝜏 (7.3%), </a:t>
                </a:r>
                <a:r>
                  <a:rPr lang="en-GB" sz="1600" dirty="0" err="1">
                    <a:solidFill>
                      <a:srgbClr val="000000"/>
                    </a:solidFill>
                    <a:latin typeface="Helvetica" pitchFamily="2" charset="0"/>
                  </a:rPr>
                  <a:t>bbbb</a:t>
                </a:r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 (34%); best sensitivity to 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GB" sz="1600" dirty="0">
                    <a:solidFill>
                      <a:srgbClr val="000000"/>
                    </a:solidFill>
                    <a:latin typeface="Helvetica" pitchFamily="2" charset="0"/>
                  </a:rPr>
                  <a:t> at </a:t>
                </a:r>
                <a:r>
                  <a:rPr lang="en-GB" sz="1600" dirty="0">
                    <a:latin typeface="Helvetica" pitchFamily="2" charset="0"/>
                  </a:rPr>
                  <a:t>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dirty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GB" sz="1600" i="1" dirty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e>
                      <m:sub>
                        <m:r>
                          <a:rPr lang="en-GB" sz="1600" i="1" dirty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𝐻𝐻</m:t>
                        </m:r>
                      </m:sub>
                    </m:sSub>
                  </m:oMath>
                </a14:m>
                <a:r>
                  <a:rPr lang="en-GB" sz="1600" dirty="0">
                    <a:latin typeface="Helvetica" pitchFamily="2" charset="0"/>
                  </a:rPr>
                  <a:t> </a:t>
                </a:r>
                <a:endParaRPr lang="en-GB" sz="1600" dirty="0">
                  <a:solidFill>
                    <a:srgbClr val="000000"/>
                  </a:solidFill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58BAAD3-C8CB-3617-FFBD-F2CB7B92B8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1105896"/>
                <a:ext cx="11305525" cy="584775"/>
              </a:xfrm>
              <a:prstGeom prst="rect">
                <a:avLst/>
              </a:prstGeom>
              <a:blipFill>
                <a:blip r:embed="rId2"/>
                <a:stretch>
                  <a:fillRect l="-224" t="-2128" b="-1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CEFC81CE-D935-9B6B-F71E-732BC84B8703}"/>
              </a:ext>
            </a:extLst>
          </p:cNvPr>
          <p:cNvSpPr txBox="1"/>
          <p:nvPr/>
        </p:nvSpPr>
        <p:spPr>
          <a:xfrm>
            <a:off x="628098" y="4941465"/>
            <a:ext cx="498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Destructive interferes with box diagram: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D757596-62AD-F582-1C4D-EE3C5417A0A3}"/>
                  </a:ext>
                </a:extLst>
              </p:cNvPr>
              <p:cNvSpPr txBox="1"/>
              <p:nvPr/>
            </p:nvSpPr>
            <p:spPr>
              <a:xfrm>
                <a:off x="628099" y="3202559"/>
                <a:ext cx="4844445" cy="322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Helvetica" pitchFamily="2" charset="0"/>
                    <a:ea typeface="Cambria Math" panose="02040503050406030204" pitchFamily="18" charset="0"/>
                  </a:rPr>
                  <a:t>w</a:t>
                </a:r>
                <a:r>
                  <a:rPr lang="en-GB" sz="1400" dirty="0">
                    <a:solidFill>
                      <a:schemeClr val="tx1"/>
                    </a:solidFill>
                    <a:latin typeface="Helvetica" pitchFamily="2" charset="0"/>
                    <a:ea typeface="Cambria Math" panose="02040503050406030204" pitchFamily="18" charset="0"/>
                  </a:rPr>
                  <a:t>here: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1400" b="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SM</m:t>
                        </m:r>
                      </m:sup>
                    </m:sSubSup>
                    <m:r>
                      <a:rPr lang="en-US" sz="1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1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1400" b="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SM</m:t>
                        </m:r>
                      </m:sup>
                    </m:sSubSup>
                    <m:r>
                      <a:rPr lang="en-US" sz="1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1400" b="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SM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chemeClr val="tx1"/>
                    </a:solidFill>
                    <a:latin typeface="Helvetica" pitchFamily="2" charset="0"/>
                    <a:ea typeface="Cambria Math" panose="02040503050406030204" pitchFamily="18" charset="0"/>
                  </a:rPr>
                  <a:t> and:</a:t>
                </a:r>
                <a:r>
                  <a:rPr lang="en-GB" sz="1400" dirty="0">
                    <a:solidFill>
                      <a:srgbClr val="0070C0"/>
                    </a:solidFill>
                    <a:latin typeface="Helvetica" pitchFamily="2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GB" sz="1400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sz="14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f>
                      <m:fPr>
                        <m:type m:val="lin"/>
                        <m:ctrlPr>
                          <a:rPr lang="en-US" sz="1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1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1400" b="0" i="0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obs</m:t>
                            </m:r>
                          </m:sup>
                        </m:sSubSup>
                      </m:num>
                      <m:den>
                        <m:sSup>
                          <m:sSupPr>
                            <m:ctrlPr>
                              <a:rPr lang="en-GB" sz="1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1400" b="0" i="0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SM</m:t>
                            </m:r>
                          </m:sup>
                        </m:sSup>
                      </m:den>
                    </m:f>
                  </m:oMath>
                </a14:m>
                <a:endParaRPr lang="en-GB" sz="1400" dirty="0">
                  <a:solidFill>
                    <a:schemeClr val="tx1"/>
                  </a:solidFill>
                  <a:latin typeface="Helvetica" pitchFamily="2" charset="0"/>
                  <a:cs typeface="Chalkduster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D757596-62AD-F582-1C4D-EE3C5417A0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9" y="3202559"/>
                <a:ext cx="4844445" cy="322845"/>
              </a:xfrm>
              <a:prstGeom prst="rect">
                <a:avLst/>
              </a:prstGeom>
              <a:blipFill>
                <a:blip r:embed="rId3"/>
                <a:stretch>
                  <a:fillRect l="-261" t="-96154" b="-15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52422EE-EE1E-0D52-817B-CB900298D76E}"/>
                  </a:ext>
                </a:extLst>
              </p:cNvPr>
              <p:cNvSpPr txBox="1"/>
              <p:nvPr/>
            </p:nvSpPr>
            <p:spPr>
              <a:xfrm>
                <a:off x="1215229" y="2564035"/>
                <a:ext cx="3670184" cy="5533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sub>
                        <m:sup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en-US" sz="16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𝜐</m:t>
                      </m:r>
                      <m:sSup>
                        <m:sSup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>
                        <m:sSubPr>
                          <m:ctrlPr>
                            <a:rPr lang="en-US" sz="16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en-US" sz="16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sz="16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 dirty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latin typeface="Chalkduster"/>
                  <a:cs typeface="Chalkduster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52422EE-EE1E-0D52-817B-CB900298D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229" y="2564035"/>
                <a:ext cx="3670184" cy="553357"/>
              </a:xfrm>
              <a:prstGeom prst="rect">
                <a:avLst/>
              </a:prstGeom>
              <a:blipFill>
                <a:blip r:embed="rId4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7" name="Picture 76">
            <a:extLst>
              <a:ext uri="{FF2B5EF4-FFF2-40B4-BE49-F238E27FC236}">
                <a16:creationId xmlns:a16="http://schemas.microsoft.com/office/drawing/2014/main" id="{84E95BA9-91DF-098C-FD6B-11BFB3A1158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1686"/>
          <a:stretch>
            <a:fillRect/>
          </a:stretch>
        </p:blipFill>
        <p:spPr>
          <a:xfrm>
            <a:off x="1215229" y="5312419"/>
            <a:ext cx="1783443" cy="9034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565FBCD-BABC-4F2D-C756-93B2F0ED84B2}"/>
                  </a:ext>
                </a:extLst>
              </p:cNvPr>
              <p:cNvSpPr txBox="1"/>
              <p:nvPr/>
            </p:nvSpPr>
            <p:spPr>
              <a:xfrm>
                <a:off x="2156049" y="5414519"/>
                <a:ext cx="664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H" sz="14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CH" sz="14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CH" sz="1400" dirty="0">
                  <a:solidFill>
                    <a:srgbClr val="E40000"/>
                  </a:solidFill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565FBCD-BABC-4F2D-C756-93B2F0ED84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6049" y="5414519"/>
                <a:ext cx="664369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5CFA0AEB-A3B6-F6D6-5B69-EBF8ABD487C8}"/>
                  </a:ext>
                </a:extLst>
              </p:cNvPr>
              <p:cNvSpPr txBox="1"/>
              <p:nvPr/>
            </p:nvSpPr>
            <p:spPr>
              <a:xfrm>
                <a:off x="2165571" y="5795522"/>
                <a:ext cx="664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H" sz="14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CH" sz="14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CH" sz="1400" dirty="0">
                  <a:solidFill>
                    <a:srgbClr val="E40000"/>
                  </a:solidFill>
                </a:endParaRPr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5CFA0AEB-A3B6-F6D6-5B69-EBF8ABD48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571" y="5795522"/>
                <a:ext cx="664369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>
            <a:extLst>
              <a:ext uri="{FF2B5EF4-FFF2-40B4-BE49-F238E27FC236}">
                <a16:creationId xmlns:a16="http://schemas.microsoft.com/office/drawing/2014/main" id="{7AE4A34C-31B2-049D-4E6F-9CF9230262B0}"/>
              </a:ext>
            </a:extLst>
          </p:cNvPr>
          <p:cNvSpPr txBox="1"/>
          <p:nvPr/>
        </p:nvSpPr>
        <p:spPr>
          <a:xfrm>
            <a:off x="1936120" y="5443436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1A0ACFD-179D-4330-0CE3-8609C61BD985}"/>
              </a:ext>
            </a:extLst>
          </p:cNvPr>
          <p:cNvSpPr txBox="1"/>
          <p:nvPr/>
        </p:nvSpPr>
        <p:spPr>
          <a:xfrm>
            <a:off x="1945642" y="5810151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C4B5DB-0D71-F8DB-313D-44313CC7FA79}"/>
              </a:ext>
            </a:extLst>
          </p:cNvPr>
          <p:cNvSpPr txBox="1"/>
          <p:nvPr/>
        </p:nvSpPr>
        <p:spPr>
          <a:xfrm>
            <a:off x="628098" y="2182929"/>
            <a:ext cx="48444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Cambria Math" panose="02040503050406030204" pitchFamily="18" charset="0"/>
                <a:cs typeface="+mn-cs"/>
              </a:rPr>
              <a:t>After expansion around minimum: </a:t>
            </a:r>
            <a:endParaRPr kumimoji="0" lang="en-US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206BF3-86DD-A8C1-1CBE-9377B426B46D}"/>
                  </a:ext>
                </a:extLst>
              </p:cNvPr>
              <p:cNvSpPr txBox="1"/>
              <p:nvPr/>
            </p:nvSpPr>
            <p:spPr>
              <a:xfrm>
                <a:off x="2713852" y="4089497"/>
                <a:ext cx="1598579" cy="5903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6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en-US" sz="16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en-US" sz="16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GB" sz="16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𝜐</m:t>
                      </m:r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Sup>
                            <m:sSubSupPr>
                              <m:ctrlPr>
                                <a:rPr lang="en-US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a:rPr lang="en-US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GB" sz="16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latin typeface="Chalkduster"/>
                  <a:cs typeface="Chalkduster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5206BF3-86DD-A8C1-1CBE-9377B426B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852" y="4089497"/>
                <a:ext cx="1598579" cy="5903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8BD1217-EB05-77FC-6138-3EEC94C23116}"/>
                  </a:ext>
                </a:extLst>
              </p:cNvPr>
              <p:cNvSpPr txBox="1"/>
              <p:nvPr/>
            </p:nvSpPr>
            <p:spPr>
              <a:xfrm>
                <a:off x="1910536" y="4437442"/>
                <a:ext cx="664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H" sz="14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CH" sz="1400" i="1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CH" sz="1400" dirty="0">
                  <a:solidFill>
                    <a:srgbClr val="E4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8BD1217-EB05-77FC-6138-3EEC94C23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0536" y="4437442"/>
                <a:ext cx="664369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AFFD75E-A459-AA65-F75D-2C77F28B2D75}"/>
              </a:ext>
            </a:extLst>
          </p:cNvPr>
          <p:cNvSpPr txBox="1"/>
          <p:nvPr/>
        </p:nvSpPr>
        <p:spPr>
          <a:xfrm>
            <a:off x="1919210" y="3994871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4BBDC10-FAB0-0DA4-C2A8-80AFD30470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6195"/>
          <a:stretch>
            <a:fillRect/>
          </a:stretch>
        </p:blipFill>
        <p:spPr>
          <a:xfrm>
            <a:off x="1145249" y="3936392"/>
            <a:ext cx="2041559" cy="9286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8687EA6-2D8E-1188-1D84-74FB9FCCC147}"/>
              </a:ext>
            </a:extLst>
          </p:cNvPr>
          <p:cNvSpPr txBox="1"/>
          <p:nvPr/>
        </p:nvSpPr>
        <p:spPr>
          <a:xfrm>
            <a:off x="628098" y="3615438"/>
            <a:ext cx="498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HH production via gluon fusion and triple-Higgs coupling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FF63DB-E2F3-F89B-5E95-1D7516AEC4DB}"/>
              </a:ext>
            </a:extLst>
          </p:cNvPr>
          <p:cNvGrpSpPr/>
          <p:nvPr/>
        </p:nvGrpSpPr>
        <p:grpSpPr>
          <a:xfrm>
            <a:off x="5384233" y="1831789"/>
            <a:ext cx="6807767" cy="4323635"/>
            <a:chOff x="5384233" y="1927532"/>
            <a:chExt cx="6807767" cy="432363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1F0995E-F8AC-DFA8-269C-0360B4A96A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3242" r="841" b="6"/>
            <a:stretch/>
          </p:blipFill>
          <p:spPr>
            <a:xfrm>
              <a:off x="5384233" y="1927532"/>
              <a:ext cx="6807767" cy="432363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0E6F2BE-3D22-A6DE-11D0-96E998034748}"/>
                </a:ext>
              </a:extLst>
            </p:cNvPr>
            <p:cNvSpPr txBox="1"/>
            <p:nvPr/>
          </p:nvSpPr>
          <p:spPr>
            <a:xfrm>
              <a:off x="10095797" y="5920553"/>
              <a:ext cx="203132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>
                <a:spcBef>
                  <a:spcPts val="3000"/>
                </a:spcBef>
              </a:pPr>
              <a:r>
                <a:rPr lang="en-CH" sz="1050" dirty="0">
                  <a:solidFill>
                    <a:schemeClr val="bg1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A H</a:t>
              </a:r>
              <a:r>
                <a:rPr lang="en-GB" sz="1050" dirty="0">
                  <a:solidFill>
                    <a:schemeClr val="bg1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rPr>
                <a:t>H → 𝛾𝛾bb candidate event</a:t>
              </a:r>
              <a:endParaRPr lang="en-CH" sz="105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1FF6C8-DAD1-510D-3B73-23A4C58AC096}"/>
                </a:ext>
              </a:extLst>
            </p:cNvPr>
            <p:cNvSpPr/>
            <p:nvPr/>
          </p:nvSpPr>
          <p:spPr>
            <a:xfrm>
              <a:off x="5384233" y="1947736"/>
              <a:ext cx="1757610" cy="101681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none" rtlCol="0" anchor="ctr">
              <a:spAutoFit/>
            </a:bodyPr>
            <a:lstStyle/>
            <a:p>
              <a:pPr algn="l"/>
              <a:endParaRPr lang="en-CH" sz="1600" dirty="0">
                <a:latin typeface="Helvetica" pitchFamily="2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D0EC649-414A-2E1F-C415-4A02A2620CD1}"/>
              </a:ext>
            </a:extLst>
          </p:cNvPr>
          <p:cNvSpPr txBox="1"/>
          <p:nvPr/>
        </p:nvSpPr>
        <p:spPr>
          <a:xfrm>
            <a:off x="628098" y="1780704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Helvetica" pitchFamily="2" charset="0"/>
                <a:ea typeface="Cambria Math" panose="02040503050406030204" pitchFamily="18" charset="0"/>
              </a:rPr>
              <a:t>Higgs potential:</a:t>
            </a:r>
            <a:endParaRPr lang="en-GB" sz="2000" dirty="0">
              <a:solidFill>
                <a:schemeClr val="tx1"/>
              </a:solidFill>
              <a:latin typeface="Chalkduster"/>
              <a:cs typeface="Chalkduster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B51FEC7-266F-F869-5BB8-4F9C6F2CF7FD}"/>
              </a:ext>
            </a:extLst>
          </p:cNvPr>
          <p:cNvSpPr/>
          <p:nvPr/>
        </p:nvSpPr>
        <p:spPr>
          <a:xfrm>
            <a:off x="2058181" y="1723793"/>
            <a:ext cx="2469073" cy="424500"/>
          </a:xfrm>
          <a:prstGeom prst="roundRect">
            <a:avLst/>
          </a:prstGeom>
          <a:solidFill>
            <a:srgbClr val="CFF0F4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noProof="0" dirty="0"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F180060-FF0D-63EB-73CE-8EDD80E24AA9}"/>
                  </a:ext>
                </a:extLst>
              </p:cNvPr>
              <p:cNvSpPr txBox="1"/>
              <p:nvPr/>
            </p:nvSpPr>
            <p:spPr>
              <a:xfrm>
                <a:off x="2058181" y="1764749"/>
                <a:ext cx="246907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16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16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6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sSup>
                        <m:sSupPr>
                          <m:ctrlP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lang="en-US" sz="16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latin typeface="Chalkduster"/>
                  <a:cs typeface="Chalkduster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F180060-FF0D-63EB-73CE-8EDD80E24A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8181" y="1764749"/>
                <a:ext cx="2469073" cy="338554"/>
              </a:xfrm>
              <a:prstGeom prst="rect">
                <a:avLst/>
              </a:prstGeom>
              <a:blipFill>
                <a:blip r:embed="rId11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1E96E478-356F-996B-A79B-7F0DF35DA6B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10941145" y="1966370"/>
            <a:ext cx="1158636" cy="5051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2CC5F2-E23B-B90D-CC33-F571E7DCB6F7}"/>
              </a:ext>
            </a:extLst>
          </p:cNvPr>
          <p:cNvSpPr txBox="1"/>
          <p:nvPr/>
        </p:nvSpPr>
        <p:spPr>
          <a:xfrm>
            <a:off x="629411" y="6297706"/>
            <a:ext cx="5646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leads to small HH SM cross section of 32.5 (36) fb at 13 (13.6) TeV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1CE40C2-752B-A9A6-4415-519F9B11DEB4}"/>
                  </a:ext>
                </a:extLst>
              </p:cNvPr>
              <p:cNvSpPr txBox="1"/>
              <p:nvPr/>
            </p:nvSpPr>
            <p:spPr>
              <a:xfrm>
                <a:off x="628098" y="6532150"/>
                <a:ext cx="27790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GB" sz="1200" dirty="0">
                    <a:solidFill>
                      <a:schemeClr val="tx1"/>
                    </a:solidFill>
                    <a:latin typeface="Helvetica Light" panose="020B0403020202020204" pitchFamily="34" charset="0"/>
                    <a:ea typeface="Helvetica Light" charset="0"/>
                    <a:cs typeface="Helvetica Light" charset="0"/>
                    <a:sym typeface="Wingdings" pitchFamily="2" charset="2"/>
                  </a:rPr>
                  <a:t>Minimum HH cross section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κ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200" b="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sub>
                    </m:sSub>
                    <m:r>
                      <a:rPr lang="en-US" sz="1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2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2.3</m:t>
                    </m:r>
                  </m:oMath>
                </a14:m>
                <a:endParaRPr lang="en-GB" sz="1200" dirty="0">
                  <a:solidFill>
                    <a:schemeClr val="tx1"/>
                  </a:solidFill>
                  <a:latin typeface="Helvetica Light" panose="020B0403020202020204" pitchFamily="34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1CE40C2-752B-A9A6-4415-519F9B11D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98" y="6532150"/>
                <a:ext cx="2779031" cy="276999"/>
              </a:xfrm>
              <a:prstGeom prst="rect">
                <a:avLst/>
              </a:prstGeom>
              <a:blipFill>
                <a:blip r:embed="rId13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424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DB583-74BB-8438-C532-FD14E0282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4AE6A2-2FC9-A6E7-F241-9FC30DBB92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noProof="0" smtClean="0"/>
              <a:pPr>
                <a:defRPr/>
              </a:pPr>
              <a:t>40</a:t>
            </a:fld>
            <a:endParaRPr lang="en-GB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800BFD-B486-CB05-2C49-443FBEE5D7E9}"/>
              </a:ext>
            </a:extLst>
          </p:cNvPr>
          <p:cNvSpPr txBox="1"/>
          <p:nvPr/>
        </p:nvSpPr>
        <p:spPr>
          <a:xfrm>
            <a:off x="214938" y="264651"/>
            <a:ext cx="1183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self-coupling</a:t>
            </a:r>
            <a:endParaRPr lang="en-GB" sz="2800" b="1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1B53495-4C53-E36A-F77A-136E36C69D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32058" y="1807296"/>
            <a:ext cx="5530281" cy="46085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2091D77-6B0E-1F94-A67D-A00B5793B8B8}"/>
              </a:ext>
            </a:extLst>
          </p:cNvPr>
          <p:cNvSpPr/>
          <p:nvPr/>
        </p:nvSpPr>
        <p:spPr>
          <a:xfrm>
            <a:off x="628702" y="1107705"/>
            <a:ext cx="115500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First ATLAS &amp; CMS combination of HH production using Run-2 datasets</a:t>
            </a:r>
            <a:endParaRPr lang="en-GB" sz="1200" noProof="0" dirty="0">
              <a:solidFill>
                <a:srgbClr val="000000"/>
              </a:solidFill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D055E2E-4766-A08C-26A8-70067A6291DC}"/>
                  </a:ext>
                </a:extLst>
              </p:cNvPr>
              <p:cNvSpPr txBox="1"/>
              <p:nvPr/>
            </p:nvSpPr>
            <p:spPr>
              <a:xfrm>
                <a:off x="8941402" y="6084613"/>
                <a:ext cx="2356190" cy="31707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GB" sz="14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GB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obs</m:t>
                        </m:r>
                      </m:sup>
                    </m:sSup>
                    <m:r>
                      <a:rPr lang="en-GB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GB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SM</m:t>
                        </m:r>
                      </m:sup>
                    </m:sSup>
                  </m:oMath>
                </a14:m>
                <a:r>
                  <a:rPr lang="en-CH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1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GB" sz="11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1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1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SM</m:t>
                        </m:r>
                      </m:sub>
                    </m:sSub>
                    <m:r>
                      <a:rPr lang="en-US" sz="11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11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sz="11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11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0.13</m:t>
                    </m:r>
                    <m:r>
                      <a:rPr lang="en-US" sz="11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GB" sz="11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CH" sz="1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D055E2E-4766-A08C-26A8-70067A629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1402" y="6084613"/>
                <a:ext cx="2356190" cy="317074"/>
              </a:xfrm>
              <a:prstGeom prst="rect">
                <a:avLst/>
              </a:prstGeom>
              <a:blipFill>
                <a:blip r:embed="rId3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E91464DD-6BDB-06A3-F999-BAC69D3C6D75}"/>
              </a:ext>
            </a:extLst>
          </p:cNvPr>
          <p:cNvSpPr txBox="1"/>
          <p:nvPr/>
        </p:nvSpPr>
        <p:spPr>
          <a:xfrm>
            <a:off x="8093103" y="1668927"/>
            <a:ext cx="32044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900" u="none" strike="noStrike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  <a:hlinkClick r:id="rId4"/>
              </a:rPr>
              <a:t>arXiv:2602.23991</a:t>
            </a:r>
            <a:endParaRPr lang="en-GB" sz="9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CC1A1B5-8262-A249-DEAB-8267C2E482EC}"/>
              </a:ext>
            </a:extLst>
          </p:cNvPr>
          <p:cNvCxnSpPr>
            <a:cxnSpLocks/>
          </p:cNvCxnSpPr>
          <p:nvPr/>
        </p:nvCxnSpPr>
        <p:spPr>
          <a:xfrm flipV="1">
            <a:off x="7894808" y="5148491"/>
            <a:ext cx="0" cy="753918"/>
          </a:xfrm>
          <a:prstGeom prst="line">
            <a:avLst/>
          </a:prstGeom>
          <a:ln w="12700">
            <a:solidFill>
              <a:srgbClr val="E7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6A6CE02-EDB9-CF19-7E51-1E9246855BDC}"/>
              </a:ext>
            </a:extLst>
          </p:cNvPr>
          <p:cNvSpPr txBox="1"/>
          <p:nvPr/>
        </p:nvSpPr>
        <p:spPr>
          <a:xfrm>
            <a:off x="7697203" y="4871492"/>
            <a:ext cx="40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noProof="0" dirty="0">
                <a:solidFill>
                  <a:srgbClr val="E70000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B587D9-1BE9-F7DE-13C4-395252D19A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 b="6468"/>
          <a:stretch>
            <a:fillRect/>
          </a:stretch>
        </p:blipFill>
        <p:spPr>
          <a:xfrm>
            <a:off x="566704" y="1807296"/>
            <a:ext cx="4941528" cy="4298373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064167C-91F5-2C07-8442-D8B2CEFFB375}"/>
              </a:ext>
            </a:extLst>
          </p:cNvPr>
          <p:cNvCxnSpPr>
            <a:cxnSpLocks/>
          </p:cNvCxnSpPr>
          <p:nvPr/>
        </p:nvCxnSpPr>
        <p:spPr>
          <a:xfrm flipV="1">
            <a:off x="1484242" y="3386592"/>
            <a:ext cx="0" cy="2471064"/>
          </a:xfrm>
          <a:prstGeom prst="line">
            <a:avLst/>
          </a:prstGeom>
          <a:ln w="12700">
            <a:solidFill>
              <a:srgbClr val="E7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1B64B3F-7C1F-A526-10B4-A13AE9CD7724}"/>
              </a:ext>
            </a:extLst>
          </p:cNvPr>
          <p:cNvSpPr txBox="1"/>
          <p:nvPr/>
        </p:nvSpPr>
        <p:spPr>
          <a:xfrm>
            <a:off x="1280500" y="3141422"/>
            <a:ext cx="40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noProof="0" dirty="0">
                <a:solidFill>
                  <a:srgbClr val="E70000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07EA313-503F-A62F-0F91-08ED7D586530}"/>
                  </a:ext>
                </a:extLst>
              </p:cNvPr>
              <p:cNvSpPr txBox="1"/>
              <p:nvPr/>
            </p:nvSpPr>
            <p:spPr>
              <a:xfrm>
                <a:off x="9276555" y="4561498"/>
                <a:ext cx="2466197" cy="33855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 xmlns:m="http://schemas.openxmlformats.org/officeDocument/2006/math">
                    <m:r>
                      <a:rPr lang="en-GB" sz="1600" b="0" i="1" noProof="0" smtClean="0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–</m:t>
                    </m:r>
                    <m:r>
                      <a:rPr lang="en-US" sz="1600" b="0" i="1" noProof="0" smtClean="0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0</m:t>
                    </m:r>
                    <m:r>
                      <a:rPr lang="en-GB" sz="1600" b="0" i="1" noProof="0" smtClean="0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.7&lt; </m:t>
                    </m:r>
                    <m:sSub>
                      <m:sSubPr>
                        <m:ctrlPr>
                          <a:rPr lang="en-GB" sz="1600" i="1" noProof="0" smtClean="0">
                            <a:solidFill>
                              <a:srgbClr val="E7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GB" sz="1600" i="1" noProof="0" smtClean="0">
                            <a:solidFill>
                              <a:srgbClr val="E7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GB" sz="1600" b="0" i="1" noProof="0" smtClean="0">
                            <a:solidFill>
                              <a:srgbClr val="E7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𝜆</m:t>
                        </m:r>
                      </m:sub>
                    </m:sSub>
                    <m:r>
                      <a:rPr lang="en-GB" sz="1600" b="0" i="1" noProof="0" smtClean="0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&lt;6.</m:t>
                    </m:r>
                    <m:r>
                      <a:rPr lang="en-US" sz="1600" b="0" i="1" noProof="0" smtClean="0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1</m:t>
                    </m:r>
                  </m:oMath>
                </a14:m>
                <a:r>
                  <a:rPr lang="en-GB" sz="1600" noProof="0" dirty="0">
                    <a:solidFill>
                      <a:srgbClr val="E70000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(95%</m:t>
                    </m:r>
                    <m:r>
                      <a:rPr lang="en-GB" sz="1400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CL</m:t>
                    </m:r>
                    <m:r>
                      <a:rPr lang="en-GB" sz="1400" i="1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)</m:t>
                    </m:r>
                  </m:oMath>
                </a14:m>
                <a:endParaRPr lang="en-GB" sz="1600" noProof="0" dirty="0">
                  <a:solidFill>
                    <a:srgbClr val="E70000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07EA313-503F-A62F-0F91-08ED7D586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6555" y="4561498"/>
                <a:ext cx="2466197" cy="338554"/>
              </a:xfrm>
              <a:prstGeom prst="rect">
                <a:avLst/>
              </a:prstGeom>
              <a:blipFill>
                <a:blip r:embed="rId7"/>
                <a:stretch>
                  <a:fillRect b="-10714"/>
                </a:stretch>
              </a:blip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BC51373-14A2-9E37-933D-F388715311BF}"/>
                  </a:ext>
                </a:extLst>
              </p:cNvPr>
              <p:cNvSpPr txBox="1"/>
              <p:nvPr/>
            </p:nvSpPr>
            <p:spPr>
              <a:xfrm>
                <a:off x="4542269" y="4811260"/>
                <a:ext cx="1449884" cy="344646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60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GB" sz="160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  <m:t>𝜇</m:t>
                          </m:r>
                        </m:e>
                        <m:sub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𝐻𝐻</m:t>
                          </m:r>
                        </m:sub>
                      </m:sSub>
                      <m:r>
                        <a:rPr lang="en-GB" sz="1600" b="0" i="1" noProof="0" smtClean="0">
                          <a:solidFill>
                            <a:srgbClr val="E4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sSubSup>
                        <m:sSubSupPr>
                          <m:ctrlP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0</m:t>
                          </m:r>
                          <m:r>
                            <a:rPr lang="en-GB" sz="160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.</m:t>
                          </m:r>
                          <m:r>
                            <a:rPr lang="en-US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8</m:t>
                          </m:r>
                        </m:e>
                        <m:sub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−</m:t>
                          </m:r>
                          <m:r>
                            <a:rPr lang="en-US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0.7</m:t>
                          </m:r>
                        </m:sub>
                        <m:sup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+</m:t>
                          </m:r>
                          <m:r>
                            <a:rPr lang="en-US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0.9</m:t>
                          </m:r>
                        </m:sup>
                      </m:sSubSup>
                    </m:oMath>
                  </m:oMathPara>
                </a14:m>
                <a:endParaRPr lang="en-GB" sz="1600" noProof="0" dirty="0">
                  <a:solidFill>
                    <a:srgbClr val="E40000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BC51373-14A2-9E37-933D-F38871531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269" y="4811260"/>
                <a:ext cx="1449884" cy="34464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1CEDCDE-A058-4855-FD71-4FC88D1E20FC}"/>
                  </a:ext>
                </a:extLst>
              </p:cNvPr>
              <p:cNvSpPr txBox="1"/>
              <p:nvPr/>
            </p:nvSpPr>
            <p:spPr>
              <a:xfrm>
                <a:off x="665780" y="6112312"/>
                <a:ext cx="4814316" cy="2893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GB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95% CL upper limit on HH signal strength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2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𝐻𝐻</m:t>
                        </m:r>
                      </m:sub>
                    </m:sSub>
                    <m:r>
                      <a:rPr lang="en-GB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sz="12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12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obs</m:t>
                        </m:r>
                      </m:sup>
                    </m:sSubSup>
                    <m:r>
                      <a:rPr lang="en-GB" sz="12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bSup>
                      <m:sSubSupPr>
                        <m:ctrlPr>
                          <a:rPr lang="en-GB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𝐻𝐻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1200" b="0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SM</m:t>
                        </m:r>
                      </m:sup>
                    </m:sSubSup>
                  </m:oMath>
                </a14:m>
                <a:endParaRPr lang="en-CH" sz="12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1CEDCDE-A058-4855-FD71-4FC88D1E20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80" y="6112312"/>
                <a:ext cx="4814316" cy="289375"/>
              </a:xfrm>
              <a:prstGeom prst="rect">
                <a:avLst/>
              </a:prstGeom>
              <a:blipFill>
                <a:blip r:embed="rId9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8BAABBA8-6196-A95C-780A-070844611AD7}"/>
              </a:ext>
            </a:extLst>
          </p:cNvPr>
          <p:cNvSpPr txBox="1"/>
          <p:nvPr/>
        </p:nvSpPr>
        <p:spPr>
          <a:xfrm>
            <a:off x="449248" y="4437882"/>
            <a:ext cx="836106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</a:rPr>
              <a:t>ATLAS</a:t>
            </a:r>
            <a:endParaRPr lang="en-GB" b="1" dirty="0">
              <a:latin typeface="Helvetica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0052708-22F8-8F97-7BF0-53D0D967B68E}"/>
              </a:ext>
            </a:extLst>
          </p:cNvPr>
          <p:cNvSpPr txBox="1"/>
          <p:nvPr/>
        </p:nvSpPr>
        <p:spPr>
          <a:xfrm>
            <a:off x="600210" y="3660001"/>
            <a:ext cx="68514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</a:rPr>
              <a:t>CMS</a:t>
            </a:r>
            <a:endParaRPr lang="en-GB" b="1" dirty="0">
              <a:latin typeface="Helvetica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48A67B2-7AA6-B334-C4F3-952E450A3C16}"/>
              </a:ext>
            </a:extLst>
          </p:cNvPr>
          <p:cNvSpPr txBox="1"/>
          <p:nvPr/>
        </p:nvSpPr>
        <p:spPr>
          <a:xfrm>
            <a:off x="-26504" y="5219827"/>
            <a:ext cx="1311858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" pitchFamily="2" charset="0"/>
              </a:rPr>
              <a:t>Combined</a:t>
            </a:r>
            <a:endParaRPr lang="en-GB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4145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3C448-9A73-59F1-75A5-FC1EB1248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AB8D05-AF1F-B5F1-D9C7-886F622CC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noProof="0" smtClean="0"/>
              <a:pPr>
                <a:defRPr/>
              </a:pPr>
              <a:t>41</a:t>
            </a:fld>
            <a:endParaRPr lang="en-GB" noProof="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E70C3C2-E053-ACE6-41EE-C684F17583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74568" y="1724779"/>
            <a:ext cx="5651444" cy="42385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1E4680-4F1F-8394-1A59-5B36B03619A3}"/>
              </a:ext>
            </a:extLst>
          </p:cNvPr>
          <p:cNvSpPr txBox="1"/>
          <p:nvPr/>
        </p:nvSpPr>
        <p:spPr>
          <a:xfrm>
            <a:off x="214938" y="264651"/>
            <a:ext cx="11907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self-coupling</a:t>
            </a:r>
            <a:endParaRPr lang="en-GB" sz="2800" b="1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DD81B6-8FD9-B24E-230C-D5861989EEEB}"/>
              </a:ext>
            </a:extLst>
          </p:cNvPr>
          <p:cNvSpPr/>
          <p:nvPr/>
        </p:nvSpPr>
        <p:spPr>
          <a:xfrm>
            <a:off x="628702" y="1107705"/>
            <a:ext cx="11550046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New ATLAS result on HH </a:t>
            </a:r>
            <a:r>
              <a:rPr lang="en-GB" sz="1600" b="1" noProof="0" dirty="0">
                <a:solidFill>
                  <a:srgbClr val="000000"/>
                </a:solidFill>
                <a:latin typeface="Symbol" pitchFamily="2" charset="2"/>
              </a:rPr>
              <a:t>®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en-GB" sz="1600" b="1" noProof="0" dirty="0" err="1">
                <a:solidFill>
                  <a:srgbClr val="000000"/>
                </a:solidFill>
                <a:latin typeface="Helvetica" pitchFamily="2" charset="0"/>
              </a:rPr>
              <a:t>bb</a:t>
            </a:r>
            <a:r>
              <a:rPr lang="en-GB" sz="1600" b="1" noProof="0" dirty="0" err="1">
                <a:solidFill>
                  <a:srgbClr val="000000"/>
                </a:solidFill>
                <a:latin typeface="Symbol" pitchFamily="2" charset="2"/>
              </a:rPr>
              <a:t>gg</a:t>
            </a: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with 308 fb</a:t>
            </a:r>
            <a:r>
              <a:rPr lang="en-GB" sz="1600" b="1" baseline="30000" noProof="0" dirty="0">
                <a:solidFill>
                  <a:srgbClr val="000000"/>
                </a:solidFill>
                <a:latin typeface="Helvetica" pitchFamily="2" charset="0"/>
              </a:rPr>
              <a:t>–1</a:t>
            </a:r>
            <a:r>
              <a:rPr lang="en-GB" sz="1600" noProof="0" dirty="0">
                <a:solidFill>
                  <a:srgbClr val="000000"/>
                </a:solidFill>
                <a:latin typeface="Helvetica" pitchFamily="2" charset="0"/>
              </a:rPr>
              <a:t> (Run 2 + 2022–2024 of Run 3 data) </a:t>
            </a:r>
          </a:p>
          <a:p>
            <a:pPr defTabSz="457200" fontAlgn="base">
              <a:spcBef>
                <a:spcPts val="900"/>
              </a:spcBef>
              <a:spcAft>
                <a:spcPct val="0"/>
              </a:spcAft>
              <a:defRPr/>
            </a:pP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Improvements: more data (50%), better b-tagging (20%), analysis optimisation (15%)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3979A26-DD60-5ED0-6939-8947E750A3C4}"/>
                  </a:ext>
                </a:extLst>
              </p:cNvPr>
              <p:cNvSpPr txBox="1"/>
              <p:nvPr/>
            </p:nvSpPr>
            <p:spPr>
              <a:xfrm>
                <a:off x="9421879" y="4602192"/>
                <a:ext cx="2427219" cy="33855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 xmlns:m="http://schemas.openxmlformats.org/officeDocument/2006/math">
                    <m:r>
                      <a:rPr lang="en-GB" sz="1600" b="0" i="1" noProof="0" smtClean="0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–1.</m:t>
                    </m:r>
                    <m:r>
                      <a:rPr lang="en-US" sz="1600" b="0" i="1" noProof="0" smtClean="0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6</m:t>
                    </m:r>
                    <m:r>
                      <a:rPr lang="en-GB" sz="1600" b="0" i="1" noProof="0" smtClean="0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&lt; </m:t>
                    </m:r>
                    <m:sSub>
                      <m:sSubPr>
                        <m:ctrlPr>
                          <a:rPr lang="en-GB" sz="1600" i="1" noProof="0" smtClean="0">
                            <a:solidFill>
                              <a:srgbClr val="E7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GB" sz="1600" i="1" noProof="0" smtClean="0">
                            <a:solidFill>
                              <a:srgbClr val="E7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GB" sz="1600" b="0" i="1" noProof="0" smtClean="0">
                            <a:solidFill>
                              <a:srgbClr val="E7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𝜆</m:t>
                        </m:r>
                      </m:sub>
                    </m:sSub>
                    <m:r>
                      <a:rPr lang="en-GB" sz="1600" b="0" i="1" noProof="0" smtClean="0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&lt;6.6</m:t>
                    </m:r>
                  </m:oMath>
                </a14:m>
                <a:r>
                  <a:rPr lang="en-GB" sz="1600" noProof="0" dirty="0">
                    <a:solidFill>
                      <a:srgbClr val="E70000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(95%</m:t>
                    </m:r>
                    <m:r>
                      <a:rPr lang="en-GB" sz="1400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CL</m:t>
                    </m:r>
                    <m:r>
                      <a:rPr lang="en-GB" sz="1400" i="1">
                        <a:solidFill>
                          <a:srgbClr val="E7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)</m:t>
                    </m:r>
                  </m:oMath>
                </a14:m>
                <a:endParaRPr lang="en-GB" sz="1600" noProof="0" dirty="0">
                  <a:solidFill>
                    <a:srgbClr val="E70000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3979A26-DD60-5ED0-6939-8947E750A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1879" y="4602192"/>
                <a:ext cx="2427219" cy="338554"/>
              </a:xfrm>
              <a:prstGeom prst="rect">
                <a:avLst/>
              </a:prstGeom>
              <a:blipFill>
                <a:blip r:embed="rId3"/>
                <a:stretch>
                  <a:fillRect b="-10714"/>
                </a:stretch>
              </a:blip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08CAB6D-A7BA-F0C7-0A1A-6DD0F3E10F6A}"/>
              </a:ext>
            </a:extLst>
          </p:cNvPr>
          <p:cNvCxnSpPr>
            <a:cxnSpLocks/>
          </p:cNvCxnSpPr>
          <p:nvPr/>
        </p:nvCxnSpPr>
        <p:spPr>
          <a:xfrm flipV="1">
            <a:off x="8536386" y="4827797"/>
            <a:ext cx="0" cy="597837"/>
          </a:xfrm>
          <a:prstGeom prst="line">
            <a:avLst/>
          </a:prstGeom>
          <a:ln w="12700">
            <a:solidFill>
              <a:srgbClr val="E7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148B666-000E-062B-E5AB-590C0F243010}"/>
              </a:ext>
            </a:extLst>
          </p:cNvPr>
          <p:cNvSpPr txBox="1"/>
          <p:nvPr/>
        </p:nvSpPr>
        <p:spPr>
          <a:xfrm>
            <a:off x="8332644" y="4589882"/>
            <a:ext cx="40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noProof="0" dirty="0">
                <a:solidFill>
                  <a:srgbClr val="E70000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SM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0F053CA-6150-9DA9-F5D6-D7DF0E519E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t="4315"/>
          <a:stretch>
            <a:fillRect/>
          </a:stretch>
        </p:blipFill>
        <p:spPr>
          <a:xfrm rot="5400000">
            <a:off x="1556671" y="957844"/>
            <a:ext cx="3978081" cy="59619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7FECB9A-AD76-39CE-D444-9A8E0827D7B8}"/>
                  </a:ext>
                </a:extLst>
              </p:cNvPr>
              <p:cNvSpPr txBox="1"/>
              <p:nvPr/>
            </p:nvSpPr>
            <p:spPr>
              <a:xfrm>
                <a:off x="4528860" y="3499424"/>
                <a:ext cx="1449884" cy="344646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60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GB" sz="160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  <m:t>𝜇</m:t>
                          </m:r>
                        </m:e>
                        <m:sub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𝐻𝐻</m:t>
                          </m:r>
                        </m:sub>
                      </m:sSub>
                      <m:r>
                        <a:rPr lang="en-GB" sz="1600" b="0" i="1" noProof="0" smtClean="0">
                          <a:solidFill>
                            <a:srgbClr val="E4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sSubSup>
                        <m:sSubSupPr>
                          <m:ctrlP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0</m:t>
                          </m:r>
                          <m:r>
                            <a:rPr lang="en-GB" sz="160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.</m:t>
                          </m:r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9</m:t>
                          </m:r>
                        </m:e>
                        <m:sub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−1.1</m:t>
                          </m:r>
                        </m:sub>
                        <m:sup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+1.4</m:t>
                          </m:r>
                        </m:sup>
                      </m:sSubSup>
                    </m:oMath>
                  </m:oMathPara>
                </a14:m>
                <a:endParaRPr lang="en-GB" sz="1600" noProof="0" dirty="0">
                  <a:solidFill>
                    <a:srgbClr val="E40000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7FECB9A-AD76-39CE-D444-9A8E0827D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860" y="3499424"/>
                <a:ext cx="1449884" cy="3446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378C9AAC-0501-00C4-31AF-5A9DAAC11582}"/>
              </a:ext>
            </a:extLst>
          </p:cNvPr>
          <p:cNvSpPr txBox="1"/>
          <p:nvPr/>
        </p:nvSpPr>
        <p:spPr>
          <a:xfrm>
            <a:off x="10192642" y="643371"/>
            <a:ext cx="195841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900" u="none" strike="noStrike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  <a:hlinkClick r:id="rId6"/>
              </a:rPr>
              <a:t>PLB 876 (2026) 140280</a:t>
            </a:r>
            <a:endParaRPr lang="en-GB" sz="9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E0F1BA-07E0-9646-AD00-D0871FB9BEDE}"/>
              </a:ext>
            </a:extLst>
          </p:cNvPr>
          <p:cNvSpPr txBox="1"/>
          <p:nvPr/>
        </p:nvSpPr>
        <p:spPr>
          <a:xfrm>
            <a:off x="792480" y="6107928"/>
            <a:ext cx="52622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Single channel as sensitive as ATLAS’ full Run-2 combination </a:t>
            </a:r>
          </a:p>
        </p:txBody>
      </p:sp>
    </p:spTree>
    <p:extLst>
      <p:ext uri="{BB962C8B-B14F-4D97-AF65-F5344CB8AC3E}">
        <p14:creationId xmlns:p14="http://schemas.microsoft.com/office/powerpoint/2010/main" val="26336642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EFEDB-B1C6-F58D-251B-CD863A684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2CE7C2B-D738-1EBB-408E-D79D9257F2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r="4577" b="4898"/>
          <a:stretch>
            <a:fillRect/>
          </a:stretch>
        </p:blipFill>
        <p:spPr>
          <a:xfrm rot="5400000">
            <a:off x="6357471" y="1299659"/>
            <a:ext cx="4735037" cy="60950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5B81A9-C817-25C2-F392-DD0BFFEB54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793827" y="1950370"/>
            <a:ext cx="4558775" cy="475151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118F32-2419-D5D1-734E-69589F9D5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noProof="0" smtClean="0"/>
              <a:pPr>
                <a:defRPr/>
              </a:pPr>
              <a:t>42</a:t>
            </a:fld>
            <a:endParaRPr lang="en-GB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88716F-4028-E709-3227-750D7F9D752E}"/>
              </a:ext>
            </a:extLst>
          </p:cNvPr>
          <p:cNvSpPr txBox="1"/>
          <p:nvPr/>
        </p:nvSpPr>
        <p:spPr>
          <a:xfrm>
            <a:off x="214938" y="264651"/>
            <a:ext cx="11907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self-coupling</a:t>
            </a:r>
            <a:endParaRPr lang="en-GB" sz="2800" b="1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571436-5D1C-D604-157F-941E12BB1F7B}"/>
              </a:ext>
            </a:extLst>
          </p:cNvPr>
          <p:cNvSpPr/>
          <p:nvPr/>
        </p:nvSpPr>
        <p:spPr>
          <a:xfrm>
            <a:off x="628702" y="1107705"/>
            <a:ext cx="11550046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New ATLAS result on HH </a:t>
            </a:r>
            <a:r>
              <a:rPr lang="en-GB" sz="1600" b="1" noProof="0" dirty="0">
                <a:solidFill>
                  <a:srgbClr val="000000"/>
                </a:solidFill>
                <a:latin typeface="Symbol" pitchFamily="2" charset="2"/>
              </a:rPr>
              <a:t>®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 bb</a:t>
            </a:r>
            <a:r>
              <a:rPr lang="en-GB" sz="1600" b="1" dirty="0" err="1">
                <a:solidFill>
                  <a:srgbClr val="000000"/>
                </a:solidFill>
                <a:latin typeface="Symbol" pitchFamily="2" charset="2"/>
              </a:rPr>
              <a:t>ττ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 with </a:t>
            </a: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196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 fb</a:t>
            </a:r>
            <a:r>
              <a:rPr lang="en-GB" sz="1600" b="1" baseline="30000" noProof="0" dirty="0">
                <a:solidFill>
                  <a:srgbClr val="000000"/>
                </a:solidFill>
                <a:latin typeface="Helvetica" pitchFamily="2" charset="0"/>
              </a:rPr>
              <a:t>–1</a:t>
            </a:r>
            <a:r>
              <a:rPr lang="en-GB" sz="1600" noProof="0" dirty="0">
                <a:solidFill>
                  <a:srgbClr val="000000"/>
                </a:solidFill>
                <a:latin typeface="Helvetica" pitchFamily="2" charset="0"/>
              </a:rPr>
              <a:t> (Run 2 + 2022–2023 of Run 3 data) </a:t>
            </a:r>
          </a:p>
          <a:p>
            <a:pPr defTabSz="457200" fontAlgn="base">
              <a:spcBef>
                <a:spcPts val="900"/>
              </a:spcBef>
              <a:spcAft>
                <a:spcPct val="0"/>
              </a:spcAft>
              <a:defRPr/>
            </a:pP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Improvements: additional triggers, improved b-tagging, 𝜏-id,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 and ML-based </a:t>
            </a: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event classification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 → 40% better than expected luminosity scaling</a:t>
            </a:r>
            <a:endParaRPr lang="en-GB" sz="1400" noProof="0" dirty="0">
              <a:solidFill>
                <a:srgbClr val="000000"/>
              </a:solidFill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0DD30B-3DC5-070A-229C-F61D12A25BEE}"/>
                  </a:ext>
                </a:extLst>
              </p:cNvPr>
              <p:cNvSpPr txBox="1"/>
              <p:nvPr/>
            </p:nvSpPr>
            <p:spPr>
              <a:xfrm>
                <a:off x="7852870" y="3574140"/>
                <a:ext cx="4177595" cy="33291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GB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–</m:t>
                      </m:r>
                      <m:r>
                        <a:rPr lang="en-US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3.4</m:t>
                      </m:r>
                      <m:r>
                        <a:rPr lang="en-GB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&lt; </m:t>
                      </m:r>
                      <m:sSub>
                        <m:sSubPr>
                          <m:ctrlPr>
                            <a:rPr lang="en-GB" sz="1600" i="1" noProof="0" smtClean="0">
                              <a:solidFill>
                                <a:srgbClr val="E7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GB" sz="1600" i="1" noProof="0" smtClean="0">
                              <a:solidFill>
                                <a:srgbClr val="E7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lang="en-GB" sz="1600" b="0" i="1" noProof="0" smtClean="0">
                              <a:solidFill>
                                <a:srgbClr val="E7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𝜆</m:t>
                          </m:r>
                        </m:sub>
                      </m:sSub>
                      <m:r>
                        <a:rPr lang="en-GB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&lt;</m:t>
                      </m:r>
                      <m:r>
                        <a:rPr lang="en-US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1</m:t>
                      </m:r>
                      <m:r>
                        <a:rPr lang="en-GB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.</m:t>
                      </m:r>
                      <m:r>
                        <a:rPr lang="en-US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6 </m:t>
                      </m:r>
                      <m:r>
                        <m:rPr>
                          <m:sty m:val="p"/>
                        </m:rPr>
                        <a:rPr lang="en-US" sz="1600" b="0" i="0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or</m:t>
                      </m:r>
                      <m:r>
                        <a:rPr lang="en-US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5</m:t>
                      </m:r>
                      <m:r>
                        <a:rPr lang="en-US" sz="1600" i="1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.</m:t>
                      </m:r>
                      <m:r>
                        <a:rPr lang="en-US" sz="1600" b="0" i="1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5</m:t>
                      </m:r>
                      <m:r>
                        <a:rPr lang="en-GB" sz="1600" i="1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&lt; </m:t>
                      </m:r>
                      <m:sSub>
                        <m:sSubPr>
                          <m:ctrlPr>
                            <a:rPr lang="en-GB" sz="1600" i="1">
                              <a:solidFill>
                                <a:srgbClr val="E7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GB" sz="1600" i="1">
                              <a:solidFill>
                                <a:srgbClr val="E7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lang="en-GB" sz="1600" i="1">
                              <a:solidFill>
                                <a:srgbClr val="E7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𝜆</m:t>
                          </m:r>
                        </m:sub>
                      </m:sSub>
                      <m:r>
                        <a:rPr lang="en-GB" sz="1600" i="1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&lt;</m:t>
                      </m:r>
                      <m:r>
                        <a:rPr lang="en-US" sz="1600" i="1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1</m:t>
                      </m:r>
                      <m:r>
                        <a:rPr lang="en-US" sz="1600" b="0" i="1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0</m:t>
                      </m:r>
                      <m:r>
                        <a:rPr lang="en-GB" sz="1600" i="1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.</m:t>
                      </m:r>
                      <m:r>
                        <a:rPr lang="en-US" sz="1600" b="0" i="1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1  </m:t>
                      </m:r>
                      <m:r>
                        <a:rPr lang="en-GB" sz="1400" i="1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(95%</m:t>
                      </m:r>
                      <m:r>
                        <a:rPr lang="en-GB" sz="140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40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CL</m:t>
                      </m:r>
                      <m:r>
                        <a:rPr lang="en-GB" sz="1400" i="1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)</m:t>
                      </m:r>
                    </m:oMath>
                  </m:oMathPara>
                </a14:m>
                <a:endParaRPr lang="en-GB" sz="1600" noProof="0" dirty="0">
                  <a:solidFill>
                    <a:srgbClr val="E70000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0DD30B-3DC5-070A-229C-F61D12A25B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2870" y="3574140"/>
                <a:ext cx="4177595" cy="332912"/>
              </a:xfrm>
              <a:prstGeom prst="rect">
                <a:avLst/>
              </a:prstGeom>
              <a:blipFill>
                <a:blip r:embed="rId4"/>
                <a:stretch>
                  <a:fillRect b="-10714"/>
                </a:stretch>
              </a:blip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16A1A1D-E172-69F0-3BDB-7B3EC69086CC}"/>
              </a:ext>
            </a:extLst>
          </p:cNvPr>
          <p:cNvCxnSpPr>
            <a:cxnSpLocks/>
          </p:cNvCxnSpPr>
          <p:nvPr/>
        </p:nvCxnSpPr>
        <p:spPr>
          <a:xfrm flipV="1">
            <a:off x="8568043" y="5551128"/>
            <a:ext cx="0" cy="597837"/>
          </a:xfrm>
          <a:prstGeom prst="line">
            <a:avLst/>
          </a:prstGeom>
          <a:ln w="12700">
            <a:solidFill>
              <a:srgbClr val="E7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FB8D8FC-69B5-5C05-8452-080701E96EF9}"/>
              </a:ext>
            </a:extLst>
          </p:cNvPr>
          <p:cNvSpPr txBox="1"/>
          <p:nvPr/>
        </p:nvSpPr>
        <p:spPr>
          <a:xfrm>
            <a:off x="8414532" y="5285920"/>
            <a:ext cx="40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noProof="0" dirty="0">
                <a:solidFill>
                  <a:srgbClr val="E70000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D23460A-199D-3828-8F93-896976F81FD3}"/>
                  </a:ext>
                </a:extLst>
              </p:cNvPr>
              <p:cNvSpPr txBox="1"/>
              <p:nvPr/>
            </p:nvSpPr>
            <p:spPr>
              <a:xfrm>
                <a:off x="3915225" y="3981995"/>
                <a:ext cx="2132113" cy="344133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60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GB" sz="160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  <m:t>𝜇</m:t>
                          </m:r>
                        </m:e>
                        <m:sub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𝐻𝐻</m:t>
                          </m:r>
                        </m:sub>
                      </m:sSub>
                      <m:r>
                        <a:rPr lang="en-GB" sz="1600" b="0" i="1" noProof="0" smtClean="0">
                          <a:solidFill>
                            <a:srgbClr val="E4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sSubSup>
                        <m:sSubSupPr>
                          <m:ctrlPr>
                            <a:rPr lang="en-US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US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  <m:r>
                            <a:rPr lang="en-GB" sz="160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.</m:t>
                          </m:r>
                          <m:r>
                            <a:rPr lang="en-US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6</m:t>
                          </m:r>
                        </m:e>
                        <m:sub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−1.</m:t>
                          </m:r>
                          <m:r>
                            <a:rPr lang="en-US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0</m:t>
                          </m:r>
                        </m:sub>
                        <m:sup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+1.4</m:t>
                          </m:r>
                        </m:sup>
                      </m:sSubSup>
                      <m:r>
                        <a:rPr lang="en-US" sz="1600" b="0" i="0" noProof="0" smtClean="0">
                          <a:solidFill>
                            <a:srgbClr val="E4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 (2.6</m:t>
                      </m:r>
                      <m:r>
                        <m:rPr>
                          <m:sty m:val="p"/>
                        </m:rPr>
                        <a:rPr lang="el-GR" sz="1600" b="0" i="1" noProof="0" smtClean="0">
                          <a:solidFill>
                            <a:srgbClr val="E4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σ</m:t>
                      </m:r>
                      <m:r>
                        <a:rPr lang="en-US" sz="1600" b="0" i="1" noProof="0" smtClean="0">
                          <a:solidFill>
                            <a:srgbClr val="E4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)</m:t>
                      </m:r>
                    </m:oMath>
                  </m:oMathPara>
                </a14:m>
                <a:endParaRPr lang="en-GB" sz="1600" noProof="0" dirty="0">
                  <a:solidFill>
                    <a:srgbClr val="E40000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D23460A-199D-3828-8F93-896976F81F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5225" y="3981995"/>
                <a:ext cx="2132113" cy="344133"/>
              </a:xfrm>
              <a:prstGeom prst="rect">
                <a:avLst/>
              </a:prstGeom>
              <a:blipFill>
                <a:blip r:embed="rId5"/>
                <a:stretch>
                  <a:fillRect b="-10345"/>
                </a:stretch>
              </a:blip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B3B6E53-51F7-75DC-2618-FBF231F7A718}"/>
              </a:ext>
            </a:extLst>
          </p:cNvPr>
          <p:cNvSpPr txBox="1"/>
          <p:nvPr/>
        </p:nvSpPr>
        <p:spPr>
          <a:xfrm>
            <a:off x="1235176" y="1944549"/>
            <a:ext cx="2858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Post-fit log</a:t>
            </a:r>
            <a:r>
              <a:rPr lang="en-GB" sz="12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10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(S/B) profile likelihood ratio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935CEA-7782-A395-6887-7D264C33A4D6}"/>
              </a:ext>
            </a:extLst>
          </p:cNvPr>
          <p:cNvSpPr txBox="1"/>
          <p:nvPr/>
        </p:nvSpPr>
        <p:spPr>
          <a:xfrm>
            <a:off x="10192642" y="643371"/>
            <a:ext cx="195841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900" u="none" strike="noStrike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  <a:hlinkClick r:id="rId6"/>
              </a:rPr>
              <a:t>arXiv:2607.26879</a:t>
            </a:r>
            <a:r>
              <a:rPr lang="en-GB" sz="900" u="none" strike="noStrike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</a:rPr>
              <a:t>, </a:t>
            </a:r>
            <a:r>
              <a:rPr lang="en-GB" sz="900" u="none" strike="noStrike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  <a:hlinkClick r:id="rId7"/>
              </a:rPr>
              <a:t>Physics briefing</a:t>
            </a:r>
            <a:endParaRPr lang="en-GB" sz="9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9758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6B485-3A15-B088-2866-338D2B287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E2FA29-D838-8B64-19C4-670DBE2721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noProof="0" smtClean="0"/>
              <a:pPr>
                <a:defRPr/>
              </a:pPr>
              <a:t>43</a:t>
            </a:fld>
            <a:endParaRPr lang="en-GB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8D86A-AAA3-2E3E-0D01-8A5FC054CB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6721162" y="1395300"/>
            <a:ext cx="4657846" cy="58171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4943AB-7D90-FB68-C5BA-FDACCB3972F7}"/>
              </a:ext>
            </a:extLst>
          </p:cNvPr>
          <p:cNvSpPr txBox="1"/>
          <p:nvPr/>
        </p:nvSpPr>
        <p:spPr>
          <a:xfrm>
            <a:off x="214938" y="264651"/>
            <a:ext cx="11907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self-coupling</a:t>
            </a:r>
            <a:endParaRPr lang="en-GB" sz="2800" b="1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50C42C-F60D-E0E9-7067-2FC14690054B}"/>
              </a:ext>
            </a:extLst>
          </p:cNvPr>
          <p:cNvSpPr/>
          <p:nvPr/>
        </p:nvSpPr>
        <p:spPr>
          <a:xfrm>
            <a:off x="628702" y="1107705"/>
            <a:ext cx="11550046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New CMS result on HH </a:t>
            </a:r>
            <a:r>
              <a:rPr lang="en-GB" sz="1600" b="1" noProof="0" dirty="0">
                <a:solidFill>
                  <a:srgbClr val="000000"/>
                </a:solidFill>
                <a:latin typeface="Symbol" pitchFamily="2" charset="2"/>
              </a:rPr>
              <a:t>®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 bb</a:t>
            </a:r>
            <a:r>
              <a:rPr lang="en-GB" sz="1600" b="1" dirty="0" err="1">
                <a:solidFill>
                  <a:srgbClr val="000000"/>
                </a:solidFill>
                <a:latin typeface="Symbol" pitchFamily="2" charset="2"/>
              </a:rPr>
              <a:t>ττ</a:t>
            </a:r>
            <a:r>
              <a:rPr lang="en-GB" sz="1600" b="1" noProof="0" dirty="0">
                <a:solidFill>
                  <a:srgbClr val="000000"/>
                </a:solidFill>
                <a:latin typeface="Helvetica" pitchFamily="2" charset="0"/>
              </a:rPr>
              <a:t> with 310 fb</a:t>
            </a:r>
            <a:r>
              <a:rPr lang="en-GB" sz="1600" b="1" baseline="30000" noProof="0" dirty="0">
                <a:solidFill>
                  <a:srgbClr val="000000"/>
                </a:solidFill>
                <a:latin typeface="Helvetica" pitchFamily="2" charset="0"/>
              </a:rPr>
              <a:t>–1</a:t>
            </a:r>
            <a:r>
              <a:rPr lang="en-GB" sz="1600" noProof="0" dirty="0">
                <a:solidFill>
                  <a:srgbClr val="000000"/>
                </a:solidFill>
                <a:latin typeface="Helvetica" pitchFamily="2" charset="0"/>
              </a:rPr>
              <a:t> (Run 2 + 2022–2024 of Run 3 data) </a:t>
            </a:r>
          </a:p>
          <a:p>
            <a:pPr defTabSz="457200" fontAlgn="base">
              <a:spcBef>
                <a:spcPts val="900"/>
              </a:spcBef>
              <a:spcAft>
                <a:spcPct val="0"/>
              </a:spcAft>
              <a:defRPr/>
            </a:pP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Improvements: improved triggering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, recovery of boosted </a:t>
            </a:r>
            <a:r>
              <a:rPr lang="en-US" sz="1400" dirty="0">
                <a:solidFill>
                  <a:srgbClr val="000000"/>
                </a:solidFill>
                <a:latin typeface="Helvetica" pitchFamily="2" charset="0"/>
              </a:rPr>
              <a:t>𝜏𝜏 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events, </a:t>
            </a:r>
            <a:r>
              <a:rPr lang="en-GB" sz="1400" noProof="0" dirty="0" err="1">
                <a:solidFill>
                  <a:srgbClr val="000000"/>
                </a:solidFill>
                <a:latin typeface="Helvetica" pitchFamily="2" charset="0"/>
              </a:rPr>
              <a:t>ggHH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 / </a:t>
            </a: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VBF classifiers, better fake-</a:t>
            </a:r>
            <a:r>
              <a:rPr lang="el-GR" sz="1400" dirty="0">
                <a:solidFill>
                  <a:srgbClr val="000000"/>
                </a:solidFill>
                <a:latin typeface="Helvetica" pitchFamily="2" charset="0"/>
              </a:rPr>
              <a:t>τ</a:t>
            </a:r>
            <a:r>
              <a:rPr lang="en-GB" sz="1400" noProof="0" dirty="0">
                <a:solidFill>
                  <a:srgbClr val="000000"/>
                </a:solidFill>
                <a:latin typeface="Helvetica" pitchFamily="2" charset="0"/>
              </a:rPr>
              <a:t> modelling → 20% &gt; luminosity scaling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FCB291-2EF4-609A-DFC7-2DB7827521E4}"/>
              </a:ext>
            </a:extLst>
          </p:cNvPr>
          <p:cNvSpPr txBox="1"/>
          <p:nvPr/>
        </p:nvSpPr>
        <p:spPr>
          <a:xfrm>
            <a:off x="8510066" y="3088628"/>
            <a:ext cx="40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noProof="0" dirty="0">
                <a:solidFill>
                  <a:srgbClr val="E70000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91EFF9-B83F-D1A8-27C6-69B937D45370}"/>
              </a:ext>
            </a:extLst>
          </p:cNvPr>
          <p:cNvSpPr txBox="1"/>
          <p:nvPr/>
        </p:nvSpPr>
        <p:spPr>
          <a:xfrm>
            <a:off x="1235176" y="1944549"/>
            <a:ext cx="28584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Post-fit log</a:t>
            </a:r>
            <a:r>
              <a:rPr lang="en-GB" sz="12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10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(S/B) profile likelihood ratio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D80A720-8D95-CEFA-288E-04BA669F517F}"/>
                  </a:ext>
                </a:extLst>
              </p:cNvPr>
              <p:cNvSpPr txBox="1"/>
              <p:nvPr/>
            </p:nvSpPr>
            <p:spPr>
              <a:xfrm>
                <a:off x="9526139" y="3574140"/>
                <a:ext cx="2509016" cy="33291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GB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–</m:t>
                      </m:r>
                      <m:r>
                        <a:rPr lang="en-US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2.5</m:t>
                      </m:r>
                      <m:r>
                        <a:rPr lang="en-GB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&lt; </m:t>
                      </m:r>
                      <m:sSub>
                        <m:sSubPr>
                          <m:ctrlPr>
                            <a:rPr lang="en-GB" sz="1600" i="1" noProof="0" smtClean="0">
                              <a:solidFill>
                                <a:srgbClr val="E7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GB" sz="1600" i="1" noProof="0" smtClean="0">
                              <a:solidFill>
                                <a:srgbClr val="E7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lang="en-GB" sz="1600" b="0" i="1" noProof="0" smtClean="0">
                              <a:solidFill>
                                <a:srgbClr val="E7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𝜆</m:t>
                          </m:r>
                        </m:sub>
                      </m:sSub>
                      <m:r>
                        <a:rPr lang="en-GB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&lt;</m:t>
                      </m:r>
                      <m:r>
                        <a:rPr lang="en-US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9</m:t>
                      </m:r>
                      <m:r>
                        <a:rPr lang="en-GB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.</m:t>
                      </m:r>
                      <m:r>
                        <a:rPr lang="en-US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4</m:t>
                      </m:r>
                      <m:r>
                        <a:rPr lang="en-US" sz="1600" b="0" i="1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a:rPr lang="en-GB" sz="1400" i="1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(95%</m:t>
                      </m:r>
                      <m:r>
                        <a:rPr lang="en-GB" sz="140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40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CL</m:t>
                      </m:r>
                      <m:r>
                        <a:rPr lang="en-GB" sz="1400" i="1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)</m:t>
                      </m:r>
                    </m:oMath>
                  </m:oMathPara>
                </a14:m>
                <a:endParaRPr lang="en-GB" sz="1600" noProof="0" dirty="0">
                  <a:solidFill>
                    <a:srgbClr val="E70000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D80A720-8D95-CEFA-288E-04BA669F5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6139" y="3574140"/>
                <a:ext cx="2509016" cy="332912"/>
              </a:xfrm>
              <a:prstGeom prst="rect">
                <a:avLst/>
              </a:prstGeom>
              <a:blipFill>
                <a:blip r:embed="rId3"/>
                <a:stretch>
                  <a:fillRect b="-10714"/>
                </a:stretch>
              </a:blip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4BF356E5-6FEF-5750-DB99-24D6940CB4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t="2031"/>
          <a:stretch>
            <a:fillRect/>
          </a:stretch>
        </p:blipFill>
        <p:spPr>
          <a:xfrm rot="5400000">
            <a:off x="831007" y="1347889"/>
            <a:ext cx="4724354" cy="592391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097D6B7-7FA2-1D12-349E-C07F0B8DE625}"/>
              </a:ext>
            </a:extLst>
          </p:cNvPr>
          <p:cNvSpPr txBox="1"/>
          <p:nvPr/>
        </p:nvSpPr>
        <p:spPr>
          <a:xfrm>
            <a:off x="1893158" y="3172788"/>
            <a:ext cx="40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GB" sz="1200" noProof="0" dirty="0">
                <a:solidFill>
                  <a:srgbClr val="E70000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BFF8B57-1679-5D57-25FD-A0DCDE2E72C4}"/>
                  </a:ext>
                </a:extLst>
              </p:cNvPr>
              <p:cNvSpPr txBox="1"/>
              <p:nvPr/>
            </p:nvSpPr>
            <p:spPr>
              <a:xfrm>
                <a:off x="4039059" y="5550932"/>
                <a:ext cx="1533748" cy="344133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60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GB" sz="160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  <m:t>𝜇</m:t>
                          </m:r>
                        </m:e>
                        <m:sub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𝐻𝐻</m:t>
                          </m:r>
                        </m:sub>
                      </m:sSub>
                      <m:r>
                        <a:rPr lang="en-GB" sz="1600" b="0" i="1" noProof="0" smtClean="0">
                          <a:solidFill>
                            <a:srgbClr val="E4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sSubSup>
                        <m:sSubSupPr>
                          <m:ctrlPr>
                            <a:rPr lang="en-US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SupPr>
                        <m:e>
                          <m:r>
                            <a:rPr lang="en-US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0</m:t>
                          </m:r>
                          <m:r>
                            <a:rPr lang="en-GB" sz="160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.</m:t>
                          </m:r>
                          <m:r>
                            <a:rPr lang="en-US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9</m:t>
                          </m:r>
                        </m:e>
                        <m:sub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−1.</m:t>
                          </m:r>
                          <m:r>
                            <a:rPr lang="en-US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4</m:t>
                          </m:r>
                        </m:sub>
                        <m:sup>
                          <m:r>
                            <a:rPr lang="en-GB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+1.</m:t>
                          </m:r>
                          <m:r>
                            <a:rPr lang="en-US" sz="1600" b="0" i="1" noProof="0" smtClean="0">
                              <a:solidFill>
                                <a:srgbClr val="E4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6</m:t>
                          </m:r>
                        </m:sup>
                      </m:sSubSup>
                      <m:r>
                        <a:rPr lang="en-US" sz="1600" b="0" i="0" noProof="0" smtClean="0">
                          <a:solidFill>
                            <a:srgbClr val="E4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</m:oMath>
                  </m:oMathPara>
                </a14:m>
                <a:endParaRPr lang="en-GB" sz="1600" noProof="0" dirty="0">
                  <a:solidFill>
                    <a:srgbClr val="E40000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BFF8B57-1679-5D57-25FD-A0DCDE2E72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059" y="5550932"/>
                <a:ext cx="1533748" cy="344133"/>
              </a:xfrm>
              <a:prstGeom prst="rect">
                <a:avLst/>
              </a:prstGeom>
              <a:blipFill>
                <a:blip r:embed="rId5"/>
                <a:stretch>
                  <a:fillRect b="-10714"/>
                </a:stretch>
              </a:blip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7A2EC33C-245C-9444-953E-BA7808A1207A}"/>
              </a:ext>
            </a:extLst>
          </p:cNvPr>
          <p:cNvSpPr txBox="1"/>
          <p:nvPr/>
        </p:nvSpPr>
        <p:spPr>
          <a:xfrm>
            <a:off x="10192642" y="636290"/>
            <a:ext cx="195841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900" u="none" strike="noStrike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  <a:hlinkClick r:id="rId6"/>
              </a:rPr>
              <a:t>CMS-PAS-HIG-25-008</a:t>
            </a:r>
            <a:endParaRPr lang="en-GB" sz="9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4247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A12B71-33C1-FE04-DC1A-25CD7C94628F}"/>
              </a:ext>
            </a:extLst>
          </p:cNvPr>
          <p:cNvSpPr/>
          <p:nvPr/>
        </p:nvSpPr>
        <p:spPr>
          <a:xfrm>
            <a:off x="0" y="0"/>
            <a:ext cx="12232224" cy="6910923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9EFDAB-F448-25EC-6F06-72F10C53E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1490"/>
            <a:ext cx="12232224" cy="50535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BE982F-8B1A-2A24-B013-B4ED258D60C9}"/>
              </a:ext>
            </a:extLst>
          </p:cNvPr>
          <p:cNvSpPr txBox="1"/>
          <p:nvPr/>
        </p:nvSpPr>
        <p:spPr>
          <a:xfrm>
            <a:off x="10160675" y="6077095"/>
            <a:ext cx="20152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>
              <a:spcBef>
                <a:spcPts val="3000"/>
              </a:spcBef>
            </a:pPr>
            <a:r>
              <a:rPr lang="en-CH" sz="105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A H</a:t>
            </a:r>
            <a:r>
              <a:rPr lang="en-GB" sz="1050" dirty="0">
                <a:solidFill>
                  <a:schemeClr val="bg1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H → bb𝜏𝜏 candidate event</a:t>
            </a:r>
            <a:endParaRPr lang="en-CH" sz="1050" dirty="0">
              <a:solidFill>
                <a:schemeClr val="bg1"/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ADFEB-B0D2-B9A8-B691-7B71DB86D7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76" b="32613"/>
          <a:stretch/>
        </p:blipFill>
        <p:spPr>
          <a:xfrm>
            <a:off x="10704546" y="165215"/>
            <a:ext cx="1326996" cy="57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220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FB059-A9A4-7DBD-4F98-B4FE0CCA2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642117-14D2-5B75-DE14-A3F2D3A43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noProof="0" smtClean="0"/>
              <a:pPr>
                <a:defRPr/>
              </a:pPr>
              <a:t>45</a:t>
            </a:fld>
            <a:endParaRPr lang="en-GB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47AB74-38EC-7204-B7A6-DF6C461A45D8}"/>
              </a:ext>
            </a:extLst>
          </p:cNvPr>
          <p:cNvSpPr txBox="1"/>
          <p:nvPr/>
        </p:nvSpPr>
        <p:spPr>
          <a:xfrm>
            <a:off x="214938" y="264651"/>
            <a:ext cx="11907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self-coupling</a:t>
            </a:r>
            <a:endParaRPr lang="en-GB" sz="2800" b="1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7BE0963-B217-4D25-F15A-CFDF45EA273E}"/>
                  </a:ext>
                </a:extLst>
              </p:cNvPr>
              <p:cNvSpPr/>
              <p:nvPr/>
            </p:nvSpPr>
            <p:spPr>
              <a:xfrm>
                <a:off x="628702" y="1107705"/>
                <a:ext cx="1155004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 fontAlgn="base">
                  <a:spcBef>
                    <a:spcPts val="1800"/>
                  </a:spcBef>
                  <a:spcAft>
                    <a:spcPct val="0"/>
                  </a:spcAft>
                  <a:defRPr/>
                </a:pPr>
                <a:r>
                  <a:rPr lang="en-GB" sz="1600" b="1" noProof="0" dirty="0">
                    <a:solidFill>
                      <a:schemeClr val="tx1"/>
                    </a:solidFill>
                    <a:latin typeface="Helvetica" pitchFamily="2" charset="0"/>
                  </a:rPr>
                  <a:t>Precise single Higgs production measurements can constrain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GB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𝜿</m:t>
                        </m:r>
                      </m:e>
                      <m:sub>
                        <m:r>
                          <a:rPr lang="en-GB" sz="1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𝝀</m:t>
                        </m:r>
                      </m:sub>
                    </m:sSub>
                  </m:oMath>
                </a14:m>
                <a:r>
                  <a:rPr lang="en-GB" sz="1600" b="1" noProof="0" dirty="0">
                    <a:solidFill>
                      <a:schemeClr val="tx1"/>
                    </a:solidFill>
                    <a:latin typeface="Helvetica" pitchFamily="2" charset="0"/>
                  </a:rPr>
                  <a:t> through loops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7BE0963-B217-4D25-F15A-CFDF45EA27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02" y="1107705"/>
                <a:ext cx="11550046" cy="338554"/>
              </a:xfrm>
              <a:prstGeom prst="rect">
                <a:avLst/>
              </a:prstGeom>
              <a:blipFill>
                <a:blip r:embed="rId2"/>
                <a:stretch>
                  <a:fillRect l="-220" t="-7407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DD22EF2F-900A-D809-4C28-EAE998725FCA}"/>
              </a:ext>
            </a:extLst>
          </p:cNvPr>
          <p:cNvSpPr txBox="1"/>
          <p:nvPr/>
        </p:nvSpPr>
        <p:spPr>
          <a:xfrm>
            <a:off x="8243248" y="643371"/>
            <a:ext cx="3907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900" u="none" strike="noStrike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</a:rPr>
              <a:t>ATLAS: </a:t>
            </a:r>
            <a:r>
              <a:rPr lang="en-GB" sz="900" u="none" strike="noStrike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  <a:hlinkClick r:id="rId3"/>
              </a:rPr>
              <a:t>arXiv:2608.07332</a:t>
            </a:r>
            <a:r>
              <a:rPr lang="en-GB" sz="900" u="none" strike="noStrike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Light" panose="020B0403020202020204" pitchFamily="34" charset="0"/>
              </a:rPr>
              <a:t>, CMS: </a:t>
            </a:r>
            <a:r>
              <a: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4"/>
              </a:rPr>
              <a:t>Rep. Prog. Phys. 89 (2026) 087801</a:t>
            </a:r>
            <a:endParaRPr lang="en-GB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algn="r"/>
            <a:endParaRPr lang="en-GB" sz="9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0202A5-46A1-B845-424C-876C8130B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6139" y="3299298"/>
            <a:ext cx="2501451" cy="10399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40FD13-38A4-4A37-E8FD-960F1003C7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376" y="3299299"/>
            <a:ext cx="2501451" cy="10399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C8D914-775D-4D5D-84E2-6795B4B25F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6138" y="1946308"/>
            <a:ext cx="2501452" cy="10258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179CDB-6982-9595-23A8-5A8D99C475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377" y="1883668"/>
            <a:ext cx="2501447" cy="115235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987F07-E1B4-4242-5E75-DFF9351FA2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335" y="4521871"/>
            <a:ext cx="2557661" cy="11383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82F2A88-2AFF-6A57-435D-A3F5C2DC44A6}"/>
              </a:ext>
            </a:extLst>
          </p:cNvPr>
          <p:cNvSpPr txBox="1"/>
          <p:nvPr/>
        </p:nvSpPr>
        <p:spPr>
          <a:xfrm>
            <a:off x="628702" y="5822753"/>
            <a:ext cx="4298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Loop diagrams involving Higgs self-coupling. </a:t>
            </a:r>
          </a:p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From left to right </a:t>
            </a:r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ggF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, VBF, HV, ttH, Higgs self energy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873FBBB-6346-2621-A891-9EE12DD481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48845" y="2192282"/>
            <a:ext cx="4924678" cy="43125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84858BC-E9BE-5366-22DB-F26233B223C0}"/>
                  </a:ext>
                </a:extLst>
              </p:cNvPr>
              <p:cNvSpPr txBox="1"/>
              <p:nvPr/>
            </p:nvSpPr>
            <p:spPr>
              <a:xfrm>
                <a:off x="6910171" y="1700759"/>
                <a:ext cx="51569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GB" sz="1400" dirty="0">
                    <a:solidFill>
                      <a:schemeClr val="tx1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Results varying only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b="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GB" sz="1400" b="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GB" sz="1400" b="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𝜆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0070C0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(blue) </a:t>
                </a:r>
                <a:r>
                  <a:rPr lang="en-GB" sz="1400" dirty="0">
                    <a:solidFill>
                      <a:schemeClr val="tx1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or varying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b="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GB" sz="1400" b="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GB" sz="1400" b="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𝜆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chemeClr val="accent6">
                        <a:lumMod val="7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b="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GB" sz="1400" b="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chemeClr val="accent6">
                        <a:lumMod val="7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b="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GB" sz="1400" b="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chemeClr val="accent6">
                        <a:lumMod val="75000"/>
                      </a:schemeClr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(orange)  </a:t>
                </a:r>
                <a:endParaRPr lang="en-GB" sz="1400" dirty="0">
                  <a:solidFill>
                    <a:schemeClr val="tx1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84858BC-E9BE-5366-22DB-F26233B22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171" y="1700759"/>
                <a:ext cx="5156980" cy="307777"/>
              </a:xfrm>
              <a:prstGeom prst="rect">
                <a:avLst/>
              </a:prstGeom>
              <a:blipFill>
                <a:blip r:embed="rId11"/>
                <a:stretch>
                  <a:fillRect l="-491" t="-4000" b="-2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2F0BE7C-F99A-2004-4BB9-994070526437}"/>
                  </a:ext>
                </a:extLst>
              </p:cNvPr>
              <p:cNvSpPr txBox="1"/>
              <p:nvPr/>
            </p:nvSpPr>
            <p:spPr>
              <a:xfrm>
                <a:off x="9401967" y="3382650"/>
                <a:ext cx="2427219" cy="33855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 xmlns:m="http://schemas.openxmlformats.org/officeDocument/2006/math">
                    <m:r>
                      <a:rPr lang="en-GB" sz="1600" b="0" i="1" noProof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–</m:t>
                    </m:r>
                    <m:r>
                      <a:rPr lang="en-US" sz="1600" b="0" i="1" noProof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3</m:t>
                    </m:r>
                    <m:r>
                      <a:rPr lang="en-GB" sz="1600" b="0" i="1" noProof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.</m:t>
                    </m:r>
                    <m:r>
                      <a:rPr lang="en-US" sz="1600" b="0" i="1" noProof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3</m:t>
                    </m:r>
                    <m:r>
                      <a:rPr lang="en-GB" sz="1600" b="0" i="1" noProof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&lt; </m:t>
                    </m:r>
                    <m:sSub>
                      <m:sSubPr>
                        <m:ctrlPr>
                          <a:rPr lang="en-GB" sz="1600" i="1" noProof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GB" sz="1600" i="1" noProof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Light" charset="0"/>
                            <a:sym typeface="Wingdings" pitchFamily="2" charset="2"/>
                          </a:rPr>
                          <m:t>𝜅</m:t>
                        </m:r>
                      </m:e>
                      <m:sub>
                        <m:r>
                          <a:rPr lang="en-GB" sz="1600" b="0" i="1" noProof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𝜆</m:t>
                        </m:r>
                      </m:sub>
                    </m:sSub>
                    <m:r>
                      <a:rPr lang="en-GB" sz="1600" b="0" i="1" noProof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&lt;</m:t>
                    </m:r>
                    <m:r>
                      <a:rPr lang="en-US" sz="1600" b="0" i="1" noProof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9</m:t>
                    </m:r>
                    <m:r>
                      <a:rPr lang="en-GB" sz="1600" b="0" i="1" noProof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.</m:t>
                    </m:r>
                    <m:r>
                      <a:rPr lang="en-US" sz="1600" b="0" i="1" noProof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9</m:t>
                    </m:r>
                  </m:oMath>
                </a14:m>
                <a:r>
                  <a:rPr lang="en-GB" sz="1600" noProof="0" dirty="0">
                    <a:solidFill>
                      <a:srgbClr val="0070C0"/>
                    </a:solidFill>
                    <a:latin typeface="Helvetica Light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(95%</m:t>
                    </m:r>
                    <m:r>
                      <a:rPr lang="en-GB" sz="14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 </m:t>
                    </m:r>
                    <m:r>
                      <m:rPr>
                        <m:sty m:val="p"/>
                      </m:rPr>
                      <a:rPr lang="en-GB" sz="140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CL</m:t>
                    </m:r>
                    <m:r>
                      <a:rPr lang="en-GB" sz="1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)</m:t>
                    </m:r>
                  </m:oMath>
                </a14:m>
                <a:endParaRPr lang="en-GB" sz="1600" noProof="0" dirty="0">
                  <a:solidFill>
                    <a:srgbClr val="0070C0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2F0BE7C-F99A-2004-4BB9-994070526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1967" y="3382650"/>
                <a:ext cx="2427219" cy="338554"/>
              </a:xfrm>
              <a:prstGeom prst="rect">
                <a:avLst/>
              </a:prstGeom>
              <a:blipFill>
                <a:blip r:embed="rId12"/>
                <a:stretch>
                  <a:fillRect b="-10714"/>
                </a:stretch>
              </a:blip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7C2DACF7-36DD-C3EE-E012-A9AF79F5DE0D}"/>
              </a:ext>
            </a:extLst>
          </p:cNvPr>
          <p:cNvSpPr txBox="1"/>
          <p:nvPr/>
        </p:nvSpPr>
        <p:spPr>
          <a:xfrm>
            <a:off x="9005705" y="2943966"/>
            <a:ext cx="3962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100" dirty="0">
                <a:solidFill>
                  <a:srgbClr val="E4000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20779C-B730-0AB3-2A12-BD90420716A2}"/>
                  </a:ext>
                </a:extLst>
              </p:cNvPr>
              <p:cNvSpPr txBox="1"/>
              <p:nvPr/>
            </p:nvSpPr>
            <p:spPr>
              <a:xfrm>
                <a:off x="9401967" y="3790118"/>
                <a:ext cx="2427219" cy="33855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1600" b="0" i="0" noProof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No</m:t>
                      </m:r>
                      <m:r>
                        <a:rPr lang="en-US" sz="1600" b="0" i="0" noProof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noProof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constraint</m:t>
                      </m:r>
                      <m:r>
                        <a:rPr lang="en-US" sz="1600" b="0" i="1" noProof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a:rPr lang="en-GB" sz="1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(95%</m:t>
                      </m:r>
                      <m:r>
                        <a:rPr lang="en-GB" sz="140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40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CL</m:t>
                      </m:r>
                      <m:r>
                        <a:rPr lang="en-GB" sz="1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)</m:t>
                      </m:r>
                    </m:oMath>
                  </m:oMathPara>
                </a14:m>
                <a:endParaRPr lang="en-GB" sz="1600" noProof="0" dirty="0">
                  <a:solidFill>
                    <a:schemeClr val="accent6">
                      <a:lumMod val="75000"/>
                    </a:schemeClr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20779C-B730-0AB3-2A12-BD9042071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1967" y="3790118"/>
                <a:ext cx="2427219" cy="338554"/>
              </a:xfrm>
              <a:prstGeom prst="rect">
                <a:avLst/>
              </a:prstGeom>
              <a:blipFill>
                <a:blip r:embed="rId13"/>
                <a:stretch>
                  <a:fillRect b="-10714"/>
                </a:stretch>
              </a:blip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7040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5686C-94D5-32F7-2908-CF2353091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725CEE-3A4F-0BF0-E711-A5CEE74A26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EC0687-5095-5AAD-8ED1-F1211F84E0A1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self-coupling</a:t>
            </a: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 —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HL-LHC prospects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2B4185-0BD3-EFE0-312C-0441C266CD9E}"/>
              </a:ext>
            </a:extLst>
          </p:cNvPr>
          <p:cNvSpPr/>
          <p:nvPr/>
        </p:nvSpPr>
        <p:spPr>
          <a:xfrm>
            <a:off x="641953" y="1147461"/>
            <a:ext cx="11305525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Combination of expected ATLAS and CMS yields for 3 ab</a:t>
            </a:r>
            <a:r>
              <a:rPr kumimoji="0" lang="en-GB" sz="160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–1</a:t>
            </a:r>
            <a:r>
              <a:rPr kumimoji="0" lang="en-GB" sz="16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</a:t>
            </a:r>
            <a:endParaRPr lang="en-GB" sz="1400" dirty="0">
              <a:solidFill>
                <a:srgbClr val="000000"/>
              </a:solidFill>
              <a:latin typeface="Helvetica" pitchFamily="2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Note: prospects tend to be conservative as future analysis improvements not included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57FB78-7FD1-DA55-5850-9BACDBB3863B}"/>
                  </a:ext>
                </a:extLst>
              </p:cNvPr>
              <p:cNvSpPr txBox="1"/>
              <p:nvPr/>
            </p:nvSpPr>
            <p:spPr>
              <a:xfrm>
                <a:off x="649286" y="3675857"/>
                <a:ext cx="3697428" cy="892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3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For SM: 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Expect HH observation &gt; 7σ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GB" sz="1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GB" sz="1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𝜿</m:t>
                        </m:r>
                      </m:e>
                      <m:sub>
                        <m:r>
                          <a:rPr kumimoji="0" lang="en-GB" sz="1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𝝀</m:t>
                        </m:r>
                      </m:sub>
                    </m:sSub>
                  </m:oMath>
                </a14:m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  <a:r>
                  <a:rPr kumimoji="0" lang="en-GB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precision better than 30%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57FB78-7FD1-DA55-5850-9BACDBB38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286" y="3675857"/>
                <a:ext cx="3697428" cy="892552"/>
              </a:xfrm>
              <a:prstGeom prst="rect">
                <a:avLst/>
              </a:prstGeom>
              <a:blipFill>
                <a:blip r:embed="rId2"/>
                <a:stretch>
                  <a:fillRect l="-685" t="-1408" b="-7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EC9C3E0-859F-BC64-4328-85F19536CF0D}"/>
              </a:ext>
            </a:extLst>
          </p:cNvPr>
          <p:cNvSpPr/>
          <p:nvPr/>
        </p:nvSpPr>
        <p:spPr>
          <a:xfrm>
            <a:off x="743473" y="2999892"/>
            <a:ext cx="2469073" cy="424500"/>
          </a:xfrm>
          <a:prstGeom prst="roundRect">
            <a:avLst/>
          </a:prstGeom>
          <a:solidFill>
            <a:srgbClr val="CFF0F4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EAE7BC0-D068-86F6-48EC-B2F17D526FAC}"/>
                  </a:ext>
                </a:extLst>
              </p:cNvPr>
              <p:cNvSpPr txBox="1"/>
              <p:nvPr/>
            </p:nvSpPr>
            <p:spPr>
              <a:xfrm>
                <a:off x="2437191" y="1972915"/>
                <a:ext cx="1493870" cy="5903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∝6</m:t>
                      </m:r>
                      <m:r>
                        <a:rPr kumimoji="0" lang="en-GB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𝝀</m:t>
                      </m:r>
                      <m:r>
                        <a:rPr kumimoji="0" lang="en-GB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𝜐</m:t>
                      </m:r>
                      <m:r>
                        <a:rPr kumimoji="0" lang="en-GB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sSubSup>
                            <m:sSubSupPr>
                              <m:ctrlP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</m:t>
                              </m:r>
                            </m:sub>
                            <m:sup>
                              <m: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halkduster"/>
                  <a:ea typeface="+mn-ea"/>
                  <a:cs typeface="Chalkduster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EAE7BC0-D068-86F6-48EC-B2F17D526F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7191" y="1972915"/>
                <a:ext cx="1493870" cy="5903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D4E4E3E-A287-6C5D-8089-5E7FE757DAD9}"/>
                  </a:ext>
                </a:extLst>
              </p:cNvPr>
              <p:cNvSpPr txBox="1"/>
              <p:nvPr/>
            </p:nvSpPr>
            <p:spPr>
              <a:xfrm>
                <a:off x="743473" y="3040848"/>
                <a:ext cx="246907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𝑉</m:t>
                      </m:r>
                      <m:d>
                        <m:dPr>
                          <m:ctrlP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𝜙</m:t>
                          </m:r>
                        </m:e>
                      </m:d>
                      <m:r>
                        <a:rPr kumimoji="0" lang="en-GB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=−</m:t>
                      </m:r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𝜇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GB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𝝀</m:t>
                      </m:r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halkduster"/>
                  <a:ea typeface="+mn-ea"/>
                  <a:cs typeface="Chalkduster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D4E4E3E-A287-6C5D-8089-5E7FE757D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473" y="3040848"/>
                <a:ext cx="2469073" cy="338554"/>
              </a:xfrm>
              <a:prstGeom prst="rect">
                <a:avLst/>
              </a:prstGeom>
              <a:blipFill>
                <a:blip r:embed="rId4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BE3FD7E-ADFA-5FE2-9164-06DA3C84EBB3}"/>
                  </a:ext>
                </a:extLst>
              </p:cNvPr>
              <p:cNvSpPr txBox="1"/>
              <p:nvPr/>
            </p:nvSpPr>
            <p:spPr>
              <a:xfrm>
                <a:off x="1633875" y="2320860"/>
                <a:ext cx="664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kumimoji="0" lang="en-GB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kumimoji="0" lang="en-GB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  <a:sym typeface="Wingdings" pitchFamily="2" charset="2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4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BE3FD7E-ADFA-5FE2-9164-06DA3C84E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875" y="2320860"/>
                <a:ext cx="66436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746A204-2004-3D13-4873-6B6DA15F93DD}"/>
              </a:ext>
            </a:extLst>
          </p:cNvPr>
          <p:cNvSpPr txBox="1"/>
          <p:nvPr/>
        </p:nvSpPr>
        <p:spPr>
          <a:xfrm>
            <a:off x="1642549" y="1878289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AAF269-D363-C2BE-2417-93FA8BA34BA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6195"/>
          <a:stretch>
            <a:fillRect/>
          </a:stretch>
        </p:blipFill>
        <p:spPr>
          <a:xfrm>
            <a:off x="868588" y="1819810"/>
            <a:ext cx="2041559" cy="9286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9943BEE-73CE-4670-C9C5-BE6EDF32B44B}"/>
                  </a:ext>
                </a:extLst>
              </p:cNvPr>
              <p:cNvSpPr txBox="1"/>
              <p:nvPr/>
            </p:nvSpPr>
            <p:spPr>
              <a:xfrm>
                <a:off x="3350510" y="3037879"/>
                <a:ext cx="1441943" cy="339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15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GB" sz="15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𝜅</m:t>
                          </m:r>
                        </m:e>
                        <m:sub>
                          <m:r>
                            <a:rPr kumimoji="0" lang="en-GB" sz="15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𝜆</m:t>
                          </m:r>
                        </m:sub>
                      </m:sSub>
                      <m:r>
                        <a:rPr kumimoji="0" lang="en-GB" sz="15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≡</m:t>
                      </m:r>
                      <m:f>
                        <m:fPr>
                          <m:type m:val="lin"/>
                          <m:ctrlPr>
                            <a:rPr kumimoji="0" lang="en-GB" sz="15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kumimoji="0" lang="en-GB" sz="15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GB" sz="15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0" lang="en-GB" sz="15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kumimoji="0" lang="en-GB" sz="15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obs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kumimoji="0" lang="en-GB" sz="15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GB" sz="15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𝜆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kumimoji="0" lang="en-GB" sz="15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SM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9943BEE-73CE-4670-C9C5-BE6EDF32B4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510" y="3037879"/>
                <a:ext cx="1441943" cy="339324"/>
              </a:xfrm>
              <a:prstGeom prst="rect">
                <a:avLst/>
              </a:prstGeom>
              <a:blipFill>
                <a:blip r:embed="rId7"/>
                <a:stretch>
                  <a:fillRect t="-100000" b="-16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9A1BF0C6-4799-38BB-2286-DEDA4BA844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1199" y="1939348"/>
            <a:ext cx="5854700" cy="43942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4718DBD-CF1B-E628-57F9-10A967D22AA4}"/>
              </a:ext>
            </a:extLst>
          </p:cNvPr>
          <p:cNvSpPr txBox="1"/>
          <p:nvPr/>
        </p:nvSpPr>
        <p:spPr>
          <a:xfrm>
            <a:off x="10448587" y="1850436"/>
            <a:ext cx="10887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9"/>
              </a:rPr>
              <a:t>arXiv:2504.00672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CD9B285-7E30-4DD6-FF25-2386E84AE102}"/>
                  </a:ext>
                </a:extLst>
              </p:cNvPr>
              <p:cNvSpPr txBox="1"/>
              <p:nvPr/>
            </p:nvSpPr>
            <p:spPr>
              <a:xfrm>
                <a:off x="9600486" y="3171642"/>
                <a:ext cx="2346992" cy="57349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GB" sz="1600" i="1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0</m:t>
                      </m:r>
                      <m:r>
                        <a:rPr lang="en-US" sz="1600" b="0" i="1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.74</m:t>
                      </m:r>
                      <m:r>
                        <a:rPr lang="en-GB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&lt; </m:t>
                      </m:r>
                      <m:sSub>
                        <m:sSubPr>
                          <m:ctrlPr>
                            <a:rPr lang="en-GB" sz="1600" i="1" noProof="0" smtClean="0">
                              <a:solidFill>
                                <a:srgbClr val="E7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GB" sz="1600" i="1" noProof="0" smtClean="0">
                              <a:solidFill>
                                <a:srgbClr val="E7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 Light" charset="0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lang="en-GB" sz="1600" b="0" i="1" noProof="0" smtClean="0">
                              <a:solidFill>
                                <a:srgbClr val="E7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itchFamily="2" charset="2"/>
                            </a:rPr>
                            <m:t>𝜆</m:t>
                          </m:r>
                        </m:sub>
                      </m:sSub>
                      <m:r>
                        <a:rPr lang="en-GB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&lt;</m:t>
                      </m:r>
                      <m:r>
                        <a:rPr lang="en-US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1</m:t>
                      </m:r>
                      <m:r>
                        <a:rPr lang="en-GB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.</m:t>
                      </m:r>
                      <m:r>
                        <a:rPr lang="en-US" sz="1600" b="0" i="1" noProof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29</m:t>
                      </m:r>
                      <m:r>
                        <a:rPr lang="en-US" sz="1600" b="0" i="1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</m:oMath>
                  </m:oMathPara>
                </a14:m>
                <a:endParaRPr lang="en-US" sz="1600" b="0" i="1" dirty="0">
                  <a:solidFill>
                    <a:srgbClr val="E7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sym typeface="Wingdings" pitchFamily="2" charset="2"/>
                </a:endParaRPr>
              </a:p>
              <a:p>
                <a:pPr>
                  <a:spcBef>
                    <a:spcPts val="3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GB" sz="1400" i="1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(95%</m:t>
                      </m:r>
                      <m:r>
                        <a:rPr lang="en-GB" sz="140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1400" i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CL</m:t>
                      </m:r>
                      <m:r>
                        <a:rPr lang="en-US" sz="1400" b="0" i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expected</m:t>
                      </m:r>
                      <m:r>
                        <a:rPr lang="en-US" sz="1400" b="0" i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for</m:t>
                      </m:r>
                      <m:r>
                        <a:rPr lang="en-US" sz="1400" b="0" i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SM</m:t>
                      </m:r>
                      <m:r>
                        <a:rPr lang="en-GB" sz="1400" i="0">
                          <a:solidFill>
                            <a:srgbClr val="E7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itchFamily="2" charset="2"/>
                        </a:rPr>
                        <m:t>)</m:t>
                      </m:r>
                    </m:oMath>
                  </m:oMathPara>
                </a14:m>
                <a:endParaRPr lang="en-GB" sz="1600" noProof="0" dirty="0">
                  <a:solidFill>
                    <a:srgbClr val="E70000"/>
                  </a:solidFill>
                  <a:latin typeface="Helvetica Light" charset="0"/>
                  <a:ea typeface="Helvetica Light" charset="0"/>
                  <a:cs typeface="Helvetica Light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CD9B285-7E30-4DD6-FF25-2386E84AE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0486" y="3171642"/>
                <a:ext cx="2346992" cy="57349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3175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939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7C73A-9189-0100-E6FE-A058A54AF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04AE5-2F06-EEC9-5638-1D36259EE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E2F042-21F8-6441-CA19-1C1C0DD4351C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HL-LHC Physics prospects — vector boson scattering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BCD984-70D1-869D-25DA-866F6EF9DDE4}"/>
              </a:ext>
            </a:extLst>
          </p:cNvPr>
          <p:cNvSpPr/>
          <p:nvPr/>
        </p:nvSpPr>
        <p:spPr>
          <a:xfrm>
            <a:off x="628098" y="1105896"/>
            <a:ext cx="609135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Longitudinal VV scattering tests whether the observed Higgs boson really completes the electroweak theory</a:t>
            </a:r>
          </a:p>
          <a:p>
            <a:pPr lvl="0" defTabSz="457200" fontAlgn="base">
              <a:spcBef>
                <a:spcPts val="1200"/>
              </a:spcBef>
              <a:spcAft>
                <a:spcPct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Status so far: </a:t>
            </a:r>
          </a:p>
          <a:p>
            <a:pPr marL="285750" lvl="0" indent="-285750" defTabSz="457200" fontAlgn="base"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Using Run-2 dataset, ATLAS reported first 3.3</a:t>
            </a:r>
            <a:r>
              <a:rPr lang="el-GR" sz="1400" dirty="0">
                <a:solidFill>
                  <a:srgbClr val="000000"/>
                </a:solidFill>
                <a:latin typeface="Helvetica" pitchFamily="2" charset="0"/>
              </a:rPr>
              <a:t>σ 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evidence for at least one longitudinally polarised W boson in W</a:t>
            </a:r>
            <a:r>
              <a:rPr lang="en-GB" sz="1400" baseline="30000" dirty="0">
                <a:solidFill>
                  <a:srgbClr val="000000"/>
                </a:solidFill>
                <a:latin typeface="Helvetica" pitchFamily="2" charset="0"/>
              </a:rPr>
              <a:t>±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W</a:t>
            </a:r>
            <a:r>
              <a:rPr lang="en-GB" sz="1400" baseline="30000" dirty="0">
                <a:solidFill>
                  <a:srgbClr val="000000"/>
                </a:solidFill>
                <a:latin typeface="Helvetica" pitchFamily="2" charset="0"/>
              </a:rPr>
              <a:t>±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 scattering </a:t>
            </a:r>
          </a:p>
          <a:p>
            <a:pPr marL="285750" lvl="0" indent="-285750" defTabSz="457200" fontAlgn="base">
              <a:spcBef>
                <a:spcPts val="9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Using Run 2 plus part of Run-3 dataset, ATLAS reported observation with 6.5</a:t>
            </a:r>
            <a:r>
              <a:rPr lang="el-GR" sz="1400" dirty="0">
                <a:solidFill>
                  <a:srgbClr val="000000"/>
                </a:solidFill>
                <a:latin typeface="Helvetica" pitchFamily="2" charset="0"/>
              </a:rPr>
              <a:t>σ</a:t>
            </a:r>
            <a:r>
              <a:rPr lang="en-US" sz="1400" dirty="0">
                <a:solidFill>
                  <a:srgbClr val="000000"/>
                </a:solidFill>
                <a:latin typeface="Helvetica" pitchFamily="2" charset="0"/>
              </a:rPr>
              <a:t> of electroweak Z</a:t>
            </a:r>
            <a:r>
              <a:rPr lang="en-US" sz="1400" baseline="-25000" dirty="0">
                <a:solidFill>
                  <a:srgbClr val="000000"/>
                </a:solidFill>
                <a:latin typeface="Helvetica" pitchFamily="2" charset="0"/>
              </a:rPr>
              <a:t>L</a:t>
            </a:r>
            <a:r>
              <a:rPr lang="en-US" sz="1400" dirty="0">
                <a:solidFill>
                  <a:srgbClr val="000000"/>
                </a:solidFill>
                <a:latin typeface="Helvetica" pitchFamily="2" charset="0"/>
              </a:rPr>
              <a:t>Z</a:t>
            </a:r>
            <a:r>
              <a:rPr lang="en-US" sz="1400" baseline="-25000" dirty="0">
                <a:solidFill>
                  <a:srgbClr val="000000"/>
                </a:solidFill>
                <a:latin typeface="Helvetica" pitchFamily="2" charset="0"/>
              </a:rPr>
              <a:t>L</a:t>
            </a:r>
            <a:r>
              <a:rPr lang="en-US" sz="1400" dirty="0">
                <a:solidFill>
                  <a:srgbClr val="000000"/>
                </a:solidFill>
                <a:latin typeface="Helvetica" pitchFamily="2" charset="0"/>
              </a:rPr>
              <a:t> production</a:t>
            </a:r>
            <a:endParaRPr lang="en-GB" sz="1400" dirty="0">
              <a:solidFill>
                <a:srgbClr val="000000"/>
              </a:solidFill>
              <a:latin typeface="Helvetica" pitchFamily="2" charset="0"/>
            </a:endParaRPr>
          </a:p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Extrapolation </a:t>
            </a:r>
          </a:p>
          <a:p>
            <a:pPr lvl="0" defTabSz="457200" fontAlgn="base">
              <a:spcAft>
                <a:spcPct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to HL-LHC</a:t>
            </a:r>
          </a:p>
        </p:txBody>
      </p:sp>
      <p:grpSp>
        <p:nvGrpSpPr>
          <p:cNvPr id="8" name="Group 16">
            <a:extLst>
              <a:ext uri="{FF2B5EF4-FFF2-40B4-BE49-F238E27FC236}">
                <a16:creationId xmlns:a16="http://schemas.microsoft.com/office/drawing/2014/main" id="{D1474AF2-060B-CEA2-6A56-3E378E45656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52817" y="2607503"/>
            <a:ext cx="2999821" cy="1260000"/>
            <a:chOff x="3152" y="1706"/>
            <a:chExt cx="1588" cy="667"/>
          </a:xfrm>
        </p:grpSpPr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F7695E73-5254-BCF9-6B69-B3651B458D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2" y="1706"/>
              <a:ext cx="1588" cy="66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777777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9D79B56F-2608-720A-56B5-65DD10915B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67" y="1720"/>
              <a:ext cx="1566" cy="618"/>
              <a:chOff x="2608" y="2614"/>
              <a:chExt cx="1566" cy="618"/>
            </a:xfrm>
          </p:grpSpPr>
          <p:pic>
            <p:nvPicPr>
              <p:cNvPr id="11" name="Picture 20">
                <a:extLst>
                  <a:ext uri="{FF2B5EF4-FFF2-40B4-BE49-F238E27FC236}">
                    <a16:creationId xmlns:a16="http://schemas.microsoft.com/office/drawing/2014/main" id="{BC65BECB-DDF1-F7BA-C3C8-A1986BFFEA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3" y="2614"/>
                <a:ext cx="771" cy="6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6039F76-B2AE-9A15-9A99-A8A1C0DF97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4" y="2841"/>
                <a:ext cx="363" cy="27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Line 22">
                <a:extLst>
                  <a:ext uri="{FF2B5EF4-FFF2-40B4-BE49-F238E27FC236}">
                    <a16:creationId xmlns:a16="http://schemas.microsoft.com/office/drawing/2014/main" id="{167B57D2-381C-B326-175F-3E22325835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2" y="2841"/>
                <a:ext cx="0" cy="272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pic>
            <p:nvPicPr>
              <p:cNvPr id="14" name="Picture 23">
                <a:extLst>
                  <a:ext uri="{FF2B5EF4-FFF2-40B4-BE49-F238E27FC236}">
                    <a16:creationId xmlns:a16="http://schemas.microsoft.com/office/drawing/2014/main" id="{9AED3452-864A-44FD-A926-E7F6B3AA3F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8" y="2614"/>
                <a:ext cx="817" cy="6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sp>
            <p:nvSpPr>
              <p:cNvPr id="15" name="Rectangle 24">
                <a:extLst>
                  <a:ext uri="{FF2B5EF4-FFF2-40B4-BE49-F238E27FC236}">
                    <a16:creationId xmlns:a16="http://schemas.microsoft.com/office/drawing/2014/main" id="{A3F1DCF5-2F7E-B534-D3EA-DDD3A20CE5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9" y="2830"/>
                <a:ext cx="140" cy="272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Line 25">
                <a:extLst>
                  <a:ext uri="{FF2B5EF4-FFF2-40B4-BE49-F238E27FC236}">
                    <a16:creationId xmlns:a16="http://schemas.microsoft.com/office/drawing/2014/main" id="{D03D22C6-2653-DEC2-37D6-1B8952E55B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5" y="2969"/>
                <a:ext cx="136" cy="0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Text Box 26">
                <a:extLst>
                  <a:ext uri="{FF2B5EF4-FFF2-40B4-BE49-F238E27FC236}">
                    <a16:creationId xmlns:a16="http://schemas.microsoft.com/office/drawing/2014/main" id="{910B2838-FC7F-16E6-922C-EA25C32F04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20" y="2869"/>
                <a:ext cx="19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marL="342900" indent="-34290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i="1">
                    <a:solidFill>
                      <a:srgbClr val="4D4D4D"/>
                    </a:solidFill>
                    <a:ea typeface="Arial" charset="0"/>
                    <a:cs typeface="Arial" charset="0"/>
                  </a:rPr>
                  <a:t>H</a:t>
                </a:r>
                <a:endParaRPr lang="fr-FR" altLang="en-US" sz="1400" i="1">
                  <a:solidFill>
                    <a:srgbClr val="4D4D4D"/>
                  </a:solidFill>
                  <a:ea typeface="Arial" charset="0"/>
                  <a:cs typeface="Arial" charset="0"/>
                </a:endParaRPr>
              </a:p>
            </p:txBody>
          </p:sp>
          <p:sp>
            <p:nvSpPr>
              <p:cNvPr id="18" name="Text Box 27">
                <a:extLst>
                  <a:ext uri="{FF2B5EF4-FFF2-40B4-BE49-F238E27FC236}">
                    <a16:creationId xmlns:a16="http://schemas.microsoft.com/office/drawing/2014/main" id="{1A61A2B9-0930-2649-D2F8-A0CDC131FB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78" y="2802"/>
                <a:ext cx="19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marL="342900" indent="-342900"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i="1">
                    <a:solidFill>
                      <a:srgbClr val="4D4D4D"/>
                    </a:solidFill>
                    <a:ea typeface="Arial" charset="0"/>
                    <a:cs typeface="Arial" charset="0"/>
                  </a:rPr>
                  <a:t>H</a:t>
                </a:r>
                <a:endParaRPr lang="fr-FR" altLang="en-US" sz="1400" i="1">
                  <a:solidFill>
                    <a:srgbClr val="4D4D4D"/>
                  </a:solidFill>
                  <a:ea typeface="Arial" charset="0"/>
                  <a:cs typeface="Arial" charset="0"/>
                </a:endParaRPr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D647A18-2217-9264-0583-B6219E97B4F4}"/>
              </a:ext>
            </a:extLst>
          </p:cNvPr>
          <p:cNvSpPr txBox="1"/>
          <p:nvPr/>
        </p:nvSpPr>
        <p:spPr>
          <a:xfrm>
            <a:off x="10420819" y="2939724"/>
            <a:ext cx="11876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m</a:t>
            </a:r>
            <a:r>
              <a:rPr lang="en-US" sz="1000" i="1" baseline="-25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H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rPr>
              <a:t> must not be too large (which is fulfilled)</a:t>
            </a:r>
          </a:p>
        </p:txBody>
      </p:sp>
      <p:grpSp>
        <p:nvGrpSpPr>
          <p:cNvPr id="77" name="Group 6">
            <a:extLst>
              <a:ext uri="{FF2B5EF4-FFF2-40B4-BE49-F238E27FC236}">
                <a16:creationId xmlns:a16="http://schemas.microsoft.com/office/drawing/2014/main" id="{6974E67E-17C2-44E2-F1C8-52BA28F6537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52816" y="1248599"/>
            <a:ext cx="4410947" cy="1260000"/>
            <a:chOff x="3130" y="1012"/>
            <a:chExt cx="2335" cy="667"/>
          </a:xfrm>
        </p:grpSpPr>
        <p:sp>
          <p:nvSpPr>
            <p:cNvPr id="78" name="Rectangle 7">
              <a:extLst>
                <a:ext uri="{FF2B5EF4-FFF2-40B4-BE49-F238E27FC236}">
                  <a16:creationId xmlns:a16="http://schemas.microsoft.com/office/drawing/2014/main" id="{567F6DFA-E64A-E678-A2F6-91C19DAEE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0" y="1012"/>
              <a:ext cx="2335" cy="66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777777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pic>
          <p:nvPicPr>
            <p:cNvPr id="79" name="Picture 8">
              <a:extLst>
                <a:ext uri="{FF2B5EF4-FFF2-40B4-BE49-F238E27FC236}">
                  <a16:creationId xmlns:a16="http://schemas.microsoft.com/office/drawing/2014/main" id="{E5061516-ACEB-7AF4-C197-64ABEC2FCD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2704" b="7217"/>
            <a:stretch>
              <a:fillRect/>
            </a:stretch>
          </p:blipFill>
          <p:spPr bwMode="auto">
            <a:xfrm>
              <a:off x="4687" y="1026"/>
              <a:ext cx="749" cy="6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0" name="Picture 9">
              <a:extLst>
                <a:ext uri="{FF2B5EF4-FFF2-40B4-BE49-F238E27FC236}">
                  <a16:creationId xmlns:a16="http://schemas.microsoft.com/office/drawing/2014/main" id="{EF00622C-AB6E-F10A-B5A7-9F5D166A5A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6371" r="35532" b="7068"/>
            <a:stretch>
              <a:fillRect/>
            </a:stretch>
          </p:blipFill>
          <p:spPr bwMode="auto">
            <a:xfrm>
              <a:off x="3915" y="1026"/>
              <a:ext cx="771" cy="6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1" name="Picture 10">
              <a:extLst>
                <a:ext uri="{FF2B5EF4-FFF2-40B4-BE49-F238E27FC236}">
                  <a16:creationId xmlns:a16="http://schemas.microsoft.com/office/drawing/2014/main" id="{8DFBA138-2F7C-1CB5-7EBE-522918CE5E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70226" b="7217"/>
            <a:stretch>
              <a:fillRect/>
            </a:stretch>
          </p:blipFill>
          <p:spPr bwMode="auto">
            <a:xfrm>
              <a:off x="3144" y="1026"/>
              <a:ext cx="817" cy="6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D483D74-1879-1986-503E-CD479D8D7BAB}"/>
              </a:ext>
            </a:extLst>
          </p:cNvPr>
          <p:cNvSpPr txBox="1"/>
          <p:nvPr/>
        </p:nvSpPr>
        <p:spPr>
          <a:xfrm>
            <a:off x="5980819" y="4751833"/>
            <a:ext cx="481187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ATLAS &amp; CMS expect to observe </a:t>
            </a:r>
            <a:r>
              <a:rPr lang="en-US" sz="1400" dirty="0">
                <a:latin typeface="Helvetica" pitchFamily="2" charset="0"/>
                <a:ea typeface="Helvetica Light" charset="0"/>
                <a:cs typeface="Helvetica Light" charset="0"/>
              </a:rPr>
              <a:t>with &gt; 5σ </a:t>
            </a: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and measure </a:t>
            </a:r>
            <a:r>
              <a:rPr lang="en-US" sz="1400" dirty="0">
                <a:latin typeface="Helvetica" pitchFamily="2" charset="0"/>
                <a:ea typeface="Helvetica Light" charset="0"/>
                <a:cs typeface="Helvetica Light" charset="0"/>
              </a:rPr>
              <a:t>W</a:t>
            </a:r>
            <a:r>
              <a:rPr lang="en-US" sz="1400" baseline="-25000" dirty="0">
                <a:latin typeface="Helvetica" pitchFamily="2" charset="0"/>
                <a:ea typeface="Helvetica Light" charset="0"/>
                <a:cs typeface="Helvetica Light" charset="0"/>
              </a:rPr>
              <a:t>L</a:t>
            </a:r>
            <a:r>
              <a:rPr lang="en-US" sz="1400" dirty="0">
                <a:latin typeface="Helvetica" pitchFamily="2" charset="0"/>
                <a:ea typeface="Helvetica Light" charset="0"/>
                <a:cs typeface="Helvetica Light" charset="0"/>
              </a:rPr>
              <a:t>W</a:t>
            </a:r>
            <a:r>
              <a:rPr lang="en-US" sz="1400" baseline="-25000" dirty="0">
                <a:latin typeface="Helvetica" pitchFamily="2" charset="0"/>
                <a:ea typeface="Helvetica Light" charset="0"/>
                <a:cs typeface="Helvetica Light" charset="0"/>
              </a:rPr>
              <a:t>L</a:t>
            </a:r>
            <a:r>
              <a:rPr lang="en-US" sz="1400" dirty="0">
                <a:latin typeface="Helvetica" pitchFamily="2" charset="0"/>
                <a:ea typeface="Helvetica Light" charset="0"/>
                <a:cs typeface="Helvetica Light" charset="0"/>
              </a:rPr>
              <a:t> </a:t>
            </a:r>
            <a:r>
              <a:rPr lang="en-US" sz="1400" dirty="0" err="1">
                <a:latin typeface="Helvetica" pitchFamily="2" charset="0"/>
                <a:ea typeface="Helvetica Light" charset="0"/>
                <a:cs typeface="Helvetica Light" charset="0"/>
              </a:rPr>
              <a:t>jj</a:t>
            </a:r>
            <a:r>
              <a:rPr lang="en-US" sz="1400" dirty="0">
                <a:latin typeface="Helvetica" pitchFamily="2" charset="0"/>
                <a:ea typeface="Helvetica Light" charset="0"/>
                <a:cs typeface="Helvetica Light" charset="0"/>
              </a:rPr>
              <a:t> at the HL-LHC with a precision better than 20%</a:t>
            </a:r>
            <a:endParaRPr lang="en-CH" sz="14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73FC63F-B031-8ACD-C30D-3C7616EA7A3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103"/>
          <a:stretch>
            <a:fillRect/>
          </a:stretch>
        </p:blipFill>
        <p:spPr>
          <a:xfrm rot="5400000">
            <a:off x="2214978" y="2989166"/>
            <a:ext cx="3561719" cy="387114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007A508-7B11-E9A4-1215-18D573DBCE89}"/>
              </a:ext>
            </a:extLst>
          </p:cNvPr>
          <p:cNvSpPr txBox="1"/>
          <p:nvPr/>
        </p:nvSpPr>
        <p:spPr>
          <a:xfrm>
            <a:off x="5980819" y="5316968"/>
            <a:ext cx="401320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6"/>
              </a:rPr>
              <a:t>arXiv:2504.00672</a:t>
            </a:r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, see also: </a:t>
            </a:r>
            <a:r>
              <a: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7"/>
              </a:rPr>
              <a:t>CMS PAS FTR-21-001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352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B4430-EF14-78AA-79D4-3AB0F2408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EA8A1B1-553F-9EB1-2F40-64579970DBA2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SUSY stop search</a:t>
            </a:r>
            <a:endParaRPr lang="en-GB" sz="2800" b="1" noProof="0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F3178A-1A6D-7BFD-3384-0BB0E810ED1D}"/>
              </a:ext>
            </a:extLst>
          </p:cNvPr>
          <p:cNvSpPr/>
          <p:nvPr/>
        </p:nvSpPr>
        <p:spPr>
          <a:xfrm>
            <a:off x="641953" y="1149117"/>
            <a:ext cx="108785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dirty="0">
                <a:solidFill>
                  <a:srgbClr val="000000"/>
                </a:solidFill>
                <a:latin typeface="Helvetica" pitchFamily="2" charset="0"/>
              </a:rPr>
              <a:t>Top squark searches</a:t>
            </a:r>
            <a:endParaRPr lang="en-GB" sz="1400" baseline="300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1315C2C-BE13-50EA-2C97-4DB3A42B7580}"/>
                  </a:ext>
                </a:extLst>
              </p:cNvPr>
              <p:cNvSpPr txBox="1"/>
              <p:nvPr/>
            </p:nvSpPr>
            <p:spPr>
              <a:xfrm>
                <a:off x="6767226" y="1910164"/>
                <a:ext cx="4308594" cy="8508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CH" sz="1500" dirty="0"/>
              </a:p>
              <a:p>
                <a:pPr algn="ctr">
                  <a:defRPr sz="32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l-GR" sz="1500" i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150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Sup>
                                <m:sSubSup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l-GR" sz="1500" i="1" smtClean="0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sub>
                                <m:sup>
                                  <m:r>
                                    <a:rPr lang="el-GR" sz="150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b>
                          <m:r>
                            <a:rPr lang="el-GR" sz="150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  <m:d>
                            <m:dPr>
                              <m:ctrlPr>
                                <a:rPr lang="el-GR" sz="15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l-GR" sz="15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150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l-GR" sz="150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sub>
                      </m:sSub>
                      <m:r>
                        <a:rPr lang="el-GR" sz="150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l-GR" sz="1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1500" i="1">
                              <a:latin typeface="Cambria Math" panose="02040503050406030204" pitchFamily="18" charset="0"/>
                            </a:rPr>
                            <m:t>3 </m:t>
                          </m:r>
                          <m:sSubSup>
                            <m:sSubSupPr>
                              <m:ctrlPr>
                                <a:rPr lang="en-US" sz="15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5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l-GR" sz="1500" i="1" err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l-GR" sz="15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</m:num>
                        <m:den>
                          <m:r>
                            <a:rPr lang="el-GR" sz="1500" i="1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l-GR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15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l-GR" sz="15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l-GR" sz="15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15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el-GR" sz="15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GB" sz="15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1500" i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50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15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15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Sup>
                                        <m:sSubSupPr>
                                          <m:ctrlPr>
                                            <a:rPr lang="en-GB" sz="15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sz="150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en-GB" sz="1500" i="1" smtClean="0">
                                              <a:latin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sub>
                                        <m:sup>
                                          <m:r>
                                            <a:rPr lang="en-GB" sz="150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US" sz="15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1500" b="0" i="1" smtClean="0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GB" sz="1500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GB" sz="15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GB" sz="150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sz="15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GB" sz="15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500" i="1" err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GB" sz="1500" i="1" err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500" i="1" err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1500" i="1" err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GB" sz="1500" i="1">
                                  <a:latin typeface="Cambria Math" panose="02040503050406030204" pitchFamily="18" charset="0"/>
                                </a:rPr>
                                <m:t>12 </m:t>
                              </m:r>
                              <m:sSubSup>
                                <m:sSubSupPr>
                                  <m:ctrlP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  <m:sup>
                                  <m:r>
                                    <a:rPr lang="en-GB" sz="15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CH" sz="15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1315C2C-BE13-50EA-2C97-4DB3A42B7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7226" y="1910164"/>
                <a:ext cx="4308594" cy="850810"/>
              </a:xfrm>
              <a:prstGeom prst="rect">
                <a:avLst/>
              </a:prstGeom>
              <a:blipFill>
                <a:blip r:embed="rId2"/>
                <a:stretch>
                  <a:fillRect b="-2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B8E2FCC-A1FB-D2C6-E85B-FBDB7477FB40}"/>
                  </a:ext>
                </a:extLst>
              </p:cNvPr>
              <p:cNvSpPr/>
              <p:nvPr/>
            </p:nvSpPr>
            <p:spPr>
              <a:xfrm>
                <a:off x="6046223" y="1184902"/>
                <a:ext cx="5834265" cy="7841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 fontAlgn="base">
                  <a:spcBef>
                    <a:spcPts val="1800"/>
                  </a:spcBef>
                  <a:spcAft>
                    <a:spcPct val="0"/>
                  </a:spcAft>
                  <a:defRPr/>
                </a:pPr>
                <a:r>
                  <a:rPr lang="en-GB" sz="1400" i="1" dirty="0">
                    <a:solidFill>
                      <a:srgbClr val="000000"/>
                    </a:solidFill>
                    <a:latin typeface="Helvetica" pitchFamily="2" charset="0"/>
                  </a:rPr>
                  <a:t>Remember</a:t>
                </a:r>
                <a:r>
                  <a:rPr lang="en-GB" sz="1400" dirty="0">
                    <a:solidFill>
                      <a:srgbClr val="000000"/>
                    </a:solidFill>
                    <a:latin typeface="Helvetica" pitchFamily="2" charset="0"/>
                  </a:rPr>
                  <a:t>: </a:t>
                </a:r>
                <a:r>
                  <a:rPr lang="en-GB" sz="1400" dirty="0" err="1">
                    <a:solidFill>
                      <a:srgbClr val="000000"/>
                    </a:solidFill>
                    <a:latin typeface="Helvetica" pitchFamily="2" charset="0"/>
                  </a:rPr>
                  <a:t>m</a:t>
                </a:r>
                <a:r>
                  <a:rPr lang="en-GB" sz="1400" baseline="-25000" dirty="0" err="1">
                    <a:solidFill>
                      <a:srgbClr val="000000"/>
                    </a:solidFill>
                    <a:latin typeface="Helvetica" pitchFamily="2" charset="0"/>
                  </a:rPr>
                  <a:t>h</a:t>
                </a:r>
                <a:r>
                  <a:rPr lang="en-GB" sz="1400" dirty="0">
                    <a:solidFill>
                      <a:srgbClr val="000000"/>
                    </a:solidFill>
                    <a:latin typeface="Helvetica" pitchFamily="2" charset="0"/>
                  </a:rPr>
                  <a:t> = 125 GeV requires large radiative corrections, putting strong constraints on stop mass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e>
                    </m:rad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Helvetica" pitchFamily="2" charset="0"/>
                  </a:rPr>
                  <a:t> and left-right mixing parameter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func>
                      <m:funcPr>
                        <m:ctrlPr>
                          <a:rPr lang="en-US" sz="140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sz="1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func>
                  </m:oMath>
                </a14:m>
                <a:r>
                  <a:rPr lang="en-GB" sz="1400" dirty="0">
                    <a:solidFill>
                      <a:srgbClr val="000000"/>
                    </a:solidFill>
                    <a:latin typeface="Helvetica" pitchFamily="2" charset="0"/>
                  </a:rPr>
                  <a:t> </a:t>
                </a:r>
                <a:endParaRPr lang="en-GB" sz="1200" baseline="30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B8E2FCC-A1FB-D2C6-E85B-FBDB7477FB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223" y="1184902"/>
                <a:ext cx="5834265" cy="784125"/>
              </a:xfrm>
              <a:prstGeom prst="rect">
                <a:avLst/>
              </a:prstGeom>
              <a:blipFill>
                <a:blip r:embed="rId3"/>
                <a:stretch>
                  <a:fillRect l="-435" t="-1587" b="-6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86648D1B-47CB-0AE1-2F79-C71DE4162F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684" t="43404" r="16280" b="32095"/>
          <a:stretch>
            <a:fillRect/>
          </a:stretch>
        </p:blipFill>
        <p:spPr>
          <a:xfrm>
            <a:off x="5959997" y="3498231"/>
            <a:ext cx="6145777" cy="29509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82EF423-3C89-6A71-571D-74AE78E57189}"/>
              </a:ext>
            </a:extLst>
          </p:cNvPr>
          <p:cNvSpPr txBox="1"/>
          <p:nvPr/>
        </p:nvSpPr>
        <p:spPr>
          <a:xfrm rot="16200000">
            <a:off x="8300088" y="4094383"/>
            <a:ext cx="11250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5"/>
              </a:rPr>
              <a:t>arXiv:2012.15629</a:t>
            </a:r>
            <a:endParaRPr lang="en-GB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15662E8-A69B-00C8-CC81-B0BE4BA33240}"/>
              </a:ext>
            </a:extLst>
          </p:cNvPr>
          <p:cNvGrpSpPr/>
          <p:nvPr/>
        </p:nvGrpSpPr>
        <p:grpSpPr>
          <a:xfrm>
            <a:off x="652361" y="1418357"/>
            <a:ext cx="2225184" cy="838108"/>
            <a:chOff x="3698866" y="2844849"/>
            <a:chExt cx="2225184" cy="83810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29D9F4C-0A44-1C67-EB79-EEA0F4F41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3023" t="77333" r="26993" b="13334"/>
            <a:stretch>
              <a:fillRect/>
            </a:stretch>
          </p:blipFill>
          <p:spPr>
            <a:xfrm>
              <a:off x="4781005" y="2992076"/>
              <a:ext cx="1143045" cy="69088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CA5DA2A-EAF4-49D6-6502-74BD85C53BB3}"/>
                </a:ext>
              </a:extLst>
            </p:cNvPr>
            <p:cNvSpPr txBox="1"/>
            <p:nvPr/>
          </p:nvSpPr>
          <p:spPr>
            <a:xfrm>
              <a:off x="5240423" y="2901456"/>
              <a:ext cx="227948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bIns="0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200" i="1" dirty="0">
                  <a:solidFill>
                    <a:prstClr val="black"/>
                  </a:solidFill>
                  <a:latin typeface="Times New Roman" panose="02020603050405020304" pitchFamily="18" charset="0"/>
                  <a:ea typeface="Helvetica Light" charset="0"/>
                  <a:cs typeface="Times New Roman" panose="02020603050405020304" pitchFamily="18" charset="0"/>
                  <a:sym typeface="Wingdings" pitchFamily="2" charset="2"/>
                </a:rPr>
                <a:t>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0ACF0DE-D66E-1175-DFD0-3A667AF18BC5}"/>
                </a:ext>
              </a:extLst>
            </p:cNvPr>
            <p:cNvSpPr txBox="1"/>
            <p:nvPr/>
          </p:nvSpPr>
          <p:spPr>
            <a:xfrm>
              <a:off x="5236068" y="2844849"/>
              <a:ext cx="253596" cy="200055"/>
            </a:xfrm>
            <a:prstGeom prst="rect">
              <a:avLst/>
            </a:prstGeom>
            <a:noFill/>
          </p:spPr>
          <p:txBody>
            <a:bodyPr wrap="none" bIns="0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000" i="1" dirty="0">
                  <a:solidFill>
                    <a:prstClr val="black"/>
                  </a:solidFill>
                  <a:latin typeface="Times New Roman" panose="02020603050405020304" pitchFamily="18" charset="0"/>
                  <a:ea typeface="Helvetica Light" charset="0"/>
                  <a:cs typeface="Times New Roman" panose="02020603050405020304" pitchFamily="18" charset="0"/>
                  <a:sym typeface="Wingdings" pitchFamily="2" charset="2"/>
                </a:rPr>
                <a:t>~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B4A55E1-1062-58B8-96DD-3007A3A3A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7063" t="77333" r="51013" b="13334"/>
            <a:stretch>
              <a:fillRect/>
            </a:stretch>
          </p:blipFill>
          <p:spPr>
            <a:xfrm>
              <a:off x="3698866" y="2941840"/>
              <a:ext cx="1254033" cy="690881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DC00046-7517-FC00-A2C7-BB5B28BF145F}"/>
                </a:ext>
              </a:extLst>
            </p:cNvPr>
            <p:cNvSpPr txBox="1"/>
            <p:nvPr/>
          </p:nvSpPr>
          <p:spPr>
            <a:xfrm>
              <a:off x="4193123" y="2907900"/>
              <a:ext cx="227948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bIns="0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200" i="1" dirty="0">
                  <a:solidFill>
                    <a:prstClr val="black"/>
                  </a:solidFill>
                  <a:latin typeface="Times New Roman" panose="02020603050405020304" pitchFamily="18" charset="0"/>
                  <a:ea typeface="Helvetica Light" charset="0"/>
                  <a:cs typeface="Times New Roman" panose="02020603050405020304" pitchFamily="18" charset="0"/>
                  <a:sym typeface="Wingdings" pitchFamily="2" charset="2"/>
                </a:rPr>
                <a:t>t</a:t>
              </a: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5F23EB8F-4896-C042-349C-582C13C713E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3801" y="1024023"/>
            <a:ext cx="1792756" cy="143985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0" name="Slide Number Placeholder 1">
            <a:extLst>
              <a:ext uri="{FF2B5EF4-FFF2-40B4-BE49-F238E27FC236}">
                <a16:creationId xmlns:a16="http://schemas.microsoft.com/office/drawing/2014/main" id="{0B544264-71B0-3BE8-6B1D-F63CFEB9D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</p:spPr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48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7677A0D-2A79-A7BA-3C02-DA84C2A2A31A}"/>
                  </a:ext>
                </a:extLst>
              </p:cNvPr>
              <p:cNvSpPr/>
              <p:nvPr/>
            </p:nvSpPr>
            <p:spPr>
              <a:xfrm>
                <a:off x="6046223" y="2898317"/>
                <a:ext cx="6145777" cy="4681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 fontAlgn="base">
                  <a:spcBef>
                    <a:spcPts val="1800"/>
                  </a:spcBef>
                  <a:spcAft>
                    <a:spcPct val="0"/>
                  </a:spcAft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>
                          <m:sSubPr>
                            <m:ctrlP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en-US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acc>
                          </m:e>
                          <m:sub>
                            <m: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200" b="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</m:sub>
                    </m:sSub>
                    <m:r>
                      <a:rPr lang="en-US" sz="12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2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GB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GB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  <m:sup>
                            <m:r>
                              <a:rPr lang="en-GB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12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GB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GB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GB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∓</m:t>
                        </m:r>
                        <m:sSub>
                          <m:sSubPr>
                            <m:ctrlPr>
                              <a:rPr lang="en-US" sz="1200" b="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200" b="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12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1200" b="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1200" b="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12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</m:e>
                    </m:rad>
                  </m:oMath>
                </a14:m>
                <a:r>
                  <a:rPr lang="en-GB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GB" sz="1200" i="1" baseline="-250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GB" sz="120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= 2 </m:t>
                    </m:r>
                    <m:r>
                      <m:rPr>
                        <m:sty m:val="p"/>
                      </m:rPr>
                      <a:rPr lang="en-GB" sz="1200" i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TeV</m:t>
                    </m:r>
                    <m:r>
                      <a:rPr lang="en-GB" sz="1200" i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" pitchFamily="2" charset="0"/>
                  </a:rPr>
                  <a:t>and maximum LR mixing: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2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2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en-US" sz="12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b>
                          <m:sSubPr>
                            <m:ctrlP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en-US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20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acc>
                          </m:e>
                          <m:sub>
                            <m:r>
                              <a:rPr lang="en-US" sz="12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1,2</m:t>
                            </m:r>
                          </m:sub>
                        </m:sSub>
                      </m:sub>
                    </m:sSub>
                    <m:r>
                      <a:rPr lang="en-US" sz="12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~ 0.4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TeV</m:t>
                    </m:r>
                  </m:oMath>
                </a14:m>
                <a:endPara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7677A0D-2A79-A7BA-3C02-DA84C2A2A3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6223" y="2898317"/>
                <a:ext cx="6145777" cy="4681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E850D81B-E165-98DE-A3A2-C1086EB4B9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1137342" y="1913341"/>
            <a:ext cx="4030432" cy="561487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31BF894-8A10-FC0E-224E-EADB36493973}"/>
              </a:ext>
            </a:extLst>
          </p:cNvPr>
          <p:cNvSpPr txBox="1"/>
          <p:nvPr/>
        </p:nvSpPr>
        <p:spPr>
          <a:xfrm>
            <a:off x="4138349" y="2760154"/>
            <a:ext cx="15183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10"/>
              </a:rPr>
              <a:t>ATL-PHYS-PUB-2022-018</a:t>
            </a:r>
            <a:endParaRPr lang="en-GB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898062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E191E-C762-86FD-2F1B-B769AA118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A956EE-167C-C0D5-796E-732041108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3628BD-FB08-DB86-8210-34110F88E71A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HL-LHC Physics prospects — flavour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016FAD-0A70-343E-21E0-07C1917D5FC6}"/>
              </a:ext>
            </a:extLst>
          </p:cNvPr>
          <p:cNvSpPr/>
          <p:nvPr/>
        </p:nvSpPr>
        <p:spPr>
          <a:xfrm>
            <a:off x="628098" y="1105896"/>
            <a:ext cx="113055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latin typeface="Helvetica" pitchFamily="2" charset="0"/>
              </a:rPr>
              <a:t>Huge opportunities in </a:t>
            </a:r>
            <a:r>
              <a:rPr lang="en-US" sz="1600" b="1" dirty="0" err="1">
                <a:solidFill>
                  <a:srgbClr val="000000"/>
                </a:solidFill>
                <a:latin typeface="Helvetica" pitchFamily="2" charset="0"/>
              </a:rPr>
              <a:t>flavour</a:t>
            </a:r>
            <a:r>
              <a:rPr lang="en-US" sz="1600" b="1" dirty="0">
                <a:solidFill>
                  <a:srgbClr val="000000"/>
                </a:solidFill>
                <a:latin typeface="Helvetica" pitchFamily="2" charset="0"/>
              </a:rPr>
              <a:t> sector with LHCb Upgrade II</a:t>
            </a:r>
            <a:endParaRPr lang="en-GB" sz="1600" dirty="0">
              <a:solidFill>
                <a:srgbClr val="000000"/>
              </a:solidFill>
              <a:latin typeface="Helvetica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B2D30B-1C9A-BC83-CBD9-63D6D11E45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955" t="7149" r="10986" b="77291"/>
          <a:stretch>
            <a:fillRect/>
          </a:stretch>
        </p:blipFill>
        <p:spPr>
          <a:xfrm>
            <a:off x="7538585" y="3259274"/>
            <a:ext cx="4898755" cy="2834234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BD8BB17-CDA8-D55B-C7C6-0497CC6F3569}"/>
              </a:ext>
            </a:extLst>
          </p:cNvPr>
          <p:cNvSpPr/>
          <p:nvPr/>
        </p:nvSpPr>
        <p:spPr>
          <a:xfrm>
            <a:off x="6270173" y="2143962"/>
            <a:ext cx="965516" cy="3721221"/>
          </a:xfrm>
          <a:prstGeom prst="roundRect">
            <a:avLst>
              <a:gd name="adj" fmla="val 3303"/>
            </a:avLst>
          </a:prstGeom>
          <a:solidFill>
            <a:srgbClr val="EAF5FB"/>
          </a:solidFill>
          <a:ln>
            <a:solidFill>
              <a:srgbClr val="75B9DD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7B51DC-30D3-2B22-0725-97095EE4CD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45" t="7149" r="49675" b="77291"/>
          <a:stretch>
            <a:fillRect/>
          </a:stretch>
        </p:blipFill>
        <p:spPr>
          <a:xfrm>
            <a:off x="7401651" y="843572"/>
            <a:ext cx="4772712" cy="28342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87501F-D799-8F53-B525-D4E23915B4BC}"/>
              </a:ext>
            </a:extLst>
          </p:cNvPr>
          <p:cNvSpPr txBox="1"/>
          <p:nvPr/>
        </p:nvSpPr>
        <p:spPr>
          <a:xfrm>
            <a:off x="10569388" y="4097549"/>
            <a:ext cx="13646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CH" sz="11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Assuming improved Lattice QCD calculations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A89FC2-90C5-B167-6777-EB7465004B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793" t="17451" r="10892" b="52549"/>
          <a:stretch>
            <a:fillRect/>
          </a:stretch>
        </p:blipFill>
        <p:spPr>
          <a:xfrm>
            <a:off x="537160" y="2192179"/>
            <a:ext cx="6864491" cy="37212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7FFE4F-8106-7053-6E78-72F6BBCD8DC2}"/>
              </a:ext>
            </a:extLst>
          </p:cNvPr>
          <p:cNvSpPr txBox="1"/>
          <p:nvPr/>
        </p:nvSpPr>
        <p:spPr>
          <a:xfrm>
            <a:off x="628098" y="1560225"/>
            <a:ext cx="5850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&gt; ×5 Run 3/4 instantaneous luminosity, integrated luminosity of 300 fb</a:t>
            </a:r>
            <a:r>
              <a:rPr lang="en-CH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014988-7B71-4681-63F4-65DC9579CC7E}"/>
              </a:ext>
            </a:extLst>
          </p:cNvPr>
          <p:cNvSpPr txBox="1"/>
          <p:nvPr/>
        </p:nvSpPr>
        <p:spPr>
          <a:xfrm>
            <a:off x="631265" y="5737433"/>
            <a:ext cx="34996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4"/>
              </a:rPr>
              <a:t>LHCb Upgrade II scoping document</a:t>
            </a:r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, see also </a:t>
            </a:r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5"/>
              </a:rPr>
              <a:t>arXiv:1808.08865</a:t>
            </a:r>
            <a:endParaRPr lang="en-CH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499346-4C1B-FE4D-3C5A-9B5A9953C070}"/>
              </a:ext>
            </a:extLst>
          </p:cNvPr>
          <p:cNvSpPr txBox="1"/>
          <p:nvPr/>
        </p:nvSpPr>
        <p:spPr>
          <a:xfrm>
            <a:off x="10056545" y="1009329"/>
            <a:ext cx="20762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4"/>
              </a:rPr>
              <a:t>LHCb Upgrade II scoping document</a:t>
            </a:r>
            <a:endParaRPr lang="en-CH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5226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5D113-FC53-FE50-E3C3-36F184240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AF0870-EC8C-F548-C11A-B4078FB32E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B971D1-95F3-EADD-E9F0-7D7663873276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HL-LHC Physics prospects — flavour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B9DE3A-2757-9C51-B5AD-6E38C9B2AF7A}"/>
              </a:ext>
            </a:extLst>
          </p:cNvPr>
          <p:cNvSpPr/>
          <p:nvPr/>
        </p:nvSpPr>
        <p:spPr>
          <a:xfrm>
            <a:off x="628098" y="1105896"/>
            <a:ext cx="113055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0000"/>
                </a:solidFill>
                <a:latin typeface="Helvetica" pitchFamily="2" charset="0"/>
              </a:rPr>
              <a:t>Huge opportunities in </a:t>
            </a:r>
            <a:r>
              <a:rPr lang="en-US" sz="1600" b="1" dirty="0" err="1">
                <a:solidFill>
                  <a:srgbClr val="000000"/>
                </a:solidFill>
                <a:latin typeface="Helvetica" pitchFamily="2" charset="0"/>
              </a:rPr>
              <a:t>flavour</a:t>
            </a:r>
            <a:r>
              <a:rPr lang="en-US" sz="1600" b="1" dirty="0">
                <a:solidFill>
                  <a:srgbClr val="000000"/>
                </a:solidFill>
                <a:latin typeface="Helvetica" pitchFamily="2" charset="0"/>
              </a:rPr>
              <a:t> sector with LHCb Upgrade II</a:t>
            </a:r>
            <a:endParaRPr lang="en-GB" sz="1600" dirty="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181FDF2-5232-131D-1C27-AAC7EB1CB939}"/>
              </a:ext>
            </a:extLst>
          </p:cNvPr>
          <p:cNvSpPr/>
          <p:nvPr/>
        </p:nvSpPr>
        <p:spPr>
          <a:xfrm>
            <a:off x="6270173" y="2143962"/>
            <a:ext cx="965516" cy="3721221"/>
          </a:xfrm>
          <a:prstGeom prst="roundRect">
            <a:avLst>
              <a:gd name="adj" fmla="val 3303"/>
            </a:avLst>
          </a:prstGeom>
          <a:solidFill>
            <a:srgbClr val="EAF5FB"/>
          </a:solidFill>
          <a:ln>
            <a:solidFill>
              <a:srgbClr val="75B9DD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DE5626-B39D-999D-C4FF-83DE4532FC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93" t="17451" r="10892" b="52549"/>
          <a:stretch>
            <a:fillRect/>
          </a:stretch>
        </p:blipFill>
        <p:spPr>
          <a:xfrm>
            <a:off x="537160" y="2192179"/>
            <a:ext cx="6864491" cy="37212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14A94D-8F24-6DC6-79E2-77E245D53D79}"/>
              </a:ext>
            </a:extLst>
          </p:cNvPr>
          <p:cNvSpPr txBox="1"/>
          <p:nvPr/>
        </p:nvSpPr>
        <p:spPr>
          <a:xfrm>
            <a:off x="628098" y="1560225"/>
            <a:ext cx="5850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&gt; ×5 Run 3/4 instantaneous luminosity, integrated luminosity of 300 fb</a:t>
            </a:r>
            <a:r>
              <a:rPr lang="en-CH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24451-693E-6311-3C74-7F0C6615BC77}"/>
              </a:ext>
            </a:extLst>
          </p:cNvPr>
          <p:cNvSpPr txBox="1"/>
          <p:nvPr/>
        </p:nvSpPr>
        <p:spPr>
          <a:xfrm>
            <a:off x="631265" y="5737433"/>
            <a:ext cx="34996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LHCb Upgrade II scoping document</a:t>
            </a:r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, see also </a:t>
            </a:r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4"/>
              </a:rPr>
              <a:t>arXiv:1808.08865</a:t>
            </a:r>
            <a:endParaRPr lang="en-CH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9A4FF6-C584-D2E1-F5A6-018EB4358E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/>
        </p:blipFill>
        <p:spPr>
          <a:xfrm rot="5400000">
            <a:off x="7660597" y="1937263"/>
            <a:ext cx="4210753" cy="43887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548DE6F-B618-2736-2805-0B5347ED3951}"/>
                  </a:ext>
                </a:extLst>
              </p:cNvPr>
              <p:cNvSpPr txBox="1"/>
              <p:nvPr/>
            </p:nvSpPr>
            <p:spPr>
              <a:xfrm>
                <a:off x="7983269" y="1433446"/>
                <a:ext cx="3944876" cy="4701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0"/>
                  </a:spcBef>
                </a:pPr>
                <a:r>
                  <a:rPr lang="en-GB" sz="12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CMS projection: expect to observe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𝐵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𝑑</m:t>
                        </m:r>
                      </m:sub>
                      <m:sup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0</m:t>
                        </m:r>
                      </m:sup>
                    </m:sSubSup>
                    <m:r>
                      <a:rPr lang="en-GB" sz="12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→</m:t>
                    </m:r>
                    <m:sSup>
                      <m:sSupPr>
                        <m:ctrlPr>
                          <a:rPr lang="en-GB" sz="1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GB" sz="1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𝜇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GB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GB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𝜇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itchFamily="2" charset="2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GB" sz="12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decay with &gt; 5σ (LHCb with Upgrade II should be even better)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548DE6F-B618-2736-2805-0B5347ED39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3269" y="1433446"/>
                <a:ext cx="3944876" cy="470193"/>
              </a:xfrm>
              <a:prstGeom prst="rect">
                <a:avLst/>
              </a:prstGeom>
              <a:blipFill>
                <a:blip r:embed="rId6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91B0330-31AA-C5D6-C5DA-837B1663360F}"/>
              </a:ext>
            </a:extLst>
          </p:cNvPr>
          <p:cNvSpPr txBox="1"/>
          <p:nvPr/>
        </p:nvSpPr>
        <p:spPr>
          <a:xfrm>
            <a:off x="8099283" y="2068484"/>
            <a:ext cx="13324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7"/>
              </a:rPr>
              <a:t>CMS-PAS-FTR-18-013</a:t>
            </a:r>
            <a:endParaRPr lang="en-CH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8524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3F870D-9B79-B730-7F2A-DE726EE68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51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2AD7F7-FFC5-47F5-E086-546708A5327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7070"/>
          </a:solidFill>
        </p:spPr>
        <p:txBody>
          <a:bodyPr wrap="squar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F4A238-4512-F7ED-7B6A-6E91A839244C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619531" y="801131"/>
            <a:ext cx="6702596" cy="5228027"/>
          </a:xfrm>
          <a:prstGeom prst="rect">
            <a:avLst/>
          </a:prstGeom>
          <a:ln>
            <a:solidFill>
              <a:srgbClr val="FFFFFF"/>
            </a:solidFill>
          </a:ln>
          <a:effectLst>
            <a:glow rad="759711">
              <a:schemeClr val="bg1">
                <a:alpha val="68101"/>
              </a:schemeClr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E89753-6016-17FD-6CE9-9EFB6E4ACE0A}"/>
              </a:ext>
            </a:extLst>
          </p:cNvPr>
          <p:cNvSpPr txBox="1"/>
          <p:nvPr/>
        </p:nvSpPr>
        <p:spPr>
          <a:xfrm>
            <a:off x="7908855" y="787483"/>
            <a:ext cx="3969670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200" u="none" strike="noStrike" dirty="0">
                <a:solidFill>
                  <a:schemeClr val="bg1"/>
                </a:solidFill>
                <a:effectLst/>
                <a:latin typeface="Helvetica Light" panose="020B0403020202020204" pitchFamily="34" charset="0"/>
              </a:rPr>
              <a:t>Robert the Robot toy produced by the Ideal Toy Corporation in the 1950s (NOT an AI picture!)</a:t>
            </a:r>
          </a:p>
          <a:p>
            <a:pPr>
              <a:spcBef>
                <a:spcPts val="600"/>
              </a:spcBef>
            </a:pPr>
            <a:r>
              <a:rPr lang="en-GB" sz="1200" dirty="0">
                <a:solidFill>
                  <a:schemeClr val="bg1"/>
                </a:solidFill>
                <a:latin typeface="Helvetica Light" panose="020B0403020202020204" pitchFamily="34" charset="0"/>
              </a:rPr>
              <a:t>“</a:t>
            </a:r>
            <a:r>
              <a:rPr lang="en-GB" sz="1200" i="1" dirty="0">
                <a:solidFill>
                  <a:schemeClr val="bg1"/>
                </a:solidFill>
                <a:latin typeface="Helvetica Light" panose="020B0403020202020204" pitchFamily="34" charset="0"/>
              </a:rPr>
              <a:t>The composition captures mid-century retro-futuristic optimism, reflecting how post-war popular culture and early science fiction imagined the dawn of the robotic age</a:t>
            </a:r>
            <a:r>
              <a:rPr lang="en-GB" sz="1200" dirty="0">
                <a:solidFill>
                  <a:schemeClr val="bg1"/>
                </a:solidFill>
                <a:latin typeface="Helvetica Light" panose="020B0403020202020204" pitchFamily="34" charset="0"/>
              </a:rPr>
              <a:t>” (Google AI)</a:t>
            </a:r>
          </a:p>
        </p:txBody>
      </p:sp>
    </p:spTree>
    <p:extLst>
      <p:ext uri="{BB962C8B-B14F-4D97-AF65-F5344CB8AC3E}">
        <p14:creationId xmlns:p14="http://schemas.microsoft.com/office/powerpoint/2010/main" val="35449381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74005-EEB5-194D-552F-EE2E16C7F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9BF8B1-902A-68ED-60E6-3B22F1F49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52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092E20-A3B4-1691-048C-05EF1CD457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7070"/>
          </a:solidFill>
        </p:spPr>
        <p:txBody>
          <a:bodyPr wrap="squar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4E46B5-D012-5CB0-1B3A-10B2F3773A9A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619531" y="801131"/>
            <a:ext cx="6702596" cy="5228027"/>
          </a:xfrm>
          <a:prstGeom prst="rect">
            <a:avLst/>
          </a:prstGeom>
          <a:ln>
            <a:solidFill>
              <a:srgbClr val="FFFFFF"/>
            </a:solidFill>
          </a:ln>
          <a:effectLst>
            <a:glow rad="759711">
              <a:schemeClr val="bg1">
                <a:alpha val="68101"/>
              </a:schemeClr>
            </a:glo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A435BF6-B968-FD0E-5321-24711B66330E}"/>
              </a:ext>
            </a:extLst>
          </p:cNvPr>
          <p:cNvSpPr txBox="1"/>
          <p:nvPr/>
        </p:nvSpPr>
        <p:spPr>
          <a:xfrm>
            <a:off x="7973789" y="801131"/>
            <a:ext cx="4090832" cy="5947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WE ARE IN A (TECHNICAL &amp; INTELLECTUAL?) REVOLUTION                    </a:t>
            </a:r>
          </a:p>
          <a:p>
            <a:pPr>
              <a:spcBef>
                <a:spcPts val="300"/>
              </a:spcBef>
            </a:pPr>
            <a:r>
              <a:rPr lang="en-GB" sz="16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→ Jan </a:t>
            </a:r>
            <a:r>
              <a:rPr lang="en-GB" sz="1600" dirty="0" err="1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Kieseler’s</a:t>
            </a:r>
            <a:r>
              <a:rPr lang="en-GB" sz="16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talk on ML in HEP</a:t>
            </a:r>
            <a:endParaRPr lang="en-GB" sz="1600" dirty="0">
              <a:solidFill>
                <a:schemeClr val="bg1"/>
              </a:solidFill>
              <a:latin typeface="Helvetica" pitchFamily="2" charset="0"/>
              <a:sym typeface="Wingdings" pitchFamily="2" charset="2"/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chemeClr val="bg1"/>
                </a:solidFill>
                <a:latin typeface="Helvetica" pitchFamily="2" charset="0"/>
                <a:sym typeface="Wingdings" pitchFamily="2" charset="2"/>
              </a:rPr>
              <a:t>LLMs are already permeating every aspect of our work and research, and today's models are only the weakest we will ever get to use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chemeClr val="bg1"/>
                </a:solidFill>
                <a:latin typeface="Helvetica" pitchFamily="2" charset="0"/>
                <a:sym typeface="Wingdings" pitchFamily="2" charset="2"/>
              </a:rPr>
              <a:t>We are clearly ‘learning by doing’, at the minimum, AI will accelerate our work (and publications)</a:t>
            </a:r>
          </a:p>
          <a:p>
            <a:pPr>
              <a:spcBef>
                <a:spcPts val="1200"/>
              </a:spcBef>
            </a:pPr>
            <a:r>
              <a:rPr lang="en-GB" b="1" dirty="0">
                <a:solidFill>
                  <a:schemeClr val="bg1"/>
                </a:solidFill>
                <a:latin typeface="Helvetica" pitchFamily="2" charset="0"/>
                <a:sym typeface="Wingdings" pitchFamily="2" charset="2"/>
              </a:rPr>
              <a:t>We must uphold our scientific principles and integrity during    this learning process!</a:t>
            </a:r>
          </a:p>
          <a:p>
            <a:pPr>
              <a:spcBef>
                <a:spcPts val="1200"/>
              </a:spcBef>
            </a:pPr>
            <a:r>
              <a:rPr lang="en-GB" sz="1600" dirty="0">
                <a:solidFill>
                  <a:schemeClr val="bg1"/>
                </a:solidFill>
                <a:latin typeface="Helvetica" pitchFamily="2" charset="0"/>
              </a:rPr>
              <a:t>Use AI transparently and critically: acknowledge its use, document reproducible workflows, independently verify outputs and possible hallucinations, retain human accountability, and avoid undue vendor dependence</a:t>
            </a:r>
          </a:p>
        </p:txBody>
      </p:sp>
    </p:spTree>
    <p:extLst>
      <p:ext uri="{BB962C8B-B14F-4D97-AF65-F5344CB8AC3E}">
        <p14:creationId xmlns:p14="http://schemas.microsoft.com/office/powerpoint/2010/main" val="6990117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9AFA1-B606-BCA4-BF93-100F4B0EF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3F3742-245C-8D07-4FEC-526A60DAC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noProof="0">
                <a:solidFill>
                  <a:srgbClr val="000000">
                    <a:lumMod val="50000"/>
                    <a:lumOff val="50000"/>
                  </a:srgbClr>
                </a:solidFill>
              </a:rPr>
              <a:pPr>
                <a:defRPr/>
              </a:pPr>
              <a:t>53</a:t>
            </a:fld>
            <a:endParaRPr lang="en-GB" noProof="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224E59-C6CC-24E8-4B73-57663959DB5C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noProof="0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Lecture summary</a:t>
            </a:r>
            <a:endParaRPr lang="en-GB" sz="2800" noProof="0" dirty="0">
              <a:solidFill>
                <a:srgbClr val="0D7FBF"/>
              </a:solidFill>
              <a:latin typeface="Helvetica Light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81F112-4471-9EE7-8486-1F58370FB176}"/>
              </a:ext>
            </a:extLst>
          </p:cNvPr>
          <p:cNvSpPr/>
          <p:nvPr/>
        </p:nvSpPr>
        <p:spPr>
          <a:xfrm>
            <a:off x="641953" y="1132304"/>
            <a:ext cx="10878509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GB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LHC is the greatest fundamental science machine ever built. Its accelerator and experiments are unique marvels of engineering, made to advance physics </a:t>
            </a:r>
            <a:r>
              <a:rPr lang="en-GB" sz="2000" i="1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and</a:t>
            </a:r>
            <a:r>
              <a:rPr lang="en-GB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technology</a:t>
            </a:r>
          </a:p>
          <a:p>
            <a:pPr marL="342900" indent="-3429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GB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It is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result of the vision and talent of </a:t>
            </a:r>
            <a:r>
              <a:rPr lang="en-GB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thousands of people from across the world who have worked together for decades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towards this common goal</a:t>
            </a:r>
            <a:endParaRPr lang="en-GB" sz="2000" noProof="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marL="342900" indent="-3429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Today, we are privileged to exploit and further improve the LHC and its detectors, while we operate and exploit many other experiments worldwide, and design ambitious new projects — to answer the deep questions in our field, we need more experiments, not less</a:t>
            </a:r>
          </a:p>
          <a:p>
            <a:pPr marL="342900" indent="-3429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GB" sz="20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You are part of this adventure. Stay curious, question boldly, and aim high — compelling ideas attract collaborators and support</a:t>
            </a:r>
          </a:p>
        </p:txBody>
      </p:sp>
    </p:spTree>
    <p:extLst>
      <p:ext uri="{BB962C8B-B14F-4D97-AF65-F5344CB8AC3E}">
        <p14:creationId xmlns:p14="http://schemas.microsoft.com/office/powerpoint/2010/main" val="127059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F11AF-D8FA-6961-2F22-EB8708A31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FF3B438-8353-CEC5-7610-6080B32665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38835" y="6545798"/>
            <a:ext cx="2677001" cy="365125"/>
          </a:xfr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611C2F03-9E95-40C9-A99F-3C4F7EE8CF2A}" type="slidenum">
              <a:rPr lang="en-GB">
                <a:solidFill>
                  <a:srgbClr val="000000">
                    <a:lumMod val="50000"/>
                    <a:lumOff val="50000"/>
                  </a:srgbClr>
                </a:solidFill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GB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pic>
        <p:nvPicPr>
          <p:cNvPr id="21" name="Espace réservé du contenu 10">
            <a:extLst>
              <a:ext uri="{FF2B5EF4-FFF2-40B4-BE49-F238E27FC236}">
                <a16:creationId xmlns:a16="http://schemas.microsoft.com/office/drawing/2014/main" id="{4C45679B-50C9-E6C1-9A3C-260E77E044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03"/>
          <a:stretch>
            <a:fillRect/>
          </a:stretch>
        </p:blipFill>
        <p:spPr>
          <a:xfrm>
            <a:off x="2375" y="0"/>
            <a:ext cx="12189625" cy="6858000"/>
          </a:xfrm>
          <a:prstGeom prst="rect">
            <a:avLst/>
          </a:prstGeom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A59EBC99-708E-F663-EB70-4B60AE289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94628"/>
            <a:ext cx="12189625" cy="710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tIns="108000" bIns="108000">
            <a:prstTxWarp prst="textNoShape">
              <a:avLst/>
            </a:prstTxWarp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3200" b="1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</a:rPr>
              <a:t>                                                                                Extra slides</a:t>
            </a:r>
          </a:p>
        </p:txBody>
      </p:sp>
    </p:spTree>
    <p:extLst>
      <p:ext uri="{BB962C8B-B14F-4D97-AF65-F5344CB8AC3E}">
        <p14:creationId xmlns:p14="http://schemas.microsoft.com/office/powerpoint/2010/main" val="360553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0A60-468D-7B9E-08FD-107A7845F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2C0FFB-6D89-815C-4896-D495F410B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B56B0C-F980-5BA8-686E-53875D28DD12}"/>
              </a:ext>
            </a:extLst>
          </p:cNvPr>
          <p:cNvSpPr txBox="1"/>
          <p:nvPr/>
        </p:nvSpPr>
        <p:spPr>
          <a:xfrm>
            <a:off x="214939" y="264651"/>
            <a:ext cx="1195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The LHC showed that the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Brout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-Englert-Higgs mechanism is real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1F741D-692D-5625-B836-3588971A0C65}"/>
              </a:ext>
            </a:extLst>
          </p:cNvPr>
          <p:cNvSpPr txBox="1"/>
          <p:nvPr/>
        </p:nvSpPr>
        <p:spPr>
          <a:xfrm>
            <a:off x="623283" y="1108786"/>
            <a:ext cx="11228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Discovery of Higgs boson enables the direct study of electroweak symmetry breaking and the process of mass generation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5E99D12D-5F8B-1A6E-1E67-BAB4AFB03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1905718"/>
            <a:ext cx="4561565" cy="4024910"/>
          </a:xfrm>
          <a:prstGeom prst="rect">
            <a:avLst/>
          </a:prstGeom>
          <a:effectLst>
            <a:outerShdw blurRad="186035" sx="102000" sy="102000" algn="ctr" rotWithShape="0">
              <a:prstClr val="black">
                <a:alpha val="10603"/>
              </a:prstClr>
            </a:outerShdw>
          </a:effectLst>
        </p:spPr>
      </p:pic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86F1392F-AEAF-6934-B594-0773F9606FF8}"/>
              </a:ext>
            </a:extLst>
          </p:cNvPr>
          <p:cNvSpPr/>
          <p:nvPr/>
        </p:nvSpPr>
        <p:spPr>
          <a:xfrm>
            <a:off x="2617072" y="4184439"/>
            <a:ext cx="1487821" cy="850694"/>
          </a:xfrm>
          <a:prstGeom prst="roundRect">
            <a:avLst/>
          </a:prstGeom>
          <a:ln w="19050">
            <a:solidFill>
              <a:srgbClr val="FFFF00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82E5795-9660-B87F-E16B-D083D89AB64F}"/>
              </a:ext>
            </a:extLst>
          </p:cNvPr>
          <p:cNvSpPr txBox="1"/>
          <p:nvPr/>
        </p:nvSpPr>
        <p:spPr>
          <a:xfrm>
            <a:off x="3036950" y="5083519"/>
            <a:ext cx="1916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</a:rPr>
              <a:t>Unpleasant scalar sector (23 parameters, large hierarchy) — key to many mysteries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670A309-D56B-4C5D-7FA9-B60606271EB2}"/>
              </a:ext>
            </a:extLst>
          </p:cNvPr>
          <p:cNvSpPr txBox="1"/>
          <p:nvPr/>
        </p:nvSpPr>
        <p:spPr>
          <a:xfrm>
            <a:off x="2447042" y="4983394"/>
            <a:ext cx="689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lkboard" panose="03050602040202020205" pitchFamily="66" charset="77"/>
                <a:ea typeface="Helvetica Light" charset="0"/>
                <a:cs typeface="Helvetica Light" charset="0"/>
                <a:sym typeface="Wingdings" pitchFamily="2" charset="2"/>
              </a:rPr>
              <a:t>+ ….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A468FC66-B5A5-59F9-68DE-2A741F5257F8}"/>
              </a:ext>
            </a:extLst>
          </p:cNvPr>
          <p:cNvSpPr/>
          <p:nvPr/>
        </p:nvSpPr>
        <p:spPr>
          <a:xfrm>
            <a:off x="4935039" y="4494756"/>
            <a:ext cx="1487822" cy="1169233"/>
          </a:xfrm>
          <a:prstGeom prst="roundRect">
            <a:avLst>
              <a:gd name="adj" fmla="val 4842"/>
            </a:avLst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EB1D1D8-0181-209D-2D7E-44D009C7822A}"/>
                  </a:ext>
                </a:extLst>
              </p:cNvPr>
              <p:cNvSpPr txBox="1"/>
              <p:nvPr/>
            </p:nvSpPr>
            <p:spPr>
              <a:xfrm>
                <a:off x="5760969" y="4815670"/>
                <a:ext cx="719364" cy="465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2577BC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∝</m:t>
                      </m:r>
                      <m:f>
                        <m:fPr>
                          <m:ctrlP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2577B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2577B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sSubSup>
                            <m:sSubSupPr>
                              <m:ctrlP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2577B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2577B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2577B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</m:t>
                              </m:r>
                            </m:sub>
                            <m:sup>
                              <m: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2577BC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2577B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577BC"/>
                  </a:solidFill>
                  <a:effectLst/>
                  <a:uLnTx/>
                  <a:uFillTx/>
                  <a:latin typeface="Chalkduster"/>
                  <a:ea typeface="+mn-ea"/>
                  <a:cs typeface="Chalkduster"/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EB1D1D8-0181-209D-2D7E-44D009C782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969" y="4815670"/>
                <a:ext cx="719364" cy="4658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4D4E0A0-B532-B36A-A70C-8C77D0E4A32B}"/>
              </a:ext>
            </a:extLst>
          </p:cNvPr>
          <p:cNvCxnSpPr>
            <a:cxnSpLocks/>
          </p:cNvCxnSpPr>
          <p:nvPr/>
        </p:nvCxnSpPr>
        <p:spPr>
          <a:xfrm>
            <a:off x="4115592" y="4740698"/>
            <a:ext cx="882854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8CA1879-2107-BDEB-CF84-6558ADF244A8}"/>
              </a:ext>
            </a:extLst>
          </p:cNvPr>
          <p:cNvGrpSpPr/>
          <p:nvPr/>
        </p:nvGrpSpPr>
        <p:grpSpPr>
          <a:xfrm>
            <a:off x="4944060" y="4747015"/>
            <a:ext cx="1158995" cy="672912"/>
            <a:chOff x="10554418" y="4087784"/>
            <a:chExt cx="1158995" cy="672912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8FD66E4-CB75-B2A2-31E5-53920911615D}"/>
                </a:ext>
              </a:extLst>
            </p:cNvPr>
            <p:cNvCxnSpPr/>
            <p:nvPr/>
          </p:nvCxnSpPr>
          <p:spPr>
            <a:xfrm>
              <a:off x="10826558" y="4425414"/>
              <a:ext cx="487680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4321A12-2394-1782-BCA7-6DBA590F24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14238" y="4087784"/>
              <a:ext cx="399175" cy="3376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C2EB07D-AD6C-845D-C769-045A86F88625}"/>
                </a:ext>
              </a:extLst>
            </p:cNvPr>
            <p:cNvCxnSpPr>
              <a:cxnSpLocks/>
            </p:cNvCxnSpPr>
            <p:nvPr/>
          </p:nvCxnSpPr>
          <p:spPr>
            <a:xfrm>
              <a:off x="11310853" y="4423063"/>
              <a:ext cx="399175" cy="337633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9A88E28-FABE-0B20-563E-CDA0DBA30993}"/>
                </a:ext>
              </a:extLst>
            </p:cNvPr>
            <p:cNvSpPr txBox="1"/>
            <p:nvPr/>
          </p:nvSpPr>
          <p:spPr>
            <a:xfrm>
              <a:off x="10554418" y="4284962"/>
              <a:ext cx="304892" cy="29238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0" i="1" u="none" strike="noStrike" kern="1200" cap="none" spc="0" normalizeH="0" baseline="0" noProof="0" dirty="0">
                  <a:ln>
                    <a:noFill/>
                  </a:ln>
                  <a:solidFill>
                    <a:srgbClr val="2577BC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H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A2CA91AF-59D5-B5B5-940C-3268E5A1A762}"/>
              </a:ext>
            </a:extLst>
          </p:cNvPr>
          <p:cNvSpPr txBox="1"/>
          <p:nvPr/>
        </p:nvSpPr>
        <p:spPr>
          <a:xfrm>
            <a:off x="6058273" y="4568273"/>
            <a:ext cx="30489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1" u="none" strike="noStrike" kern="1200" cap="none" spc="0" normalizeH="0" baseline="0" noProof="0" dirty="0">
                <a:ln>
                  <a:noFill/>
                </a:ln>
                <a:solidFill>
                  <a:srgbClr val="2577BC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1107091-8981-1EF9-3502-D9F4E0A588D1}"/>
              </a:ext>
            </a:extLst>
          </p:cNvPr>
          <p:cNvSpPr txBox="1"/>
          <p:nvPr/>
        </p:nvSpPr>
        <p:spPr>
          <a:xfrm>
            <a:off x="6060207" y="5304456"/>
            <a:ext cx="30489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1" u="none" strike="noStrike" kern="1200" cap="none" spc="0" normalizeH="0" baseline="0" noProof="0" dirty="0">
                <a:ln>
                  <a:noFill/>
                </a:ln>
                <a:solidFill>
                  <a:srgbClr val="2577BC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6E66F905-93D8-B515-FA54-C1FCA09725EC}"/>
              </a:ext>
            </a:extLst>
          </p:cNvPr>
          <p:cNvSpPr/>
          <p:nvPr/>
        </p:nvSpPr>
        <p:spPr>
          <a:xfrm>
            <a:off x="4935038" y="3213137"/>
            <a:ext cx="1487822" cy="1169233"/>
          </a:xfrm>
          <a:prstGeom prst="roundRect">
            <a:avLst>
              <a:gd name="adj" fmla="val 4842"/>
            </a:avLst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5AFB91FB-4685-DB1C-51B6-2D7537290184}"/>
              </a:ext>
            </a:extLst>
          </p:cNvPr>
          <p:cNvCxnSpPr>
            <a:cxnSpLocks/>
            <a:endCxn id="84" idx="1"/>
          </p:cNvCxnSpPr>
          <p:nvPr/>
        </p:nvCxnSpPr>
        <p:spPr>
          <a:xfrm flipV="1">
            <a:off x="3715845" y="3797754"/>
            <a:ext cx="1219193" cy="399305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9834267E-FC3D-09F5-3EA6-5613B6D5C621}"/>
                  </a:ext>
                </a:extLst>
              </p:cNvPr>
              <p:cNvSpPr txBox="1"/>
              <p:nvPr/>
            </p:nvSpPr>
            <p:spPr>
              <a:xfrm>
                <a:off x="5778678" y="3566495"/>
                <a:ext cx="607474" cy="413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E4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∝</m:t>
                      </m:r>
                      <m:f>
                        <m:fPr>
                          <m:ctrlP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E4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E4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E4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40000"/>
                  </a:solidFill>
                  <a:effectLst/>
                  <a:uLnTx/>
                  <a:uFillTx/>
                  <a:latin typeface="Chalkduster"/>
                  <a:ea typeface="+mn-ea"/>
                  <a:cs typeface="Chalkduster"/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9834267E-FC3D-09F5-3EA6-5613B6D5C6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8678" y="3566495"/>
                <a:ext cx="607474" cy="4138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Rectangle 86">
            <a:extLst>
              <a:ext uri="{FF2B5EF4-FFF2-40B4-BE49-F238E27FC236}">
                <a16:creationId xmlns:a16="http://schemas.microsoft.com/office/drawing/2014/main" id="{481E119E-3D8E-23B1-459A-7C98ED475857}"/>
              </a:ext>
            </a:extLst>
          </p:cNvPr>
          <p:cNvSpPr/>
          <p:nvPr/>
        </p:nvSpPr>
        <p:spPr>
          <a:xfrm>
            <a:off x="6165790" y="3264658"/>
            <a:ext cx="281672" cy="21800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14209F7-AE2A-690A-515E-A9E8EBDEDBD1}"/>
              </a:ext>
            </a:extLst>
          </p:cNvPr>
          <p:cNvSpPr txBox="1"/>
          <p:nvPr/>
        </p:nvSpPr>
        <p:spPr>
          <a:xfrm>
            <a:off x="6084204" y="3277469"/>
            <a:ext cx="231154" cy="2923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1" u="none" strike="noStrike" kern="1200" cap="none" spc="0" normalizeH="0" baseline="0" noProof="0" dirty="0">
                <a:ln>
                  <a:noFill/>
                </a:ln>
                <a:solidFill>
                  <a:srgbClr val="E4000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CD35ABB-D380-9EBF-6AA7-38463E3CB6DB}"/>
              </a:ext>
            </a:extLst>
          </p:cNvPr>
          <p:cNvSpPr txBox="1"/>
          <p:nvPr/>
        </p:nvSpPr>
        <p:spPr>
          <a:xfrm>
            <a:off x="6081289" y="4010365"/>
            <a:ext cx="2311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1" u="none" strike="noStrike" kern="1200" cap="none" spc="0" normalizeH="0" baseline="0" noProof="0" dirty="0">
                <a:ln>
                  <a:noFill/>
                </a:ln>
                <a:solidFill>
                  <a:srgbClr val="E4000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9923E80-8939-E98D-519A-24FEAB15C728}"/>
              </a:ext>
            </a:extLst>
          </p:cNvPr>
          <p:cNvGrpSpPr/>
          <p:nvPr/>
        </p:nvGrpSpPr>
        <p:grpSpPr>
          <a:xfrm>
            <a:off x="4954428" y="3442703"/>
            <a:ext cx="1158995" cy="672912"/>
            <a:chOff x="10554418" y="4087784"/>
            <a:chExt cx="1158995" cy="672912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E3C25D7-2F6B-64D5-A344-24430AFADA84}"/>
                </a:ext>
              </a:extLst>
            </p:cNvPr>
            <p:cNvCxnSpPr/>
            <p:nvPr/>
          </p:nvCxnSpPr>
          <p:spPr>
            <a:xfrm>
              <a:off x="10826558" y="4425414"/>
              <a:ext cx="487680" cy="0"/>
            </a:xfrm>
            <a:prstGeom prst="line">
              <a:avLst/>
            </a:prstGeom>
            <a:ln>
              <a:solidFill>
                <a:srgbClr val="E4000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FBD9DB12-6D8F-AA7B-2F78-4B7AF4768D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14238" y="4087784"/>
              <a:ext cx="399175" cy="337633"/>
            </a:xfrm>
            <a:prstGeom prst="line">
              <a:avLst/>
            </a:prstGeom>
            <a:ln>
              <a:solidFill>
                <a:srgbClr val="E40000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E83738F-BB71-9B7B-28A6-E270E71B808F}"/>
                </a:ext>
              </a:extLst>
            </p:cNvPr>
            <p:cNvCxnSpPr>
              <a:cxnSpLocks/>
            </p:cNvCxnSpPr>
            <p:nvPr/>
          </p:nvCxnSpPr>
          <p:spPr>
            <a:xfrm>
              <a:off x="11310853" y="4423063"/>
              <a:ext cx="399175" cy="337633"/>
            </a:xfrm>
            <a:prstGeom prst="line">
              <a:avLst/>
            </a:prstGeom>
            <a:ln>
              <a:solidFill>
                <a:srgbClr val="E40000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0B5D187-2F71-F138-DA10-A3B43C45880B}"/>
                </a:ext>
              </a:extLst>
            </p:cNvPr>
            <p:cNvSpPr txBox="1"/>
            <p:nvPr/>
          </p:nvSpPr>
          <p:spPr>
            <a:xfrm>
              <a:off x="10554418" y="4284962"/>
              <a:ext cx="304892" cy="2923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0" i="1" u="none" strike="noStrike" kern="1200" cap="none" spc="0" normalizeH="0" baseline="0" noProof="0" dirty="0">
                  <a:ln>
                    <a:noFill/>
                  </a:ln>
                  <a:solidFill>
                    <a:srgbClr val="E40000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H</a:t>
              </a:r>
            </a:p>
          </p:txBody>
        </p:sp>
      </p:grp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1AC98DF8-FA47-BD9D-92C6-78D3F517519A}"/>
              </a:ext>
            </a:extLst>
          </p:cNvPr>
          <p:cNvSpPr/>
          <p:nvPr/>
        </p:nvSpPr>
        <p:spPr>
          <a:xfrm>
            <a:off x="331024" y="5155215"/>
            <a:ext cx="1803836" cy="1169233"/>
          </a:xfrm>
          <a:prstGeom prst="roundRect">
            <a:avLst>
              <a:gd name="adj" fmla="val 4842"/>
            </a:avLst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E40E02DC-A8E5-194C-B233-0C559877F26E}"/>
                  </a:ext>
                </a:extLst>
              </p:cNvPr>
              <p:cNvSpPr txBox="1"/>
              <p:nvPr/>
            </p:nvSpPr>
            <p:spPr>
              <a:xfrm>
                <a:off x="1223059" y="5464277"/>
                <a:ext cx="870045" cy="4832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3A6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∝</m:t>
                      </m:r>
                      <m:f>
                        <m:fPr>
                          <m:ctrlP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3A6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3A6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sSubSup>
                            <m:sSubSupPr>
                              <m:ctrlP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3A6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3A6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3A6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𝑊</m:t>
                              </m:r>
                              <m: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3A6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/</m:t>
                              </m:r>
                              <m: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3A6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sub>
                            <m:sup>
                              <m:r>
                                <a:rPr kumimoji="0" lang="en-GB" sz="1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3A6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kumimoji="0" lang="en-GB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3A6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3A650"/>
                  </a:solidFill>
                  <a:effectLst/>
                  <a:uLnTx/>
                  <a:uFillTx/>
                  <a:latin typeface="Chalkduster"/>
                  <a:ea typeface="+mn-ea"/>
                  <a:cs typeface="Chalkduster"/>
                </a:endParaRPr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E40E02DC-A8E5-194C-B233-0C559877F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059" y="5464277"/>
                <a:ext cx="870045" cy="4832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119EDD6-D5B5-2427-B15E-95A49417CB18}"/>
              </a:ext>
            </a:extLst>
          </p:cNvPr>
          <p:cNvCxnSpPr>
            <a:cxnSpLocks/>
          </p:cNvCxnSpPr>
          <p:nvPr/>
        </p:nvCxnSpPr>
        <p:spPr>
          <a:xfrm flipV="1">
            <a:off x="2063710" y="4899722"/>
            <a:ext cx="565577" cy="390134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0BEE385-A313-E949-2225-C7CB619664CC}"/>
              </a:ext>
            </a:extLst>
          </p:cNvPr>
          <p:cNvGrpSpPr/>
          <p:nvPr/>
        </p:nvGrpSpPr>
        <p:grpSpPr>
          <a:xfrm>
            <a:off x="361915" y="5602811"/>
            <a:ext cx="759820" cy="292388"/>
            <a:chOff x="10554418" y="4284962"/>
            <a:chExt cx="759820" cy="292388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513F332-7252-FDD6-0AFF-B69A9B9FEEA1}"/>
                </a:ext>
              </a:extLst>
            </p:cNvPr>
            <p:cNvCxnSpPr/>
            <p:nvPr/>
          </p:nvCxnSpPr>
          <p:spPr>
            <a:xfrm>
              <a:off x="10826558" y="4425414"/>
              <a:ext cx="487680" cy="0"/>
            </a:xfrm>
            <a:prstGeom prst="line">
              <a:avLst/>
            </a:prstGeom>
            <a:ln>
              <a:solidFill>
                <a:srgbClr val="03A65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1CD2225-8A7D-64B9-EA64-FCDE3F784CF3}"/>
                </a:ext>
              </a:extLst>
            </p:cNvPr>
            <p:cNvSpPr txBox="1"/>
            <p:nvPr/>
          </p:nvSpPr>
          <p:spPr>
            <a:xfrm>
              <a:off x="10554418" y="4284962"/>
              <a:ext cx="304892" cy="2923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0" i="1" u="none" strike="noStrike" kern="1200" cap="none" spc="0" normalizeH="0" baseline="0" noProof="0" dirty="0">
                  <a:ln>
                    <a:noFill/>
                  </a:ln>
                  <a:solidFill>
                    <a:srgbClr val="03A650"/>
                  </a:solidFill>
                  <a:effectLst/>
                  <a:uLnTx/>
                  <a:uFillTx/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H</a:t>
              </a:r>
            </a:p>
          </p:txBody>
        </p:sp>
      </p:grpSp>
      <p:sp>
        <p:nvSpPr>
          <p:cNvPr id="101" name="Freeform 25">
            <a:extLst>
              <a:ext uri="{FF2B5EF4-FFF2-40B4-BE49-F238E27FC236}">
                <a16:creationId xmlns:a16="http://schemas.microsoft.com/office/drawing/2014/main" id="{8C063DC3-A644-2635-5FD7-C2FCAC82B2B7}"/>
              </a:ext>
            </a:extLst>
          </p:cNvPr>
          <p:cNvSpPr>
            <a:spLocks/>
          </p:cNvSpPr>
          <p:nvPr/>
        </p:nvSpPr>
        <p:spPr bwMode="auto">
          <a:xfrm rot="19060017" flipH="1">
            <a:off x="1060243" y="5495208"/>
            <a:ext cx="637066" cy="71371"/>
          </a:xfrm>
          <a:custGeom>
            <a:avLst/>
            <a:gdLst>
              <a:gd name="T0" fmla="*/ 0 w 2304"/>
              <a:gd name="T1" fmla="*/ 192 h 192"/>
              <a:gd name="T2" fmla="*/ 192 w 2304"/>
              <a:gd name="T3" fmla="*/ 0 h 192"/>
              <a:gd name="T4" fmla="*/ 384 w 2304"/>
              <a:gd name="T5" fmla="*/ 192 h 192"/>
              <a:gd name="T6" fmla="*/ 576 w 2304"/>
              <a:gd name="T7" fmla="*/ 0 h 192"/>
              <a:gd name="T8" fmla="*/ 768 w 2304"/>
              <a:gd name="T9" fmla="*/ 192 h 192"/>
              <a:gd name="T10" fmla="*/ 960 w 2304"/>
              <a:gd name="T11" fmla="*/ 0 h 192"/>
              <a:gd name="T12" fmla="*/ 1152 w 2304"/>
              <a:gd name="T13" fmla="*/ 192 h 192"/>
              <a:gd name="T14" fmla="*/ 1344 w 2304"/>
              <a:gd name="T15" fmla="*/ 0 h 192"/>
              <a:gd name="T16" fmla="*/ 1536 w 2304"/>
              <a:gd name="T17" fmla="*/ 192 h 192"/>
              <a:gd name="T18" fmla="*/ 1728 w 2304"/>
              <a:gd name="T19" fmla="*/ 0 h 192"/>
              <a:gd name="T20" fmla="*/ 1920 w 2304"/>
              <a:gd name="T21" fmla="*/ 192 h 192"/>
              <a:gd name="T22" fmla="*/ 2112 w 2304"/>
              <a:gd name="T23" fmla="*/ 0 h 192"/>
              <a:gd name="T24" fmla="*/ 2304 w 2304"/>
              <a:gd name="T25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04" h="192">
                <a:moveTo>
                  <a:pt x="0" y="192"/>
                </a:moveTo>
                <a:cubicBezTo>
                  <a:pt x="64" y="96"/>
                  <a:pt x="128" y="0"/>
                  <a:pt x="192" y="0"/>
                </a:cubicBezTo>
                <a:cubicBezTo>
                  <a:pt x="256" y="0"/>
                  <a:pt x="320" y="192"/>
                  <a:pt x="384" y="192"/>
                </a:cubicBezTo>
                <a:cubicBezTo>
                  <a:pt x="448" y="192"/>
                  <a:pt x="512" y="0"/>
                  <a:pt x="576" y="0"/>
                </a:cubicBezTo>
                <a:cubicBezTo>
                  <a:pt x="640" y="0"/>
                  <a:pt x="704" y="192"/>
                  <a:pt x="768" y="192"/>
                </a:cubicBezTo>
                <a:cubicBezTo>
                  <a:pt x="832" y="192"/>
                  <a:pt x="896" y="0"/>
                  <a:pt x="960" y="0"/>
                </a:cubicBezTo>
                <a:cubicBezTo>
                  <a:pt x="1024" y="0"/>
                  <a:pt x="1088" y="192"/>
                  <a:pt x="1152" y="192"/>
                </a:cubicBezTo>
                <a:cubicBezTo>
                  <a:pt x="1216" y="192"/>
                  <a:pt x="1280" y="0"/>
                  <a:pt x="1344" y="0"/>
                </a:cubicBezTo>
                <a:cubicBezTo>
                  <a:pt x="1408" y="0"/>
                  <a:pt x="1472" y="192"/>
                  <a:pt x="1536" y="192"/>
                </a:cubicBezTo>
                <a:cubicBezTo>
                  <a:pt x="1600" y="192"/>
                  <a:pt x="1664" y="0"/>
                  <a:pt x="1728" y="0"/>
                </a:cubicBezTo>
                <a:cubicBezTo>
                  <a:pt x="1792" y="0"/>
                  <a:pt x="1856" y="192"/>
                  <a:pt x="1920" y="192"/>
                </a:cubicBezTo>
                <a:cubicBezTo>
                  <a:pt x="1984" y="192"/>
                  <a:pt x="2048" y="0"/>
                  <a:pt x="2112" y="0"/>
                </a:cubicBezTo>
                <a:cubicBezTo>
                  <a:pt x="2176" y="0"/>
                  <a:pt x="2272" y="160"/>
                  <a:pt x="2304" y="192"/>
                </a:cubicBezTo>
              </a:path>
            </a:pathLst>
          </a:custGeom>
          <a:noFill/>
          <a:ln w="28575" cmpd="sng">
            <a:solidFill>
              <a:srgbClr val="03A6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Freeform 25">
            <a:extLst>
              <a:ext uri="{FF2B5EF4-FFF2-40B4-BE49-F238E27FC236}">
                <a16:creationId xmlns:a16="http://schemas.microsoft.com/office/drawing/2014/main" id="{C52B2BED-2E0B-F963-C6B9-2DD4840E3BA7}"/>
              </a:ext>
            </a:extLst>
          </p:cNvPr>
          <p:cNvSpPr>
            <a:spLocks/>
          </p:cNvSpPr>
          <p:nvPr/>
        </p:nvSpPr>
        <p:spPr bwMode="auto">
          <a:xfrm rot="2539983" flipH="1" flipV="1">
            <a:off x="1065008" y="5914310"/>
            <a:ext cx="637066" cy="71371"/>
          </a:xfrm>
          <a:custGeom>
            <a:avLst/>
            <a:gdLst>
              <a:gd name="T0" fmla="*/ 0 w 2304"/>
              <a:gd name="T1" fmla="*/ 192 h 192"/>
              <a:gd name="T2" fmla="*/ 192 w 2304"/>
              <a:gd name="T3" fmla="*/ 0 h 192"/>
              <a:gd name="T4" fmla="*/ 384 w 2304"/>
              <a:gd name="T5" fmla="*/ 192 h 192"/>
              <a:gd name="T6" fmla="*/ 576 w 2304"/>
              <a:gd name="T7" fmla="*/ 0 h 192"/>
              <a:gd name="T8" fmla="*/ 768 w 2304"/>
              <a:gd name="T9" fmla="*/ 192 h 192"/>
              <a:gd name="T10" fmla="*/ 960 w 2304"/>
              <a:gd name="T11" fmla="*/ 0 h 192"/>
              <a:gd name="T12" fmla="*/ 1152 w 2304"/>
              <a:gd name="T13" fmla="*/ 192 h 192"/>
              <a:gd name="T14" fmla="*/ 1344 w 2304"/>
              <a:gd name="T15" fmla="*/ 0 h 192"/>
              <a:gd name="T16" fmla="*/ 1536 w 2304"/>
              <a:gd name="T17" fmla="*/ 192 h 192"/>
              <a:gd name="T18" fmla="*/ 1728 w 2304"/>
              <a:gd name="T19" fmla="*/ 0 h 192"/>
              <a:gd name="T20" fmla="*/ 1920 w 2304"/>
              <a:gd name="T21" fmla="*/ 192 h 192"/>
              <a:gd name="T22" fmla="*/ 2112 w 2304"/>
              <a:gd name="T23" fmla="*/ 0 h 192"/>
              <a:gd name="T24" fmla="*/ 2304 w 2304"/>
              <a:gd name="T25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04" h="192">
                <a:moveTo>
                  <a:pt x="0" y="192"/>
                </a:moveTo>
                <a:cubicBezTo>
                  <a:pt x="64" y="96"/>
                  <a:pt x="128" y="0"/>
                  <a:pt x="192" y="0"/>
                </a:cubicBezTo>
                <a:cubicBezTo>
                  <a:pt x="256" y="0"/>
                  <a:pt x="320" y="192"/>
                  <a:pt x="384" y="192"/>
                </a:cubicBezTo>
                <a:cubicBezTo>
                  <a:pt x="448" y="192"/>
                  <a:pt x="512" y="0"/>
                  <a:pt x="576" y="0"/>
                </a:cubicBezTo>
                <a:cubicBezTo>
                  <a:pt x="640" y="0"/>
                  <a:pt x="704" y="192"/>
                  <a:pt x="768" y="192"/>
                </a:cubicBezTo>
                <a:cubicBezTo>
                  <a:pt x="832" y="192"/>
                  <a:pt x="896" y="0"/>
                  <a:pt x="960" y="0"/>
                </a:cubicBezTo>
                <a:cubicBezTo>
                  <a:pt x="1024" y="0"/>
                  <a:pt x="1088" y="192"/>
                  <a:pt x="1152" y="192"/>
                </a:cubicBezTo>
                <a:cubicBezTo>
                  <a:pt x="1216" y="192"/>
                  <a:pt x="1280" y="0"/>
                  <a:pt x="1344" y="0"/>
                </a:cubicBezTo>
                <a:cubicBezTo>
                  <a:pt x="1408" y="0"/>
                  <a:pt x="1472" y="192"/>
                  <a:pt x="1536" y="192"/>
                </a:cubicBezTo>
                <a:cubicBezTo>
                  <a:pt x="1600" y="192"/>
                  <a:pt x="1664" y="0"/>
                  <a:pt x="1728" y="0"/>
                </a:cubicBezTo>
                <a:cubicBezTo>
                  <a:pt x="1792" y="0"/>
                  <a:pt x="1856" y="192"/>
                  <a:pt x="1920" y="192"/>
                </a:cubicBezTo>
                <a:cubicBezTo>
                  <a:pt x="1984" y="192"/>
                  <a:pt x="2048" y="0"/>
                  <a:pt x="2112" y="0"/>
                </a:cubicBezTo>
                <a:cubicBezTo>
                  <a:pt x="2176" y="0"/>
                  <a:pt x="2272" y="160"/>
                  <a:pt x="2304" y="192"/>
                </a:cubicBezTo>
              </a:path>
            </a:pathLst>
          </a:custGeom>
          <a:noFill/>
          <a:ln w="28575" cmpd="sng">
            <a:solidFill>
              <a:srgbClr val="03A6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5E48FD0-72A4-0884-E5F4-51FD589C049F}"/>
              </a:ext>
            </a:extLst>
          </p:cNvPr>
          <p:cNvSpPr txBox="1"/>
          <p:nvPr/>
        </p:nvSpPr>
        <p:spPr>
          <a:xfrm>
            <a:off x="1562724" y="5217628"/>
            <a:ext cx="49084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1" u="none" strike="noStrike" kern="1200" cap="none" spc="0" normalizeH="0" baseline="0" noProof="0" dirty="0">
                <a:ln>
                  <a:noFill/>
                </a:ln>
                <a:solidFill>
                  <a:srgbClr val="03A65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W/Z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0B176F73-60DE-0F75-4A60-93542DE40684}"/>
              </a:ext>
            </a:extLst>
          </p:cNvPr>
          <p:cNvSpPr txBox="1"/>
          <p:nvPr/>
        </p:nvSpPr>
        <p:spPr>
          <a:xfrm>
            <a:off x="1564658" y="5953811"/>
            <a:ext cx="49084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0" i="1" u="none" strike="noStrike" kern="1200" cap="none" spc="0" normalizeH="0" baseline="0" noProof="0" dirty="0">
                <a:ln>
                  <a:noFill/>
                </a:ln>
                <a:solidFill>
                  <a:srgbClr val="03A650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W/Z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60DE2662-3A8C-6E0A-F736-EB0308717C7E}"/>
                  </a:ext>
                </a:extLst>
              </p:cNvPr>
              <p:cNvSpPr txBox="1"/>
              <p:nvPr/>
            </p:nvSpPr>
            <p:spPr>
              <a:xfrm>
                <a:off x="645712" y="5329350"/>
                <a:ext cx="600324" cy="3606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3A6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3A6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3A6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Wingdings" pitchFamily="2" charset="2"/>
                            </a:rPr>
                            <m:t>𝑊</m:t>
                          </m:r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3A6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Wingdings" pitchFamily="2" charset="2"/>
                            </a:rPr>
                            <m:t>/</m:t>
                          </m:r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3A6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Wingdings" pitchFamily="2" charset="2"/>
                            </a:rPr>
                            <m:t>𝑍</m:t>
                          </m:r>
                        </m:sub>
                      </m:sSub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3A65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60DE2662-3A8C-6E0A-F736-EB0308717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12" y="5329350"/>
                <a:ext cx="600324" cy="360676"/>
              </a:xfrm>
              <a:prstGeom prst="rect">
                <a:avLst/>
              </a:prstGeom>
              <a:blipFill>
                <a:blip r:embed="rId9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2340316A-52B2-9D0B-8F82-4847C44E9C7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087" t="6309" r="4863" b="6473"/>
          <a:stretch>
            <a:fillRect/>
          </a:stretch>
        </p:blipFill>
        <p:spPr>
          <a:xfrm rot="5400000">
            <a:off x="6789898" y="1867862"/>
            <a:ext cx="4767985" cy="4682989"/>
          </a:xfrm>
          <a:prstGeom prst="rect">
            <a:avLst/>
          </a:prstGeom>
        </p:spPr>
      </p:pic>
      <p:sp>
        <p:nvSpPr>
          <p:cNvPr id="106" name="Oval 105">
            <a:extLst>
              <a:ext uri="{FF2B5EF4-FFF2-40B4-BE49-F238E27FC236}">
                <a16:creationId xmlns:a16="http://schemas.microsoft.com/office/drawing/2014/main" id="{2CB7554C-736E-91B8-64CC-EEF8D1D0DD3F}"/>
              </a:ext>
            </a:extLst>
          </p:cNvPr>
          <p:cNvSpPr/>
          <p:nvPr/>
        </p:nvSpPr>
        <p:spPr>
          <a:xfrm>
            <a:off x="1105810" y="5703711"/>
            <a:ext cx="90000" cy="90183"/>
          </a:xfrm>
          <a:prstGeom prst="ellipse">
            <a:avLst/>
          </a:prstGeom>
          <a:solidFill>
            <a:srgbClr val="03A650"/>
          </a:solidFill>
          <a:ln>
            <a:solidFill>
              <a:srgbClr val="03A650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D2F86B9-B525-95EC-DCE7-AD1E5DD60DE2}"/>
                  </a:ext>
                </a:extLst>
              </p:cNvPr>
              <p:cNvSpPr txBox="1"/>
              <p:nvPr/>
            </p:nvSpPr>
            <p:spPr>
              <a:xfrm>
                <a:off x="5440412" y="3359145"/>
                <a:ext cx="600324" cy="3606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Wingdings" pitchFamily="2" charset="2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4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AD2F86B9-B525-95EC-DCE7-AD1E5DD60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412" y="3359145"/>
                <a:ext cx="600324" cy="360676"/>
              </a:xfrm>
              <a:prstGeom prst="rect">
                <a:avLst/>
              </a:prstGeom>
              <a:blipFill>
                <a:blip r:embed="rId11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Oval 107">
            <a:extLst>
              <a:ext uri="{FF2B5EF4-FFF2-40B4-BE49-F238E27FC236}">
                <a16:creationId xmlns:a16="http://schemas.microsoft.com/office/drawing/2014/main" id="{31A3922C-F7A4-FF18-33B4-71111747062A}"/>
              </a:ext>
            </a:extLst>
          </p:cNvPr>
          <p:cNvSpPr/>
          <p:nvPr/>
        </p:nvSpPr>
        <p:spPr>
          <a:xfrm>
            <a:off x="5668862" y="3733506"/>
            <a:ext cx="90000" cy="90183"/>
          </a:xfrm>
          <a:prstGeom prst="ellipse">
            <a:avLst/>
          </a:prstGeom>
          <a:solidFill>
            <a:srgbClr val="E40000"/>
          </a:solidFill>
          <a:ln>
            <a:solidFill>
              <a:srgbClr val="E40000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16583BB-B6EE-511E-19EA-A1F362E0059A}"/>
                  </a:ext>
                </a:extLst>
              </p:cNvPr>
              <p:cNvSpPr txBox="1"/>
              <p:nvPr/>
            </p:nvSpPr>
            <p:spPr>
              <a:xfrm>
                <a:off x="5405394" y="4693339"/>
                <a:ext cx="60032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2577B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2577B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kumimoji="0" lang="en-GB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2577BC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  <a:sym typeface="Wingdings" pitchFamily="2" charset="2"/>
                            </a:rPr>
                            <m:t>𝜆</m:t>
                          </m:r>
                        </m:sub>
                      </m:sSub>
                    </m:oMath>
                  </m:oMathPara>
                </a14:m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577BC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D16583BB-B6EE-511E-19EA-A1F362E00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394" y="4693339"/>
                <a:ext cx="600324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Oval 109">
            <a:extLst>
              <a:ext uri="{FF2B5EF4-FFF2-40B4-BE49-F238E27FC236}">
                <a16:creationId xmlns:a16="http://schemas.microsoft.com/office/drawing/2014/main" id="{F92CA7AC-EDE5-919C-1B9E-305A328667CF}"/>
              </a:ext>
            </a:extLst>
          </p:cNvPr>
          <p:cNvSpPr/>
          <p:nvPr/>
        </p:nvSpPr>
        <p:spPr>
          <a:xfrm>
            <a:off x="5672227" y="5044335"/>
            <a:ext cx="90000" cy="90183"/>
          </a:xfrm>
          <a:prstGeom prst="ellipse">
            <a:avLst/>
          </a:prstGeom>
          <a:solidFill>
            <a:srgbClr val="2577BC"/>
          </a:solidFill>
          <a:ln>
            <a:solidFill>
              <a:srgbClr val="2577BC"/>
            </a:solidFill>
          </a:ln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42D60D7-2F16-9511-285A-691B1984362A}"/>
                  </a:ext>
                </a:extLst>
              </p:cNvPr>
              <p:cNvSpPr txBox="1"/>
              <p:nvPr/>
            </p:nvSpPr>
            <p:spPr>
              <a:xfrm>
                <a:off x="2304638" y="6002644"/>
                <a:ext cx="3089567" cy="2830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 Light" panose="020B0403020202020204" pitchFamily="34" charset="0"/>
                    <a:ea typeface="+mn-ea"/>
                    <a:cs typeface="+mn-cs"/>
                    <a:sym typeface="Wingdings" pitchFamily="2" charset="2"/>
                  </a:rPr>
                  <a:t>Coupling strength modifiers: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CH" sz="11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CH" sz="11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  <a:sym typeface="Wingdings" pitchFamily="2" charset="2"/>
                          </a:rPr>
                          <m:t>κ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11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Wingdings" pitchFamily="2" charset="2"/>
                          </a:rPr>
                          <m:t>i</m:t>
                        </m:r>
                      </m:sub>
                    </m:sSub>
                    <m:r>
                      <a:rPr kumimoji="0" lang="en-US" sz="1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  <a:sym typeface="Wingdings" pitchFamily="2" charset="2"/>
                      </a:rPr>
                      <m:t>=</m:t>
                    </m:r>
                    <m:f>
                      <m:fPr>
                        <m:type m:val="lin"/>
                        <m:ctrlPr>
                          <a:rPr kumimoji="0" lang="en-US" sz="11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>
                                <a:lumMod val="75000"/>
                                <a:lumOff val="2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  <a:sym typeface="Wingdings" pitchFamily="2" charset="2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kumimoji="0" lang="en-US" sz="11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kumimoji="0" lang="en-US" sz="11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  <a:sym typeface="Wingdings" pitchFamily="2" charset="2"/>
                              </a:rPr>
                              <m:t>κ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1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Wingdings" pitchFamily="2" charset="2"/>
                              </a:rPr>
                              <m:t>i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kumimoji="0" lang="en-US" sz="11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Wingdings" pitchFamily="2" charset="2"/>
                              </a:rPr>
                              <m:t>obs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kumimoji="0" lang="en-US" sz="11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kumimoji="0" lang="en-US" sz="11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  <a:sym typeface="Wingdings" pitchFamily="2" charset="2"/>
                              </a:rPr>
                              <m:t>κ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1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Wingdings" pitchFamily="2" charset="2"/>
                              </a:rPr>
                              <m:t>i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kumimoji="0" lang="en-US" sz="11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>
                                    <a:lumMod val="75000"/>
                                    <a:lumOff val="2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  <a:sym typeface="Wingdings" pitchFamily="2" charset="2"/>
                              </a:rPr>
                              <m:t>SM</m:t>
                            </m:r>
                          </m:sup>
                        </m:sSubSup>
                      </m:den>
                    </m:f>
                  </m:oMath>
                </a14:m>
                <a:endPara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Helvetica Light" panose="020B040302020202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42D60D7-2F16-9511-285A-691B19843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4638" y="6002644"/>
                <a:ext cx="3089567" cy="283026"/>
              </a:xfrm>
              <a:prstGeom prst="rect">
                <a:avLst/>
              </a:prstGeom>
              <a:blipFill>
                <a:blip r:embed="rId13"/>
                <a:stretch>
                  <a:fillRect t="-104348" b="-1695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B58EAAC5-9178-88E4-502B-2784C79E1D04}"/>
              </a:ext>
            </a:extLst>
          </p:cNvPr>
          <p:cNvSpPr txBox="1"/>
          <p:nvPr/>
        </p:nvSpPr>
        <p:spPr>
          <a:xfrm>
            <a:off x="8622300" y="1661439"/>
            <a:ext cx="2775119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lvl="0" algn="r">
              <a:spcBef>
                <a:spcPts val="3000"/>
              </a:spcBef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ATLAS: </a:t>
            </a:r>
            <a:r>
              <a:rPr lang="en-GB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14"/>
              </a:rPr>
              <a:t>arXiv:2608.07332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, CMS: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15"/>
              </a:rPr>
              <a:t>arXiv:2602.18611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080117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2238D-FA6A-7FAC-E060-E116D5E11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203781-6638-6896-0348-C104823BFE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r" defTabSz="914400" rtl="0" eaLnBrk="1" latinLnBrk="0" hangingPunct="1">
              <a:defRPr sz="14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FF1F88-EEB4-44BD-817F-EE067B713C9C}"/>
              </a:ext>
            </a:extLst>
          </p:cNvPr>
          <p:cNvSpPr txBox="1"/>
          <p:nvPr/>
        </p:nvSpPr>
        <p:spPr>
          <a:xfrm>
            <a:off x="214939" y="264651"/>
            <a:ext cx="11959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We have learned so much more at the LHC …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AD2D70-06DB-DD9F-E2CF-F2EE6100F6A9}"/>
              </a:ext>
            </a:extLst>
          </p:cNvPr>
          <p:cNvSpPr txBox="1"/>
          <p:nvPr/>
        </p:nvSpPr>
        <p:spPr>
          <a:xfrm>
            <a:off x="623284" y="1108786"/>
            <a:ext cx="655337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3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 plethora of measurements, some involving extremely rare and sensitive processes, others reaching very high precision, 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deepen our understanding and confirm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predictive power of the SM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82 new hadronic bound states discovered so far, 28 of which exotic, the heaviest being the quasi-bound state toponium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Heavy-ion collisions enabled unprecedented insights into the properties of the quark-gluon plasma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Searches for new phenomena have set tight constraints on some of the most popular SM extensions, thus completely changing the field of beyond the SM physics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F1F0FE-E3A5-7FE1-6215-9100E3ABF0F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72190" y="1081079"/>
            <a:ext cx="4300456" cy="32298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EF2961-E821-CE31-31E6-817BE026B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299" y="4364107"/>
            <a:ext cx="4128618" cy="22936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76F10D-668C-7CD9-B2A6-96B0808219C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/>
        </p:blipFill>
        <p:spPr>
          <a:xfrm rot="5400000">
            <a:off x="4388862" y="3690507"/>
            <a:ext cx="2650001" cy="36737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51D62F-6686-689C-23FA-7AE282E4A69F}"/>
              </a:ext>
            </a:extLst>
          </p:cNvPr>
          <p:cNvSpPr txBox="1"/>
          <p:nvPr/>
        </p:nvSpPr>
        <p:spPr>
          <a:xfrm>
            <a:off x="4117571" y="6579353"/>
            <a:ext cx="172440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5"/>
              </a:rPr>
              <a:t>Phys. Rep. 1116 (2025) 261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AF5547-2B58-6C38-F78D-04008D0AD5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95433" y="3668533"/>
            <a:ext cx="2548793" cy="37634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477B6CE-FA52-2053-EAAE-087691CE7B48}"/>
              </a:ext>
            </a:extLst>
          </p:cNvPr>
          <p:cNvSpPr txBox="1"/>
          <p:nvPr/>
        </p:nvSpPr>
        <p:spPr>
          <a:xfrm rot="16200000">
            <a:off x="3039690" y="4903158"/>
            <a:ext cx="142977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3980C2"/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  <a:hlinkClick r:id="rId7"/>
              </a:rPr>
              <a:t>PRD 105 (2022) 012010</a:t>
            </a:r>
            <a:endParaRPr kumimoji="0" lang="en-CH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6775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08532-BB06-B490-4716-8EE87B93B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EFE85F-40EE-7F16-933C-5CFE75C7A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49EE92-F3F1-24C2-861C-F1258BF840D1}"/>
              </a:ext>
            </a:extLst>
          </p:cNvPr>
          <p:cNvSpPr txBox="1"/>
          <p:nvPr/>
        </p:nvSpPr>
        <p:spPr>
          <a:xfrm>
            <a:off x="214939" y="264651"/>
            <a:ext cx="891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What are the next goals in collider physics?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60AA42-F53C-827B-A7F1-047BA45CD96E}"/>
                  </a:ext>
                </a:extLst>
              </p:cNvPr>
              <p:cNvSpPr txBox="1"/>
              <p:nvPr/>
            </p:nvSpPr>
            <p:spPr>
              <a:xfrm>
                <a:off x="623284" y="1094931"/>
                <a:ext cx="8657205" cy="5619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3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Scalar sector and EWBS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9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Higgs coupling measurements from 10% → % → ‰ level to test BEH mechanism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Establish second (and </a:t>
                </a: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first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?) generation Yukawa couplings</a:t>
                </a: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;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probe width, CP, and rare/exotic decays</a:t>
                </a:r>
              </a:p>
              <a:p>
                <a:pPr marL="285750" indent="-285750">
                  <a:spcBef>
                    <a:spcPts val="5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Begin</a:t>
                </a:r>
                <a:r>
                  <a:rPr kumimoji="0" lang="en-GB" sz="1400" b="0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mapping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the Higgs potential through the trilinear self-coupling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GB" sz="140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Establish longitudinal VBS and probe extended</a:t>
                </a: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or 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composite Higgs sectors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Precision SM and QCD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Push the precision of electroweak, top, flavour, and Higgs observables 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Deepen understanding of SM dynamics, pert. and </a:t>
                </a:r>
                <a:r>
                  <a:rPr kumimoji="0" lang="en-GB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nonpert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. QCD, hadron structure, </a:t>
                </a: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and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 spectroscopy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Probe high scales indirectly through precision observables and energetic tails 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Match experimental precision with higher-order calculations and improved event generators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Discovery frontier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9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Search directly for new particles and interactions across masses and coupling strengths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Explore dark sectors, LLPs, FIPs, HNLs, and exotic Higgs decays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Test possible origins of dark matter, neutrino mass, baryogenesis, and electroweak hierarchy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Heavy ion collisions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9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Determine QGP transport properties and temperature evolution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Study jets, heavy flavour, quarkonia and electromagnetic radiation in QGP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en-GB" sz="1400" dirty="0">
                    <a:solidFill>
                      <a:prstClr val="black"/>
                    </a:solidFill>
                    <a:latin typeface="Helvetica" pitchFamily="2" charset="0"/>
                    <a:ea typeface="Helvetica Light" charset="0"/>
                    <a:cs typeface="Helvetica Light" charset="0"/>
                    <a:sym typeface="Wingdings" pitchFamily="2" charset="2"/>
                  </a:rPr>
                  <a:t>Probe small-x nuclear dynamics and map the accessible QCD phase structure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60AA42-F53C-827B-A7F1-047BA45CD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84" y="1094931"/>
                <a:ext cx="8657205" cy="5619487"/>
              </a:xfrm>
              <a:prstGeom prst="rect">
                <a:avLst/>
              </a:prstGeom>
              <a:blipFill>
                <a:blip r:embed="rId2"/>
                <a:stretch>
                  <a:fillRect l="-293" t="-451" b="-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3A75D9B6-E42B-1733-845A-E9C64F67B9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955" t="7149" r="10986" b="77291"/>
          <a:stretch>
            <a:fillRect/>
          </a:stretch>
        </p:blipFill>
        <p:spPr>
          <a:xfrm>
            <a:off x="9245635" y="2864310"/>
            <a:ext cx="2647498" cy="15317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D85F3DF-347B-65CD-76B2-12675922412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77293" y="4358166"/>
            <a:ext cx="2729541" cy="2388348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A1352A65-7A36-BC69-B6EC-71EDE275D365}"/>
              </a:ext>
            </a:extLst>
          </p:cNvPr>
          <p:cNvSpPr/>
          <p:nvPr/>
        </p:nvSpPr>
        <p:spPr>
          <a:xfrm>
            <a:off x="9126367" y="787871"/>
            <a:ext cx="2766766" cy="320915"/>
          </a:xfrm>
          <a:prstGeom prst="ellipse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7A2BED0-02BB-2B41-881C-06E74AAE19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6139" y="356880"/>
            <a:ext cx="2707246" cy="27072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F93779A-F65F-B7C0-0CE7-8C33F35E2689}"/>
              </a:ext>
            </a:extLst>
          </p:cNvPr>
          <p:cNvGrpSpPr/>
          <p:nvPr/>
        </p:nvGrpSpPr>
        <p:grpSpPr>
          <a:xfrm>
            <a:off x="10382807" y="272741"/>
            <a:ext cx="1681112" cy="320915"/>
            <a:chOff x="8972993" y="1415846"/>
            <a:chExt cx="1681112" cy="32091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BDC9899E-D2DD-C425-FECD-993AB565D55A}"/>
                </a:ext>
              </a:extLst>
            </p:cNvPr>
            <p:cNvSpPr/>
            <p:nvPr/>
          </p:nvSpPr>
          <p:spPr>
            <a:xfrm>
              <a:off x="8972993" y="1415846"/>
              <a:ext cx="1672266" cy="320915"/>
            </a:xfrm>
            <a:prstGeom prst="roundRect">
              <a:avLst>
                <a:gd name="adj" fmla="val 33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D31848-EFFF-D27C-2C1A-86A117261721}"/>
                </a:ext>
              </a:extLst>
            </p:cNvPr>
            <p:cNvSpPr txBox="1"/>
            <p:nvPr/>
          </p:nvSpPr>
          <p:spPr>
            <a:xfrm>
              <a:off x="8981839" y="1433504"/>
              <a:ext cx="16722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>
                <a:spcBef>
                  <a:spcPts val="3000"/>
                </a:spcBef>
              </a:pP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Higgs potential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C2DFDB-371C-5D0C-8021-FA25FFEC8448}"/>
              </a:ext>
            </a:extLst>
          </p:cNvPr>
          <p:cNvGrpSpPr/>
          <p:nvPr/>
        </p:nvGrpSpPr>
        <p:grpSpPr>
          <a:xfrm>
            <a:off x="10382807" y="3029522"/>
            <a:ext cx="1681112" cy="320915"/>
            <a:chOff x="8972993" y="1415846"/>
            <a:chExt cx="1681112" cy="320915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1FFFAD57-1CCF-336F-B04E-6EFF5C8B4C51}"/>
                </a:ext>
              </a:extLst>
            </p:cNvPr>
            <p:cNvSpPr/>
            <p:nvPr/>
          </p:nvSpPr>
          <p:spPr>
            <a:xfrm>
              <a:off x="8972993" y="1415846"/>
              <a:ext cx="1672266" cy="320915"/>
            </a:xfrm>
            <a:prstGeom prst="roundRect">
              <a:avLst>
                <a:gd name="adj" fmla="val 33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C529661-C073-0EB3-BDAC-75744D9BB8DC}"/>
                </a:ext>
              </a:extLst>
            </p:cNvPr>
            <p:cNvSpPr txBox="1"/>
            <p:nvPr/>
          </p:nvSpPr>
          <p:spPr>
            <a:xfrm>
              <a:off x="8981839" y="1433504"/>
              <a:ext cx="16722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algn="ctr">
                <a:spcBef>
                  <a:spcPts val="3000"/>
                </a:spcBef>
              </a:pP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Flavour consistency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A640979-CB97-46A2-B2BC-00E4C24092EB}"/>
              </a:ext>
            </a:extLst>
          </p:cNvPr>
          <p:cNvGrpSpPr/>
          <p:nvPr/>
        </p:nvGrpSpPr>
        <p:grpSpPr>
          <a:xfrm>
            <a:off x="10391653" y="5506983"/>
            <a:ext cx="1681112" cy="320915"/>
            <a:chOff x="8972993" y="1415846"/>
            <a:chExt cx="1681112" cy="320915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A441091C-8AAE-838C-2B61-46E4FB69A083}"/>
                </a:ext>
              </a:extLst>
            </p:cNvPr>
            <p:cNvSpPr/>
            <p:nvPr/>
          </p:nvSpPr>
          <p:spPr>
            <a:xfrm>
              <a:off x="8972993" y="1415846"/>
              <a:ext cx="1672266" cy="320915"/>
            </a:xfrm>
            <a:prstGeom prst="roundRect">
              <a:avLst>
                <a:gd name="adj" fmla="val 33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538BCF-71B9-57F5-BB30-2BC0D1C3FE89}"/>
                </a:ext>
              </a:extLst>
            </p:cNvPr>
            <p:cNvSpPr txBox="1"/>
            <p:nvPr/>
          </p:nvSpPr>
          <p:spPr>
            <a:xfrm>
              <a:off x="8981839" y="1433504"/>
              <a:ext cx="16722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ctr">
                <a:spcBef>
                  <a:spcPts val="3000"/>
                </a:spcBef>
              </a:pP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QGP thermometer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0048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2FE71-D145-B2EE-113D-381EA2574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F09A6D17-F95D-C50B-9DB0-1AACF8F39B99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HL-LHC — Higher peak luminosity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F7663-AB10-C95A-7DCC-7628F4D70C0E}"/>
              </a:ext>
            </a:extLst>
          </p:cNvPr>
          <p:cNvSpPr txBox="1"/>
          <p:nvPr/>
        </p:nvSpPr>
        <p:spPr>
          <a:xfrm>
            <a:off x="628100" y="1105896"/>
            <a:ext cx="63616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Crab cavities at ATLAS and CMS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16 (8 around ATLAS/CMS) superconducting RF cavities tilt proton bunches through application of a time-dependent transverse voltage (3.4 MV/cavity) across the bunch such that they effectively collide head-on despite the crossing angle </a:t>
            </a:r>
            <a:r>
              <a:rPr lang="en-GB" sz="12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(uncorrected: luminosity loss of up to 30% at HL-LHC)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Leading (trailing) edge of the bunch gets a kick in one (opposite) direction → rotation of the bunch in the transverse plane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Already successfully used at 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SuperKEKB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but never at hadron colliders</a:t>
            </a:r>
          </a:p>
        </p:txBody>
      </p:sp>
      <p:pic>
        <p:nvPicPr>
          <p:cNvPr id="70658" name="Picture 2">
            <a:extLst>
              <a:ext uri="{FF2B5EF4-FFF2-40B4-BE49-F238E27FC236}">
                <a16:creationId xmlns:a16="http://schemas.microsoft.com/office/drawing/2014/main" id="{006321D7-E006-EBA3-96BE-62178D033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92" y="3784598"/>
            <a:ext cx="4426856" cy="292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DC0028-1E86-AF42-9DCC-6FDF7D927C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" r="73"/>
          <a:stretch/>
        </p:blipFill>
        <p:spPr>
          <a:xfrm>
            <a:off x="7524235" y="1047866"/>
            <a:ext cx="4463388" cy="27360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9F7B35-E77D-76F3-52FE-3A79C31F90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" r="98"/>
          <a:stretch/>
        </p:blipFill>
        <p:spPr>
          <a:xfrm>
            <a:off x="7516905" y="3803917"/>
            <a:ext cx="4657457" cy="28617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515EB8-D240-18E0-B30D-B8B4D2FD405B}"/>
              </a:ext>
            </a:extLst>
          </p:cNvPr>
          <p:cNvSpPr txBox="1"/>
          <p:nvPr/>
        </p:nvSpPr>
        <p:spPr>
          <a:xfrm>
            <a:off x="5300042" y="3793754"/>
            <a:ext cx="23647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Right: cryomodule designs for crab cavity chain at ATLAS (top, 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RFD — RF Dipole)</a:t>
            </a: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and CMS (bottom, 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DQW — Double Quarter-Wave</a:t>
            </a: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572E38-6F2B-C31E-F6E1-161AC0EF29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0095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4C12F-7874-3F83-AA80-0133D06B8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70380BF9-714F-D7E4-53BF-292F40FBC7CF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New ATLAS Inner Tracker (ITk)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0DF0EC6-C336-A304-68A3-91DA56A6B9D1}"/>
              </a:ext>
            </a:extLst>
          </p:cNvPr>
          <p:cNvSpPr/>
          <p:nvPr/>
        </p:nvSpPr>
        <p:spPr>
          <a:xfrm>
            <a:off x="1349186" y="1356976"/>
            <a:ext cx="9065817" cy="5236373"/>
          </a:xfrm>
          <a:prstGeom prst="roundRect">
            <a:avLst>
              <a:gd name="adj" fmla="val 740"/>
            </a:avLst>
          </a:prstGeom>
          <a:solidFill>
            <a:schemeClr val="bg1"/>
          </a:solidFill>
          <a:ln w="6350"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en-CH" sz="1600" dirty="0"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675AA9-F351-0C88-C62E-04E6E233CC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70" t="7050" r="555" b="8530"/>
          <a:stretch>
            <a:fillRect/>
          </a:stretch>
        </p:blipFill>
        <p:spPr>
          <a:xfrm>
            <a:off x="5543550" y="1337468"/>
            <a:ext cx="6648449" cy="4590463"/>
          </a:xfrm>
          <a:prstGeom prst="rect">
            <a:avLst/>
          </a:prstGeom>
        </p:spPr>
      </p:pic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25863E7-607D-3B65-2BD5-872EAF7D6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563" y="6545798"/>
            <a:ext cx="2844800" cy="365125"/>
          </a:xfrm>
        </p:spPr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59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299E5C-BC89-6674-A40E-3CFC5FC6E702}"/>
              </a:ext>
            </a:extLst>
          </p:cNvPr>
          <p:cNvSpPr txBox="1"/>
          <p:nvPr/>
        </p:nvSpPr>
        <p:spPr>
          <a:xfrm>
            <a:off x="628098" y="1105896"/>
            <a:ext cx="72827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ATLAS silicon pixel and strip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9EA90-9B68-EAEE-610A-1FD787550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23" y="1994047"/>
            <a:ext cx="5275018" cy="407615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68B9674-0AE3-501B-DE26-B5587E4202CB}"/>
              </a:ext>
            </a:extLst>
          </p:cNvPr>
          <p:cNvSpPr txBox="1"/>
          <p:nvPr/>
        </p:nvSpPr>
        <p:spPr>
          <a:xfrm>
            <a:off x="2114550" y="6042233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b="1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BARREL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6BFC1BF-1FCC-8F42-BEDD-E91F0FB38ACC}"/>
              </a:ext>
            </a:extLst>
          </p:cNvPr>
          <p:cNvSpPr txBox="1"/>
          <p:nvPr/>
        </p:nvSpPr>
        <p:spPr>
          <a:xfrm>
            <a:off x="8279842" y="6030610"/>
            <a:ext cx="1672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b="1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FULL DETECTOR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BDA242-9C8A-9DB8-898F-B0BE60785513}"/>
              </a:ext>
            </a:extLst>
          </p:cNvPr>
          <p:cNvSpPr txBox="1"/>
          <p:nvPr/>
        </p:nvSpPr>
        <p:spPr>
          <a:xfrm>
            <a:off x="10434743" y="667070"/>
            <a:ext cx="17375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GB" sz="9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 pitchFamily="2" charset="0"/>
                <a:ea typeface="Helvetica Neue Medium" charset="0"/>
                <a:cs typeface="Helvetica Neue Medium" charset="0"/>
                <a:sym typeface="Wingdings" pitchFamily="2" charset="2"/>
                <a:hlinkClick r:id="rId4"/>
              </a:rPr>
              <a:t>JINST 20 (2025) P02018</a:t>
            </a:r>
            <a:endParaRPr lang="en-GB" sz="900" noProof="0" dirty="0">
              <a:solidFill>
                <a:schemeClr val="tx1">
                  <a:lumMod val="50000"/>
                  <a:lumOff val="50000"/>
                </a:schemeClr>
              </a:solidFill>
              <a:latin typeface="Helvetica Light" pitchFamily="2" charset="0"/>
              <a:ea typeface="Helvetica Neue Medium" charset="0"/>
              <a:cs typeface="Helvetica Neue Medium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6877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560D0-5319-FDDF-EEDA-F269319D4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1DBFFD0-B878-F8BA-77E3-6B8E38960B6E}"/>
              </a:ext>
            </a:extLst>
          </p:cNvPr>
          <p:cNvSpPr txBox="1"/>
          <p:nvPr/>
        </p:nvSpPr>
        <p:spPr>
          <a:xfrm>
            <a:off x="214938" y="264651"/>
            <a:ext cx="11686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070C0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LS3 installation schedule </a:t>
            </a:r>
            <a:r>
              <a:rPr lang="en-GB" dirty="0">
                <a:solidFill>
                  <a:srgbClr val="0070C0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— Example ATLAS, overseen by ATLAS Technical Coordination</a:t>
            </a:r>
            <a:endParaRPr lang="en-GB" sz="2800" dirty="0">
              <a:solidFill>
                <a:srgbClr val="0070C0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292285-884F-2C88-0679-F7C2CDD2A7B0}"/>
              </a:ext>
            </a:extLst>
          </p:cNvPr>
          <p:cNvSpPr/>
          <p:nvPr/>
        </p:nvSpPr>
        <p:spPr>
          <a:xfrm>
            <a:off x="641954" y="1147461"/>
            <a:ext cx="115500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Detector in UX15 (Point 1 cavern) 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— Schedule includes &gt; 7,500 tasks</a:t>
            </a:r>
            <a:endParaRPr lang="en-GB" sz="1200" b="1" dirty="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3F2155-91A7-E463-BF09-12B996AFCC98}"/>
              </a:ext>
            </a:extLst>
          </p:cNvPr>
          <p:cNvSpPr/>
          <p:nvPr/>
        </p:nvSpPr>
        <p:spPr>
          <a:xfrm>
            <a:off x="641954" y="4614238"/>
            <a:ext cx="72245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base">
              <a:spcBef>
                <a:spcPts val="180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00"/>
                </a:solidFill>
                <a:latin typeface="Helvetica" pitchFamily="2" charset="0"/>
              </a:rPr>
              <a:t>Services in UX15 </a:t>
            </a:r>
            <a:r>
              <a:rPr lang="en-GB" sz="1400" dirty="0">
                <a:solidFill>
                  <a:srgbClr val="000000"/>
                </a:solidFill>
                <a:latin typeface="Helvetica" pitchFamily="2" charset="0"/>
              </a:rPr>
              <a:t>— 6 teams working in parallel</a:t>
            </a:r>
            <a:endParaRPr lang="en-GB" sz="1200" dirty="0">
              <a:solidFill>
                <a:srgbClr val="000000"/>
              </a:solidFill>
              <a:latin typeface="Helvetica" pitchFamily="2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3D64DB3-3CEF-8B7E-2110-42DD04E2B81C}"/>
              </a:ext>
            </a:extLst>
          </p:cNvPr>
          <p:cNvGrpSpPr/>
          <p:nvPr/>
        </p:nvGrpSpPr>
        <p:grpSpPr>
          <a:xfrm>
            <a:off x="641953" y="1571288"/>
            <a:ext cx="11506449" cy="2362914"/>
            <a:chOff x="641953" y="1403200"/>
            <a:chExt cx="11506449" cy="236291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27064BF-B3D7-F912-6868-E31F37BEE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965" t="8953" r="5483" b="72118"/>
            <a:stretch>
              <a:fillRect/>
            </a:stretch>
          </p:blipFill>
          <p:spPr>
            <a:xfrm>
              <a:off x="641953" y="1750032"/>
              <a:ext cx="11506449" cy="1699750"/>
            </a:xfrm>
            <a:prstGeom prst="rect">
              <a:avLst/>
            </a:prstGeom>
          </p:spPr>
        </p:pic>
        <p:sp>
          <p:nvSpPr>
            <p:cNvPr id="13" name="Right Bracket 12">
              <a:extLst>
                <a:ext uri="{FF2B5EF4-FFF2-40B4-BE49-F238E27FC236}">
                  <a16:creationId xmlns:a16="http://schemas.microsoft.com/office/drawing/2014/main" id="{623761DB-9884-0E68-9DF3-803C0756199A}"/>
                </a:ext>
              </a:extLst>
            </p:cNvPr>
            <p:cNvSpPr/>
            <p:nvPr/>
          </p:nvSpPr>
          <p:spPr>
            <a:xfrm rot="5400000">
              <a:off x="1668006" y="2785609"/>
              <a:ext cx="76202" cy="1324885"/>
            </a:xfrm>
            <a:prstGeom prst="rightBracket">
              <a:avLst>
                <a:gd name="adj" fmla="val 27181"/>
              </a:avLst>
            </a:prstGeom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371706D-B28F-7305-610F-ABEE65652B94}"/>
                </a:ext>
              </a:extLst>
            </p:cNvPr>
            <p:cNvSpPr txBox="1"/>
            <p:nvPr/>
          </p:nvSpPr>
          <p:spPr>
            <a:xfrm>
              <a:off x="1149704" y="3485659"/>
              <a:ext cx="11128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200" dirty="0">
                  <a:solidFill>
                    <a:srgbClr val="0070C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Muon endcap</a:t>
              </a:r>
            </a:p>
          </p:txBody>
        </p:sp>
        <p:sp>
          <p:nvSpPr>
            <p:cNvPr id="17" name="Right Bracket 16">
              <a:extLst>
                <a:ext uri="{FF2B5EF4-FFF2-40B4-BE49-F238E27FC236}">
                  <a16:creationId xmlns:a16="http://schemas.microsoft.com/office/drawing/2014/main" id="{292E810D-D06E-82C2-890A-15B8D3646023}"/>
                </a:ext>
              </a:extLst>
            </p:cNvPr>
            <p:cNvSpPr/>
            <p:nvPr/>
          </p:nvSpPr>
          <p:spPr>
            <a:xfrm rot="5400000">
              <a:off x="2599869" y="3238047"/>
              <a:ext cx="76202" cy="420010"/>
            </a:xfrm>
            <a:prstGeom prst="rightBracket">
              <a:avLst>
                <a:gd name="adj" fmla="val 27181"/>
              </a:avLst>
            </a:prstGeom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1421B27-61DA-00CA-E427-026244C99648}"/>
                </a:ext>
              </a:extLst>
            </p:cNvPr>
            <p:cNvSpPr txBox="1"/>
            <p:nvPr/>
          </p:nvSpPr>
          <p:spPr>
            <a:xfrm>
              <a:off x="2273654" y="3485659"/>
              <a:ext cx="76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200" dirty="0">
                  <a:solidFill>
                    <a:srgbClr val="0070C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Opening</a:t>
              </a:r>
            </a:p>
          </p:txBody>
        </p:sp>
        <p:sp>
          <p:nvSpPr>
            <p:cNvPr id="19" name="Right Bracket 18">
              <a:extLst>
                <a:ext uri="{FF2B5EF4-FFF2-40B4-BE49-F238E27FC236}">
                  <a16:creationId xmlns:a16="http://schemas.microsoft.com/office/drawing/2014/main" id="{8A061EF7-80C8-41D9-293B-01011154456F}"/>
                </a:ext>
              </a:extLst>
            </p:cNvPr>
            <p:cNvSpPr/>
            <p:nvPr/>
          </p:nvSpPr>
          <p:spPr>
            <a:xfrm rot="5400000">
              <a:off x="3752459" y="2853938"/>
              <a:ext cx="76202" cy="1188228"/>
            </a:xfrm>
            <a:prstGeom prst="rightBracket">
              <a:avLst>
                <a:gd name="adj" fmla="val 27181"/>
              </a:avLst>
            </a:prstGeom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8B82711-B012-1541-9C6D-48C5C914DB9A}"/>
                </a:ext>
              </a:extLst>
            </p:cNvPr>
            <p:cNvSpPr txBox="1"/>
            <p:nvPr/>
          </p:nvSpPr>
          <p:spPr>
            <a:xfrm>
              <a:off x="3258681" y="3485659"/>
              <a:ext cx="11396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200" dirty="0">
                  <a:solidFill>
                    <a:srgbClr val="0070C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Muon barrel A</a:t>
              </a:r>
            </a:p>
          </p:txBody>
        </p:sp>
        <p:sp>
          <p:nvSpPr>
            <p:cNvPr id="23" name="Right Bracket 22">
              <a:extLst>
                <a:ext uri="{FF2B5EF4-FFF2-40B4-BE49-F238E27FC236}">
                  <a16:creationId xmlns:a16="http://schemas.microsoft.com/office/drawing/2014/main" id="{4D8249C4-660A-150D-94D6-FF58C4713AA3}"/>
                </a:ext>
              </a:extLst>
            </p:cNvPr>
            <p:cNvSpPr/>
            <p:nvPr/>
          </p:nvSpPr>
          <p:spPr>
            <a:xfrm rot="5400000">
              <a:off x="6602124" y="1665002"/>
              <a:ext cx="76202" cy="3566100"/>
            </a:xfrm>
            <a:prstGeom prst="rightBracket">
              <a:avLst>
                <a:gd name="adj" fmla="val 27181"/>
              </a:avLst>
            </a:prstGeom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4528A3F-5D2A-4808-FAF3-12612B0828F5}"/>
                </a:ext>
              </a:extLst>
            </p:cNvPr>
            <p:cNvSpPr txBox="1"/>
            <p:nvPr/>
          </p:nvSpPr>
          <p:spPr>
            <a:xfrm>
              <a:off x="5288732" y="3485658"/>
              <a:ext cx="27503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200" dirty="0">
                  <a:solidFill>
                    <a:srgbClr val="0070C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LAr, Tile, Muon BIS, HGTD co-activity</a:t>
              </a:r>
            </a:p>
          </p:txBody>
        </p:sp>
        <p:sp>
          <p:nvSpPr>
            <p:cNvPr id="26" name="Right Bracket 25">
              <a:extLst>
                <a:ext uri="{FF2B5EF4-FFF2-40B4-BE49-F238E27FC236}">
                  <a16:creationId xmlns:a16="http://schemas.microsoft.com/office/drawing/2014/main" id="{C6E7FA5D-3E67-C1C4-61CC-591CB099622F}"/>
                </a:ext>
              </a:extLst>
            </p:cNvPr>
            <p:cNvSpPr/>
            <p:nvPr/>
          </p:nvSpPr>
          <p:spPr>
            <a:xfrm rot="5400000">
              <a:off x="9746979" y="2435777"/>
              <a:ext cx="76202" cy="2031462"/>
            </a:xfrm>
            <a:prstGeom prst="rightBracket">
              <a:avLst>
                <a:gd name="adj" fmla="val 27181"/>
              </a:avLst>
            </a:prstGeom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F508148-DB7D-9F99-187A-7A5A30D59BF2}"/>
                </a:ext>
              </a:extLst>
            </p:cNvPr>
            <p:cNvSpPr txBox="1"/>
            <p:nvPr/>
          </p:nvSpPr>
          <p:spPr>
            <a:xfrm>
              <a:off x="8697035" y="3489115"/>
              <a:ext cx="22149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200" dirty="0">
                  <a:solidFill>
                    <a:srgbClr val="0070C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Muon barrel completion A &amp; C</a:t>
              </a:r>
            </a:p>
          </p:txBody>
        </p:sp>
        <p:sp>
          <p:nvSpPr>
            <p:cNvPr id="28" name="Right Bracket 27">
              <a:extLst>
                <a:ext uri="{FF2B5EF4-FFF2-40B4-BE49-F238E27FC236}">
                  <a16:creationId xmlns:a16="http://schemas.microsoft.com/office/drawing/2014/main" id="{BD727A89-B2A4-7D1D-7237-6013BEE37C6F}"/>
                </a:ext>
              </a:extLst>
            </p:cNvPr>
            <p:cNvSpPr/>
            <p:nvPr/>
          </p:nvSpPr>
          <p:spPr>
            <a:xfrm rot="16200000" flipV="1">
              <a:off x="11240817" y="1227211"/>
              <a:ext cx="76202" cy="956214"/>
            </a:xfrm>
            <a:prstGeom prst="rightBracket">
              <a:avLst>
                <a:gd name="adj" fmla="val 27181"/>
              </a:avLst>
            </a:prstGeom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403B73-FAF6-777C-F174-4CE9BE669014}"/>
                </a:ext>
              </a:extLst>
            </p:cNvPr>
            <p:cNvSpPr txBox="1"/>
            <p:nvPr/>
          </p:nvSpPr>
          <p:spPr>
            <a:xfrm>
              <a:off x="10947399" y="1403200"/>
              <a:ext cx="6944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200" dirty="0">
                  <a:solidFill>
                    <a:srgbClr val="0070C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Closing</a:t>
              </a:r>
            </a:p>
          </p:txBody>
        </p:sp>
        <p:sp>
          <p:nvSpPr>
            <p:cNvPr id="30" name="Right Bracket 29">
              <a:extLst>
                <a:ext uri="{FF2B5EF4-FFF2-40B4-BE49-F238E27FC236}">
                  <a16:creationId xmlns:a16="http://schemas.microsoft.com/office/drawing/2014/main" id="{871B5FF9-0A25-3D91-2A25-9454941F9104}"/>
                </a:ext>
              </a:extLst>
            </p:cNvPr>
            <p:cNvSpPr/>
            <p:nvPr/>
          </p:nvSpPr>
          <p:spPr>
            <a:xfrm rot="16200000" flipV="1">
              <a:off x="3171824" y="1267168"/>
              <a:ext cx="76202" cy="876300"/>
            </a:xfrm>
            <a:prstGeom prst="rightBracket">
              <a:avLst>
                <a:gd name="adj" fmla="val 27181"/>
              </a:avLst>
            </a:prstGeom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10BD917-4B28-B480-0B2C-91BB5072922B}"/>
                </a:ext>
              </a:extLst>
            </p:cNvPr>
            <p:cNvSpPr txBox="1"/>
            <p:nvPr/>
          </p:nvSpPr>
          <p:spPr>
            <a:xfrm>
              <a:off x="2453628" y="1403200"/>
              <a:ext cx="15648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200" dirty="0">
                  <a:solidFill>
                    <a:srgbClr val="0070C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ID decommissioning</a:t>
              </a:r>
            </a:p>
          </p:txBody>
        </p:sp>
        <p:sp>
          <p:nvSpPr>
            <p:cNvPr id="32" name="Right Bracket 31">
              <a:extLst>
                <a:ext uri="{FF2B5EF4-FFF2-40B4-BE49-F238E27FC236}">
                  <a16:creationId xmlns:a16="http://schemas.microsoft.com/office/drawing/2014/main" id="{AB28D276-0EAD-1A1E-BBCB-1190512EE6A3}"/>
                </a:ext>
              </a:extLst>
            </p:cNvPr>
            <p:cNvSpPr/>
            <p:nvPr/>
          </p:nvSpPr>
          <p:spPr>
            <a:xfrm rot="16200000" flipV="1">
              <a:off x="4348162" y="1014755"/>
              <a:ext cx="76202" cy="1381125"/>
            </a:xfrm>
            <a:prstGeom prst="rightBracket">
              <a:avLst>
                <a:gd name="adj" fmla="val 27181"/>
              </a:avLst>
            </a:prstGeom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9FC2DC8-C810-65D5-A33E-C854696962A0}"/>
                </a:ext>
              </a:extLst>
            </p:cNvPr>
            <p:cNvSpPr txBox="1"/>
            <p:nvPr/>
          </p:nvSpPr>
          <p:spPr>
            <a:xfrm>
              <a:off x="3986330" y="1403200"/>
              <a:ext cx="11560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200" dirty="0">
                  <a:solidFill>
                    <a:srgbClr val="0070C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Muon barrel C</a:t>
              </a:r>
            </a:p>
          </p:txBody>
        </p:sp>
        <p:sp>
          <p:nvSpPr>
            <p:cNvPr id="34" name="Right Bracket 33">
              <a:extLst>
                <a:ext uri="{FF2B5EF4-FFF2-40B4-BE49-F238E27FC236}">
                  <a16:creationId xmlns:a16="http://schemas.microsoft.com/office/drawing/2014/main" id="{4C62AEFA-09FD-D36D-13F6-A3BBBD32D101}"/>
                </a:ext>
              </a:extLst>
            </p:cNvPr>
            <p:cNvSpPr/>
            <p:nvPr/>
          </p:nvSpPr>
          <p:spPr>
            <a:xfrm rot="16200000" flipV="1">
              <a:off x="7014116" y="813685"/>
              <a:ext cx="76202" cy="1783265"/>
            </a:xfrm>
            <a:prstGeom prst="rightBracket">
              <a:avLst>
                <a:gd name="adj" fmla="val 27181"/>
              </a:avLst>
            </a:prstGeom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E1DFF90-B04E-7C46-9F7B-A82ABDC3179A}"/>
                </a:ext>
              </a:extLst>
            </p:cNvPr>
            <p:cNvSpPr txBox="1"/>
            <p:nvPr/>
          </p:nvSpPr>
          <p:spPr>
            <a:xfrm>
              <a:off x="6461513" y="1403200"/>
              <a:ext cx="15103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3000"/>
                </a:spcBef>
              </a:pPr>
              <a:r>
                <a:rPr lang="en-GB" sz="1200" dirty="0">
                  <a:solidFill>
                    <a:srgbClr val="0070C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ITk services at PP2</a:t>
              </a:r>
            </a:p>
          </p:txBody>
        </p:sp>
        <p:sp>
          <p:nvSpPr>
            <p:cNvPr id="36" name="Right Bracket 35">
              <a:extLst>
                <a:ext uri="{FF2B5EF4-FFF2-40B4-BE49-F238E27FC236}">
                  <a16:creationId xmlns:a16="http://schemas.microsoft.com/office/drawing/2014/main" id="{5889156E-70E5-640A-E5D4-2DCEB6CAF0B9}"/>
                </a:ext>
              </a:extLst>
            </p:cNvPr>
            <p:cNvSpPr/>
            <p:nvPr/>
          </p:nvSpPr>
          <p:spPr>
            <a:xfrm rot="16200000" flipV="1">
              <a:off x="8708004" y="1226912"/>
              <a:ext cx="76202" cy="956811"/>
            </a:xfrm>
            <a:prstGeom prst="rightBracket">
              <a:avLst>
                <a:gd name="adj" fmla="val 27181"/>
              </a:avLst>
            </a:prstGeom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C4C17AB-C979-C43C-C090-4D19543E8372}"/>
                </a:ext>
              </a:extLst>
            </p:cNvPr>
            <p:cNvSpPr txBox="1"/>
            <p:nvPr/>
          </p:nvSpPr>
          <p:spPr>
            <a:xfrm>
              <a:off x="8233099" y="1403200"/>
              <a:ext cx="10358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3000"/>
                </a:spcBef>
              </a:pPr>
              <a:r>
                <a:rPr lang="en-GB" sz="1200" dirty="0">
                  <a:solidFill>
                    <a:srgbClr val="0070C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Contingency</a:t>
              </a:r>
            </a:p>
          </p:txBody>
        </p:sp>
        <p:sp>
          <p:nvSpPr>
            <p:cNvPr id="38" name="Right Bracket 37">
              <a:extLst>
                <a:ext uri="{FF2B5EF4-FFF2-40B4-BE49-F238E27FC236}">
                  <a16:creationId xmlns:a16="http://schemas.microsoft.com/office/drawing/2014/main" id="{71DABD85-88E6-2D5D-54B7-D673B3E5881A}"/>
                </a:ext>
              </a:extLst>
            </p:cNvPr>
            <p:cNvSpPr/>
            <p:nvPr/>
          </p:nvSpPr>
          <p:spPr>
            <a:xfrm rot="16200000" flipV="1">
              <a:off x="9647236" y="1624355"/>
              <a:ext cx="76202" cy="161926"/>
            </a:xfrm>
            <a:prstGeom prst="rightBracket">
              <a:avLst>
                <a:gd name="adj" fmla="val 27181"/>
              </a:avLst>
            </a:prstGeom>
            <a:ln w="12700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AB9BA69-64FA-88BF-53E9-0EA4D4535D9E}"/>
                </a:ext>
              </a:extLst>
            </p:cNvPr>
            <p:cNvSpPr txBox="1"/>
            <p:nvPr/>
          </p:nvSpPr>
          <p:spPr>
            <a:xfrm>
              <a:off x="9214660" y="1403200"/>
              <a:ext cx="10214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3000"/>
                </a:spcBef>
              </a:pPr>
              <a:r>
                <a:rPr lang="en-GB" sz="1200" dirty="0">
                  <a:solidFill>
                    <a:srgbClr val="0070C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ITk insertion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91CC402-7FEF-9320-0A3A-97160E34FF7E}"/>
              </a:ext>
            </a:extLst>
          </p:cNvPr>
          <p:cNvGrpSpPr/>
          <p:nvPr/>
        </p:nvGrpSpPr>
        <p:grpSpPr>
          <a:xfrm>
            <a:off x="1043664" y="4098004"/>
            <a:ext cx="11025119" cy="315306"/>
            <a:chOff x="1043664" y="3086327"/>
            <a:chExt cx="11025119" cy="315306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4545342-93B3-6DB2-6D20-59DA7B636C79}"/>
                </a:ext>
              </a:extLst>
            </p:cNvPr>
            <p:cNvSpPr/>
            <p:nvPr/>
          </p:nvSpPr>
          <p:spPr>
            <a:xfrm>
              <a:off x="1043664" y="3093856"/>
              <a:ext cx="1324637" cy="3077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>
                  <a:latin typeface="Helvetica" pitchFamily="2" charset="0"/>
                </a:rPr>
                <a:t>2026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6F5E4B4-F25A-0F5B-DC4C-AB2999399DD6}"/>
                </a:ext>
              </a:extLst>
            </p:cNvPr>
            <p:cNvSpPr/>
            <p:nvPr/>
          </p:nvSpPr>
          <p:spPr>
            <a:xfrm>
              <a:off x="2465923" y="3086330"/>
              <a:ext cx="2676493" cy="3077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>
                  <a:latin typeface="Helvetica" pitchFamily="2" charset="0"/>
                </a:rPr>
                <a:t>2027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61EFCF1-0432-98C4-90B0-8C0ABEE01282}"/>
                </a:ext>
              </a:extLst>
            </p:cNvPr>
            <p:cNvSpPr/>
            <p:nvPr/>
          </p:nvSpPr>
          <p:spPr>
            <a:xfrm>
              <a:off x="5240038" y="3086329"/>
              <a:ext cx="2703812" cy="3077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>
                  <a:latin typeface="Helvetica" pitchFamily="2" charset="0"/>
                </a:rPr>
                <a:t>2028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1CBAD5A-F2E9-17C3-B39E-C739EB60F6A4}"/>
                </a:ext>
              </a:extLst>
            </p:cNvPr>
            <p:cNvSpPr/>
            <p:nvPr/>
          </p:nvSpPr>
          <p:spPr>
            <a:xfrm>
              <a:off x="8058555" y="3086328"/>
              <a:ext cx="2628900" cy="3077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>
                  <a:latin typeface="Helvetica" pitchFamily="2" charset="0"/>
                </a:rPr>
                <a:t>2029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549E9EC-FAD8-BD74-E643-B81BCDC708C3}"/>
                </a:ext>
              </a:extLst>
            </p:cNvPr>
            <p:cNvSpPr/>
            <p:nvPr/>
          </p:nvSpPr>
          <p:spPr>
            <a:xfrm>
              <a:off x="10800811" y="3086327"/>
              <a:ext cx="1267972" cy="3077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>
                  <a:latin typeface="Helvetica" pitchFamily="2" charset="0"/>
                </a:rPr>
                <a:t>2030</a:t>
              </a:r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3EAE9A8A-5B86-606E-A8A0-63B4DE11B6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09" t="6250" r="4346" b="82292"/>
          <a:stretch>
            <a:fillRect/>
          </a:stretch>
        </p:blipFill>
        <p:spPr>
          <a:xfrm>
            <a:off x="696897" y="4944214"/>
            <a:ext cx="11422929" cy="1826342"/>
          </a:xfrm>
          <a:prstGeom prst="rect">
            <a:avLst/>
          </a:prstGeom>
        </p:spPr>
      </p:pic>
      <p:sp>
        <p:nvSpPr>
          <p:cNvPr id="3" name="Right Bracket 2">
            <a:extLst>
              <a:ext uri="{FF2B5EF4-FFF2-40B4-BE49-F238E27FC236}">
                <a16:creationId xmlns:a16="http://schemas.microsoft.com/office/drawing/2014/main" id="{CFC8336A-D66C-4773-D8C0-681A5DD93111}"/>
              </a:ext>
            </a:extLst>
          </p:cNvPr>
          <p:cNvSpPr/>
          <p:nvPr/>
        </p:nvSpPr>
        <p:spPr>
          <a:xfrm rot="16200000" flipV="1">
            <a:off x="6256336" y="1659093"/>
            <a:ext cx="76202" cy="225426"/>
          </a:xfrm>
          <a:prstGeom prst="rightBracket">
            <a:avLst>
              <a:gd name="adj" fmla="val 27181"/>
            </a:avLst>
          </a:prstGeom>
          <a:ln w="127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A97B9C-34A2-6419-B6FA-314B8D73D23C}"/>
              </a:ext>
            </a:extLst>
          </p:cNvPr>
          <p:cNvSpPr txBox="1"/>
          <p:nvPr/>
        </p:nvSpPr>
        <p:spPr>
          <a:xfrm>
            <a:off x="5556513" y="1577446"/>
            <a:ext cx="6767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0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HGTD C</a:t>
            </a:r>
          </a:p>
        </p:txBody>
      </p:sp>
      <p:sp>
        <p:nvSpPr>
          <p:cNvPr id="6" name="Right Bracket 5">
            <a:extLst>
              <a:ext uri="{FF2B5EF4-FFF2-40B4-BE49-F238E27FC236}">
                <a16:creationId xmlns:a16="http://schemas.microsoft.com/office/drawing/2014/main" id="{2794BE9E-56D4-09D9-6E9B-72B9F83FC323}"/>
              </a:ext>
            </a:extLst>
          </p:cNvPr>
          <p:cNvSpPr/>
          <p:nvPr/>
        </p:nvSpPr>
        <p:spPr>
          <a:xfrm rot="5400000">
            <a:off x="8250237" y="3622599"/>
            <a:ext cx="76202" cy="269876"/>
          </a:xfrm>
          <a:prstGeom prst="rightBracket">
            <a:avLst>
              <a:gd name="adj" fmla="val 27181"/>
            </a:avLst>
          </a:prstGeom>
          <a:ln w="127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22223F-276D-31DF-08B0-7D8597F3A871}"/>
              </a:ext>
            </a:extLst>
          </p:cNvPr>
          <p:cNvSpPr txBox="1"/>
          <p:nvPr/>
        </p:nvSpPr>
        <p:spPr>
          <a:xfrm>
            <a:off x="7959610" y="3804929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0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HGTD A</a:t>
            </a:r>
          </a:p>
        </p:txBody>
      </p:sp>
    </p:spTree>
    <p:extLst>
      <p:ext uri="{BB962C8B-B14F-4D97-AF65-F5344CB8AC3E}">
        <p14:creationId xmlns:p14="http://schemas.microsoft.com/office/powerpoint/2010/main" val="73926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B7BD23-4508-D947-CFFD-82524989E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048" y="0"/>
            <a:ext cx="9673210" cy="68620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3065F7-0C00-5628-BA6E-B1D58F4C27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726"/>
          <a:stretch>
            <a:fillRect/>
          </a:stretch>
        </p:blipFill>
        <p:spPr>
          <a:xfrm>
            <a:off x="-1" y="0"/>
            <a:ext cx="2467369" cy="36710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6ADC68-29B8-8AEA-97EE-40D0039A54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261" t="637" r="4140" b="-637"/>
          <a:stretch>
            <a:fillRect/>
          </a:stretch>
        </p:blipFill>
        <p:spPr>
          <a:xfrm>
            <a:off x="-2" y="3711388"/>
            <a:ext cx="2474267" cy="31667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1539CD-27CB-E913-BCF7-9CA6DE67AFAF}"/>
              </a:ext>
            </a:extLst>
          </p:cNvPr>
          <p:cNvSpPr txBox="1"/>
          <p:nvPr/>
        </p:nvSpPr>
        <p:spPr>
          <a:xfrm>
            <a:off x="0" y="188259"/>
            <a:ext cx="7933765" cy="544061"/>
          </a:xfrm>
          <a:prstGeom prst="rect">
            <a:avLst/>
          </a:prstGeom>
          <a:solidFill>
            <a:schemeClr val="tx1">
              <a:alpha val="56000"/>
            </a:schemeClr>
          </a:solidFill>
        </p:spPr>
        <p:txBody>
          <a:bodyPr wrap="square" tIns="125999" bIns="108000" rtlCol="0">
            <a:spAutoFit/>
          </a:bodyPr>
          <a:lstStyle/>
          <a:p>
            <a:pPr marL="0" algn="ctr">
              <a:spcBef>
                <a:spcPts val="3000"/>
              </a:spcBef>
            </a:pPr>
            <a:r>
              <a:rPr lang="en-GB" sz="2000" b="1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Infrastructure upgrades advanced already during Run-3 YETS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3E0ED0-81A9-C897-9775-50211A3355EE}"/>
              </a:ext>
            </a:extLst>
          </p:cNvPr>
          <p:cNvSpPr txBox="1"/>
          <p:nvPr/>
        </p:nvSpPr>
        <p:spPr>
          <a:xfrm>
            <a:off x="223431" y="2859469"/>
            <a:ext cx="2020503" cy="707886"/>
          </a:xfrm>
          <a:prstGeom prst="rect">
            <a:avLst/>
          </a:prstGeom>
          <a:solidFill>
            <a:schemeClr val="bg1">
              <a:alpha val="70938"/>
            </a:schemeClr>
          </a:solidFill>
        </p:spPr>
        <p:txBody>
          <a:bodyPr wrap="squar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2000" dirty="0">
                <a:solidFill>
                  <a:prstClr val="black"/>
                </a:solidFill>
                <a:latin typeface="Calibri" panose="020F0502020204030204" pitchFamily="34" charset="0"/>
                <a:ea typeface="Helvetica Light" charset="0"/>
                <a:cs typeface="Calibri" panose="020F0502020204030204" pitchFamily="34" charset="0"/>
                <a:sym typeface="Wingdings" pitchFamily="2" charset="2"/>
              </a:rPr>
              <a:t>2PACL installation (March 2025)</a:t>
            </a:r>
          </a:p>
        </p:txBody>
      </p:sp>
    </p:spTree>
    <p:extLst>
      <p:ext uri="{BB962C8B-B14F-4D97-AF65-F5344CB8AC3E}">
        <p14:creationId xmlns:p14="http://schemas.microsoft.com/office/powerpoint/2010/main" val="8898665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213FA-6398-BD1B-FE8A-3438621EF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F7BEE9-480A-B3AE-CC01-5C6FF5C81D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62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24F900-1D5C-52D0-BA01-13E436C7FD55}"/>
              </a:ext>
            </a:extLst>
          </p:cNvPr>
          <p:cNvSpPr txBox="1"/>
          <p:nvPr/>
        </p:nvSpPr>
        <p:spPr>
          <a:xfrm>
            <a:off x="214939" y="264651"/>
            <a:ext cx="1151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Ambitious LHCb Upgrade II and ALICE 3 for Run 5 (2036–2041)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4E0125E-6D32-727A-63BA-4ED0E4D6EE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99" t="28415" r="16901" b="41607"/>
          <a:stretch>
            <a:fillRect/>
          </a:stretch>
        </p:blipFill>
        <p:spPr>
          <a:xfrm>
            <a:off x="330419" y="2955840"/>
            <a:ext cx="5236771" cy="321967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E5D253C-45EB-FACD-0917-91C1ECEC892A}"/>
              </a:ext>
            </a:extLst>
          </p:cNvPr>
          <p:cNvSpPr txBox="1"/>
          <p:nvPr/>
        </p:nvSpPr>
        <p:spPr>
          <a:xfrm>
            <a:off x="5808227" y="1105837"/>
            <a:ext cx="64709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 new</a:t>
            </a: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vertex detector (VELO) including timing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CA359A-F828-BACE-6BBE-8047DA857C03}"/>
              </a:ext>
            </a:extLst>
          </p:cNvPr>
          <p:cNvSpPr txBox="1"/>
          <p:nvPr/>
        </p:nvSpPr>
        <p:spPr>
          <a:xfrm>
            <a:off x="628099" y="1112113"/>
            <a:ext cx="459265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LHCb Upgrade II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[LHCb Upgrade II scoping document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]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Goal: enable operating at </a:t>
            </a:r>
            <a:r>
              <a:rPr kumimoji="0" lang="en-GB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</a:t>
            </a:r>
            <a:r>
              <a:rPr kumimoji="0" lang="en-GB" sz="1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inst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= 1.0 × 10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34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cm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–2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(currently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0.23 × 10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34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cm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–2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), for </a:t>
            </a:r>
            <a:r>
              <a:rPr lang="en-GB" sz="1400" i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</a:t>
            </a:r>
            <a:r>
              <a:rPr lang="en-GB" sz="14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int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~ 300 fb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endParaRPr lang="en-GB" sz="14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Challenge: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pileup of 30 (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current: ~6) → efficient tracking and vertexing, excellent PID, precise timing</a:t>
            </a:r>
            <a:endParaRPr kumimoji="0" lang="en-GB" sz="1400" b="0" i="0" u="none" strike="noStrike" kern="1200" cap="none" spc="0" normalizeH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AC705F3-81BE-BE8A-AA53-320E707E9D01}"/>
              </a:ext>
            </a:extLst>
          </p:cNvPr>
          <p:cNvCxnSpPr>
            <a:cxnSpLocks/>
          </p:cNvCxnSpPr>
          <p:nvPr/>
        </p:nvCxnSpPr>
        <p:spPr>
          <a:xfrm>
            <a:off x="5618922" y="1187158"/>
            <a:ext cx="5338" cy="548175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B5A7319-1D1A-18D9-8CBE-014E4BB4593E}"/>
              </a:ext>
            </a:extLst>
          </p:cNvPr>
          <p:cNvSpPr txBox="1"/>
          <p:nvPr/>
        </p:nvSpPr>
        <p:spPr>
          <a:xfrm>
            <a:off x="3653216" y="3082183"/>
            <a:ext cx="651140" cy="238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950" dirty="0">
                <a:solidFill>
                  <a:prstClr val="black"/>
                </a:solidFill>
                <a:latin typeface="Times New Roman" panose="02020603050405020304" pitchFamily="18" charset="0"/>
                <a:ea typeface="Helvetica Light" charset="0"/>
                <a:cs typeface="Times New Roman" panose="02020603050405020304" pitchFamily="18" charset="0"/>
                <a:sym typeface="Wingdings" pitchFamily="2" charset="2"/>
              </a:rPr>
              <a:t>Shielding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D5E04B-8C6D-B032-44AF-A575008BA2BB}"/>
              </a:ext>
            </a:extLst>
          </p:cNvPr>
          <p:cNvSpPr/>
          <p:nvPr/>
        </p:nvSpPr>
        <p:spPr>
          <a:xfrm flipV="1">
            <a:off x="1894114" y="3238939"/>
            <a:ext cx="496268" cy="238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5534B7-CB51-2B9A-1D49-755EA9BF8A16}"/>
              </a:ext>
            </a:extLst>
          </p:cNvPr>
          <p:cNvSpPr/>
          <p:nvPr/>
        </p:nvSpPr>
        <p:spPr>
          <a:xfrm flipV="1">
            <a:off x="1431010" y="3363130"/>
            <a:ext cx="463104" cy="114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D29712-756E-F551-EAD4-41650BEE217F}"/>
              </a:ext>
            </a:extLst>
          </p:cNvPr>
          <p:cNvSpPr/>
          <p:nvPr/>
        </p:nvSpPr>
        <p:spPr>
          <a:xfrm flipV="1">
            <a:off x="2763152" y="3315543"/>
            <a:ext cx="496267" cy="156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FD8BA5-1CE8-25BE-6641-6C2B0040DAFF}"/>
              </a:ext>
            </a:extLst>
          </p:cNvPr>
          <p:cNvSpPr/>
          <p:nvPr/>
        </p:nvSpPr>
        <p:spPr>
          <a:xfrm flipV="1">
            <a:off x="3653216" y="3088441"/>
            <a:ext cx="651140" cy="190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0467E1C-AB73-6451-FA81-7CBA8758BC34}"/>
              </a:ext>
            </a:extLst>
          </p:cNvPr>
          <p:cNvGrpSpPr/>
          <p:nvPr/>
        </p:nvGrpSpPr>
        <p:grpSpPr>
          <a:xfrm>
            <a:off x="5807354" y="1514471"/>
            <a:ext cx="6323772" cy="3946031"/>
            <a:chOff x="6060572" y="1570743"/>
            <a:chExt cx="6323772" cy="394603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43574F-2962-9FA0-2854-F0EB985099E9}"/>
                </a:ext>
              </a:extLst>
            </p:cNvPr>
            <p:cNvSpPr txBox="1"/>
            <p:nvPr/>
          </p:nvSpPr>
          <p:spPr>
            <a:xfrm>
              <a:off x="6183023" y="5239775"/>
              <a:ext cx="60961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l">
                <a:spcBef>
                  <a:spcPts val="3000"/>
                </a:spcBef>
              </a:pP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Light" panose="020B0403020202020204" pitchFamily="34" charset="0"/>
                  <a:ea typeface="Helvetica Light" charset="0"/>
                  <a:cs typeface="Helvetica Light" charset="0"/>
                  <a:sym typeface="Wingdings" pitchFamily="2" charset="2"/>
                </a:rPr>
                <a:t>Run-3 VELO, closest active pixel sensor: 5.1 mm from beam, 55 µm pixel pitch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1B4A6A0-52BF-9C9E-C055-C9028CB9B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contrast="20000"/>
            </a:blip>
            <a:srcRect l="16189" t="13715" r="16190" b="9293"/>
            <a:stretch>
              <a:fillRect/>
            </a:stretch>
          </p:blipFill>
          <p:spPr>
            <a:xfrm>
              <a:off x="6183937" y="1570743"/>
              <a:ext cx="5556790" cy="355362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31F5BE-5D15-FD23-C3D4-1DE2650FDE4C}"/>
                </a:ext>
              </a:extLst>
            </p:cNvPr>
            <p:cNvSpPr txBox="1"/>
            <p:nvPr/>
          </p:nvSpPr>
          <p:spPr>
            <a:xfrm>
              <a:off x="8516261" y="2640475"/>
              <a:ext cx="813302" cy="393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l">
                <a:lnSpc>
                  <a:spcPct val="80000"/>
                </a:lnSpc>
                <a:spcBef>
                  <a:spcPts val="3000"/>
                </a:spcBef>
              </a:pPr>
              <a:r>
                <a:rPr lang="en-GB" sz="1200" dirty="0">
                  <a:solidFill>
                    <a:prstClr val="black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Primary vacuum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BEDB967-013C-406C-B53C-D6CAEB0BC58D}"/>
                </a:ext>
              </a:extLst>
            </p:cNvPr>
            <p:cNvSpPr txBox="1"/>
            <p:nvPr/>
          </p:nvSpPr>
          <p:spPr>
            <a:xfrm>
              <a:off x="9681515" y="3437114"/>
              <a:ext cx="1683503" cy="245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l">
                <a:lnSpc>
                  <a:spcPct val="80000"/>
                </a:lnSpc>
                <a:spcBef>
                  <a:spcPts val="3000"/>
                </a:spcBef>
              </a:pPr>
              <a:r>
                <a:rPr lang="en-GB" sz="1200" dirty="0">
                  <a:solidFill>
                    <a:prstClr val="black"/>
                  </a:solidFill>
                  <a:effectLst>
                    <a:glow rad="101600">
                      <a:schemeClr val="bg1">
                        <a:alpha val="87309"/>
                      </a:schemeClr>
                    </a:glow>
                  </a:effectLst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Secondary vacuum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137EE63-E99D-DC81-FAE5-2B284D37C555}"/>
                </a:ext>
              </a:extLst>
            </p:cNvPr>
            <p:cNvSpPr txBox="1"/>
            <p:nvPr/>
          </p:nvSpPr>
          <p:spPr>
            <a:xfrm>
              <a:off x="10768005" y="4500726"/>
              <a:ext cx="813302" cy="245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l">
                <a:lnSpc>
                  <a:spcPct val="80000"/>
                </a:lnSpc>
                <a:spcBef>
                  <a:spcPts val="3000"/>
                </a:spcBef>
              </a:pPr>
              <a:r>
                <a:rPr lang="en-GB" sz="1200" dirty="0">
                  <a:solidFill>
                    <a:srgbClr val="76898E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RF foil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4DA2A46-2DB3-6476-EF88-D39B1DAA20E9}"/>
                </a:ext>
              </a:extLst>
            </p:cNvPr>
            <p:cNvCxnSpPr>
              <a:cxnSpLocks/>
              <a:stCxn id="17" idx="1"/>
            </p:cNvCxnSpPr>
            <p:nvPr/>
          </p:nvCxnSpPr>
          <p:spPr>
            <a:xfrm flipH="1" flipV="1">
              <a:off x="9072748" y="3831253"/>
              <a:ext cx="1695257" cy="792231"/>
            </a:xfrm>
            <a:prstGeom prst="line">
              <a:avLst/>
            </a:prstGeom>
            <a:ln w="12700">
              <a:solidFill>
                <a:srgbClr val="76898E"/>
              </a:solidFill>
            </a:ln>
            <a:effectLst>
              <a:glow rad="38100">
                <a:schemeClr val="bg1">
                  <a:alpha val="8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494CCDF-5187-4A82-4295-EABE3A5C0C34}"/>
                </a:ext>
              </a:extLst>
            </p:cNvPr>
            <p:cNvSpPr txBox="1"/>
            <p:nvPr/>
          </p:nvSpPr>
          <p:spPr>
            <a:xfrm>
              <a:off x="6060572" y="4505653"/>
              <a:ext cx="813302" cy="245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algn="r">
                <a:lnSpc>
                  <a:spcPct val="80000"/>
                </a:lnSpc>
                <a:spcBef>
                  <a:spcPts val="3000"/>
                </a:spcBef>
              </a:pPr>
              <a:r>
                <a:rPr lang="en-GB" sz="1200" dirty="0">
                  <a:solidFill>
                    <a:srgbClr val="E40000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Modules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8148801-2F9F-E6EC-9242-19960ED08196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 flipV="1">
              <a:off x="6873874" y="3653123"/>
              <a:ext cx="2151373" cy="975288"/>
            </a:xfrm>
            <a:prstGeom prst="line">
              <a:avLst/>
            </a:prstGeom>
            <a:ln w="12700">
              <a:solidFill>
                <a:srgbClr val="E40000"/>
              </a:solidFill>
            </a:ln>
            <a:effectLst>
              <a:glow rad="38100">
                <a:schemeClr val="bg1">
                  <a:alpha val="85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EA0E120-9EB4-B7CD-CBCA-C7643977B350}"/>
                </a:ext>
              </a:extLst>
            </p:cNvPr>
            <p:cNvSpPr txBox="1"/>
            <p:nvPr/>
          </p:nvSpPr>
          <p:spPr>
            <a:xfrm>
              <a:off x="11571042" y="3472338"/>
              <a:ext cx="813302" cy="245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>
                <a:lnSpc>
                  <a:spcPct val="80000"/>
                </a:lnSpc>
                <a:spcBef>
                  <a:spcPts val="3000"/>
                </a:spcBef>
              </a:pPr>
              <a:r>
                <a:rPr lang="en-GB" sz="1200" dirty="0">
                  <a:solidFill>
                    <a:srgbClr val="7800FE"/>
                  </a:solidFill>
                  <a:latin typeface="Helvetica" pitchFamily="2" charset="0"/>
                  <a:ea typeface="Helvetica Light" charset="0"/>
                  <a:cs typeface="Helvetica Light" charset="0"/>
                  <a:sym typeface="Wingdings" pitchFamily="2" charset="2"/>
                </a:rPr>
                <a:t>Readout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1FE159A-6186-5EA4-C75C-2785B9A0AA5C}"/>
              </a:ext>
            </a:extLst>
          </p:cNvPr>
          <p:cNvSpPr txBox="1"/>
          <p:nvPr/>
        </p:nvSpPr>
        <p:spPr>
          <a:xfrm>
            <a:off x="5808228" y="5554602"/>
            <a:ext cx="6140546" cy="1069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Move VELO to O(7 mm), to limit fluence (</a:t>
            </a:r>
            <a:r>
              <a:rPr lang="en-US" sz="1400" dirty="0">
                <a:latin typeface="Helvetica" pitchFamily="2" charset="0"/>
                <a:ea typeface="Cambria Math"/>
                <a:cs typeface="Cambria Math"/>
              </a:rPr>
              <a:t>~ 10</a:t>
            </a:r>
            <a:r>
              <a:rPr lang="en-US" sz="1400" baseline="30000" dirty="0">
                <a:latin typeface="Helvetica" pitchFamily="2" charset="0"/>
                <a:ea typeface="Cambria Math"/>
                <a:cs typeface="Cambria Math"/>
              </a:rPr>
              <a:t>16</a:t>
            </a:r>
            <a:r>
              <a:rPr lang="en-US" sz="1400" dirty="0">
                <a:latin typeface="Helvetica" pitchFamily="2" charset="0"/>
                <a:ea typeface="Cambria Math"/>
                <a:cs typeface="Cambria Math"/>
              </a:rPr>
              <a:t> </a:t>
            </a:r>
            <a:r>
              <a:rPr lang="en-US" sz="1400" dirty="0" err="1">
                <a:latin typeface="Helvetica" pitchFamily="2" charset="0"/>
                <a:ea typeface="Cambria Math"/>
                <a:cs typeface="Cambria Math"/>
              </a:rPr>
              <a:t>n</a:t>
            </a:r>
            <a:r>
              <a:rPr lang="en-US" sz="1400" baseline="-25000" dirty="0" err="1">
                <a:latin typeface="Helvetica" pitchFamily="2" charset="0"/>
                <a:ea typeface="Cambria Math"/>
                <a:cs typeface="Cambria Math"/>
              </a:rPr>
              <a:t>eq</a:t>
            </a:r>
            <a:r>
              <a:rPr lang="en-US" sz="1400" baseline="-25000" dirty="0">
                <a:latin typeface="Helvetica" pitchFamily="2" charset="0"/>
                <a:ea typeface="Cambria Math"/>
                <a:cs typeface="Cambria Math"/>
              </a:rPr>
              <a:t> </a:t>
            </a:r>
            <a:r>
              <a:rPr lang="en-US" sz="1400" dirty="0">
                <a:latin typeface="Helvetica" pitchFamily="2" charset="0"/>
                <a:ea typeface="Cambria Math"/>
                <a:cs typeface="Cambria Math"/>
              </a:rPr>
              <a:t>/cm</a:t>
            </a:r>
            <a:r>
              <a:rPr lang="en-US" sz="1400" baseline="30000" dirty="0">
                <a:latin typeface="Helvetica" pitchFamily="2" charset="0"/>
                <a:ea typeface="Cambria Math"/>
                <a:cs typeface="Cambria Math"/>
              </a:rPr>
              <a:t>2</a:t>
            </a:r>
            <a:r>
              <a:rPr lang="en-US" sz="1400" dirty="0">
                <a:latin typeface="Helvetica" pitchFamily="2" charset="0"/>
                <a:ea typeface="Cambria Math"/>
                <a:cs typeface="Cambria Math"/>
              </a:rPr>
              <a:t>)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offset by finer pixels (45~50 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μm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), a 75-μm RF foil (250 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μm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in Run 3) and less material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Fast 3D sensors with 28-nm 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ToT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/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ToA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“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PicoPix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” ASIC (current 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VeloPix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130 nm) target ~50 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/hit and ~20 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/track resolution from 6–8 hits </a:t>
            </a:r>
          </a:p>
        </p:txBody>
      </p:sp>
    </p:spTree>
    <p:extLst>
      <p:ext uri="{BB962C8B-B14F-4D97-AF65-F5344CB8AC3E}">
        <p14:creationId xmlns:p14="http://schemas.microsoft.com/office/powerpoint/2010/main" val="14679927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A34F0-A589-5A4A-0458-098A90F2B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03B2C4-5F92-0B51-2AD6-F7E6282291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63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E325D0-2C3B-9358-67D7-D5C55648BF17}"/>
              </a:ext>
            </a:extLst>
          </p:cNvPr>
          <p:cNvSpPr txBox="1"/>
          <p:nvPr/>
        </p:nvSpPr>
        <p:spPr>
          <a:xfrm>
            <a:off x="214939" y="264651"/>
            <a:ext cx="1151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Ambitious LHCb Upgrade II and ALICE 3 for Run 5 (2036–2041)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DE4B040-8A33-180D-7E4B-2FAE3B791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99" t="28415" r="16901" b="41607"/>
          <a:stretch>
            <a:fillRect/>
          </a:stretch>
        </p:blipFill>
        <p:spPr>
          <a:xfrm>
            <a:off x="330419" y="2955840"/>
            <a:ext cx="5236771" cy="321967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F067A2A-07E8-73DA-E17C-63C15DD6F5B4}"/>
              </a:ext>
            </a:extLst>
          </p:cNvPr>
          <p:cNvSpPr txBox="1"/>
          <p:nvPr/>
        </p:nvSpPr>
        <p:spPr>
          <a:xfrm>
            <a:off x="5808227" y="1105837"/>
            <a:ext cx="64709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</a:t>
            </a: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high-granularity 4D calorimeter replacing ECAL: </a:t>
            </a:r>
            <a:r>
              <a:rPr lang="en-GB" sz="1400" b="1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PicoCal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A6EA6D-1BCB-559A-2462-342368586D9F}"/>
              </a:ext>
            </a:extLst>
          </p:cNvPr>
          <p:cNvSpPr txBox="1"/>
          <p:nvPr/>
        </p:nvSpPr>
        <p:spPr>
          <a:xfrm>
            <a:off x="628099" y="1112113"/>
            <a:ext cx="459265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LHCb Upgrade II</a:t>
            </a:r>
            <a:r>
              <a:rPr lang="en-GB" sz="16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[LHCb Upgrade II scoping document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]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Goal: enable operating at </a:t>
            </a:r>
            <a:r>
              <a:rPr kumimoji="0" lang="en-GB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</a:t>
            </a:r>
            <a:r>
              <a:rPr kumimoji="0" lang="en-GB" sz="14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inst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= 1.0 × 10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34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cm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–2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(currently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0.23 × 10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34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cm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–2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), for </a:t>
            </a:r>
            <a:r>
              <a:rPr lang="en-GB" sz="1400" i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L</a:t>
            </a:r>
            <a:r>
              <a:rPr lang="en-GB" sz="1400" baseline="-25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int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~ 300 fb</a:t>
            </a:r>
            <a:r>
              <a:rPr lang="en-GB" sz="1400" baseline="300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–1</a:t>
            </a:r>
            <a:endParaRPr lang="en-GB" sz="14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Challenge: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pileup of 30 (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current: ~6) → efficient tracking and vertexing, excellent PID, precise timing</a:t>
            </a:r>
            <a:endParaRPr kumimoji="0" lang="en-GB" sz="1400" b="0" i="0" u="none" strike="noStrike" kern="1200" cap="none" spc="0" normalizeH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C35E9F1-4DFD-638B-AC62-3D609B68949C}"/>
              </a:ext>
            </a:extLst>
          </p:cNvPr>
          <p:cNvCxnSpPr>
            <a:cxnSpLocks/>
          </p:cNvCxnSpPr>
          <p:nvPr/>
        </p:nvCxnSpPr>
        <p:spPr>
          <a:xfrm>
            <a:off x="5618922" y="1187158"/>
            <a:ext cx="5338" cy="548175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5B9F333-CA28-F386-C84D-F788FA0F1ECD}"/>
              </a:ext>
            </a:extLst>
          </p:cNvPr>
          <p:cNvSpPr txBox="1"/>
          <p:nvPr/>
        </p:nvSpPr>
        <p:spPr>
          <a:xfrm>
            <a:off x="3653216" y="3082183"/>
            <a:ext cx="651140" cy="238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950" dirty="0">
                <a:solidFill>
                  <a:prstClr val="black"/>
                </a:solidFill>
                <a:latin typeface="Times New Roman" panose="02020603050405020304" pitchFamily="18" charset="0"/>
                <a:ea typeface="Helvetica Light" charset="0"/>
                <a:cs typeface="Times New Roman" panose="02020603050405020304" pitchFamily="18" charset="0"/>
                <a:sym typeface="Wingdings" pitchFamily="2" charset="2"/>
              </a:rPr>
              <a:t>Shielding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8BFDD5-D588-6138-C54A-B6D6E6DCD144}"/>
              </a:ext>
            </a:extLst>
          </p:cNvPr>
          <p:cNvSpPr/>
          <p:nvPr/>
        </p:nvSpPr>
        <p:spPr>
          <a:xfrm flipV="1">
            <a:off x="1894114" y="3238939"/>
            <a:ext cx="496268" cy="238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7C76D5-8394-148F-CDD5-163F79E66D25}"/>
              </a:ext>
            </a:extLst>
          </p:cNvPr>
          <p:cNvSpPr/>
          <p:nvPr/>
        </p:nvSpPr>
        <p:spPr>
          <a:xfrm flipV="1">
            <a:off x="1431010" y="3363130"/>
            <a:ext cx="463104" cy="1143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9DBE52-D4EC-2A02-7CAD-B5F9C2E2E8A3}"/>
              </a:ext>
            </a:extLst>
          </p:cNvPr>
          <p:cNvSpPr/>
          <p:nvPr/>
        </p:nvSpPr>
        <p:spPr>
          <a:xfrm flipV="1">
            <a:off x="2763152" y="3315543"/>
            <a:ext cx="496267" cy="156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D921F7-77A5-EEB2-89C8-42053A688E84}"/>
              </a:ext>
            </a:extLst>
          </p:cNvPr>
          <p:cNvSpPr/>
          <p:nvPr/>
        </p:nvSpPr>
        <p:spPr>
          <a:xfrm flipV="1">
            <a:off x="3653216" y="3088441"/>
            <a:ext cx="651140" cy="190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n-GB" sz="1600" dirty="0">
              <a:latin typeface="Helvetica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DCB529-C74D-3D29-BF06-8A8F96B32896}"/>
              </a:ext>
            </a:extLst>
          </p:cNvPr>
          <p:cNvSpPr txBox="1"/>
          <p:nvPr/>
        </p:nvSpPr>
        <p:spPr>
          <a:xfrm>
            <a:off x="5808228" y="5554602"/>
            <a:ext cx="614054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SpaCal-W, tungsten absorber with radiation-hard crystal fibres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SpaCal, lead absorber with plastic scintillating fibres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Upgraded Shashlik, alternating lead and plastic-scintillator plates with faster wavelength-shifting fibres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BCF4DA2-128F-CE4A-2FD5-DE07C276B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645" y="1584864"/>
            <a:ext cx="5812684" cy="388405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BF898E7-4B85-FB03-69F5-D4E34A087ACB}"/>
              </a:ext>
            </a:extLst>
          </p:cNvPr>
          <p:cNvSpPr txBox="1"/>
          <p:nvPr/>
        </p:nvSpPr>
        <p:spPr>
          <a:xfrm>
            <a:off x="6660108" y="4751227"/>
            <a:ext cx="5100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>
              <a:spcBef>
                <a:spcPts val="3000"/>
              </a:spcBef>
            </a:pPr>
            <a:r>
              <a:rPr lang="en-GB" sz="14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High granularity and time resolution of </a:t>
            </a:r>
            <a:r>
              <a:rPr lang="en-GB" sz="1400" i="1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O</a:t>
            </a:r>
            <a:r>
              <a:rPr lang="en-GB" sz="14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(20 </a:t>
            </a:r>
            <a:r>
              <a:rPr lang="en-GB" sz="1400" dirty="0" err="1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  <a:r>
              <a:rPr lang="en-GB" sz="1400" dirty="0">
                <a:solidFill>
                  <a:schemeClr val="bg1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) per EM object</a:t>
            </a:r>
          </a:p>
        </p:txBody>
      </p:sp>
    </p:spTree>
    <p:extLst>
      <p:ext uri="{BB962C8B-B14F-4D97-AF65-F5344CB8AC3E}">
        <p14:creationId xmlns:p14="http://schemas.microsoft.com/office/powerpoint/2010/main" val="20047044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7B0FFA-69B5-842D-6C5C-19C868F6B5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11C2F03-9E95-40C9-A99F-3C4F7EE8CF2A}" type="slidenum">
              <a:rPr lang="en-GB" smtClean="0"/>
              <a:pPr>
                <a:defRPr/>
              </a:pPr>
              <a:t>64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22D016-B603-A5DA-DEDC-71AF72FB4306}"/>
              </a:ext>
            </a:extLst>
          </p:cNvPr>
          <p:cNvSpPr txBox="1"/>
          <p:nvPr/>
        </p:nvSpPr>
        <p:spPr>
          <a:xfrm>
            <a:off x="214939" y="264651"/>
            <a:ext cx="11519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424250" algn="l" defTabSz="430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Ambitious LHCb Upgrade II and ALICE 3 for Run 5 (2036–2041)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7FBF"/>
              </a:solidFill>
              <a:effectLst/>
              <a:uLnTx/>
              <a:uFillTx/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pic>
        <p:nvPicPr>
          <p:cNvPr id="2050" name="Picture 2" descr="5: Illustration of ITS3 [25] | Download Scientific Diagram">
            <a:extLst>
              <a:ext uri="{FF2B5EF4-FFF2-40B4-BE49-F238E27FC236}">
                <a16:creationId xmlns:a16="http://schemas.microsoft.com/office/drawing/2014/main" id="{3F19886A-EEF1-22F8-ABDA-16FAB4F01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6"/>
          <a:stretch>
            <a:fillRect/>
          </a:stretch>
        </p:blipFill>
        <p:spPr bwMode="auto">
          <a:xfrm>
            <a:off x="8904332" y="1609560"/>
            <a:ext cx="3147100" cy="275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520EDB5-AC87-630F-623A-C46230515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13" y="3629802"/>
            <a:ext cx="4196106" cy="30672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F4DA4F-6484-8135-D380-E1DCC0F423AD}"/>
              </a:ext>
            </a:extLst>
          </p:cNvPr>
          <p:cNvSpPr txBox="1"/>
          <p:nvPr/>
        </p:nvSpPr>
        <p:spPr>
          <a:xfrm>
            <a:off x="4667558" y="4547870"/>
            <a:ext cx="82733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ALICE 3 </a:t>
            </a: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detector</a:t>
            </a:r>
            <a:r>
              <a:rPr lang="en-CH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 model</a:t>
            </a:r>
            <a:endParaRPr lang="en-CH" sz="11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9ABDA36-E0D7-2434-39A9-1D7BB100B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683" y="4690403"/>
            <a:ext cx="2412448" cy="204253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FA172DE-F473-317A-822A-FE17A6B2D9F4}"/>
              </a:ext>
            </a:extLst>
          </p:cNvPr>
          <p:cNvSpPr txBox="1"/>
          <p:nvPr/>
        </p:nvSpPr>
        <p:spPr>
          <a:xfrm>
            <a:off x="7243836" y="4473630"/>
            <a:ext cx="1378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CH" sz="1000" dirty="0">
                <a:solidFill>
                  <a:srgbClr val="576A88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During stable beams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4B5A2E-A2CA-6678-013B-016169ECBACC}"/>
              </a:ext>
            </a:extLst>
          </p:cNvPr>
          <p:cNvSpPr txBox="1"/>
          <p:nvPr/>
        </p:nvSpPr>
        <p:spPr>
          <a:xfrm>
            <a:off x="7544837" y="6381305"/>
            <a:ext cx="1107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CH" sz="1000" dirty="0">
                <a:solidFill>
                  <a:srgbClr val="576A88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During injection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33DCBD-32BE-ECAF-1CAF-B316122E970D}"/>
              </a:ext>
            </a:extLst>
          </p:cNvPr>
          <p:cNvSpPr txBox="1"/>
          <p:nvPr/>
        </p:nvSpPr>
        <p:spPr>
          <a:xfrm>
            <a:off x="8610630" y="5151667"/>
            <a:ext cx="3290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Retractable silicon vertex detector at 5 mm   (15 mm during injection) from beam, giving      &lt; 10 μm pointing resolution for p</a:t>
            </a:r>
            <a:r>
              <a:rPr lang="en-CH" sz="1200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lang="en-CH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&gt;  200 MeV in high-multiplicity environment at ALICE3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B523C6-2B46-D36F-775E-6E35C2DEDB6C}"/>
              </a:ext>
            </a:extLst>
          </p:cNvPr>
          <p:cNvSpPr txBox="1"/>
          <p:nvPr/>
        </p:nvSpPr>
        <p:spPr>
          <a:xfrm>
            <a:off x="628098" y="1112113"/>
            <a:ext cx="46894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ALICE upgrades during LS3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ITS3 (MAPS) and forward calorimeter</a:t>
            </a:r>
            <a:endParaRPr lang="en-GB" sz="14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611EF7-E9FF-98A0-300E-EBA003E7F042}"/>
              </a:ext>
            </a:extLst>
          </p:cNvPr>
          <p:cNvSpPr txBox="1"/>
          <p:nvPr/>
        </p:nvSpPr>
        <p:spPr>
          <a:xfrm>
            <a:off x="628099" y="1899299"/>
            <a:ext cx="4985484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ALICE 3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5"/>
              </a:rPr>
              <a:t>[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6"/>
              </a:rPr>
              <a:t>ALICE 3 scoping document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</a:rPr>
              <a:t>]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</a:p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Physics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: QGP temperature from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dielectrons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; heavy-flavour transport and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hadronisation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in QGP; low-p</a:t>
            </a:r>
            <a:r>
              <a:rPr kumimoji="0" lang="en-GB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hadron reconstruction required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Compact compact, low-mass all-silicon tracker with precision vertexing, broad PID and high-rate readout</a:t>
            </a:r>
            <a:endParaRPr lang="en-GB" sz="1400" dirty="0">
              <a:solidFill>
                <a:prstClr val="black"/>
              </a:solidFill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E3A9F3-FE9E-7C22-BFAD-96557AA2E301}"/>
              </a:ext>
            </a:extLst>
          </p:cNvPr>
          <p:cNvCxnSpPr>
            <a:cxnSpLocks/>
          </p:cNvCxnSpPr>
          <p:nvPr/>
        </p:nvCxnSpPr>
        <p:spPr>
          <a:xfrm>
            <a:off x="5618922" y="1187158"/>
            <a:ext cx="5338" cy="548175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49D3333-F2B5-497F-1752-BC5AF08BF1E5}"/>
              </a:ext>
            </a:extLst>
          </p:cNvPr>
          <p:cNvSpPr txBox="1"/>
          <p:nvPr/>
        </p:nvSpPr>
        <p:spPr>
          <a:xfrm>
            <a:off x="5808227" y="1505884"/>
            <a:ext cx="3074752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Helvetica" pitchFamily="2" charset="0"/>
              </a:rPr>
              <a:t>3-layer ITS3 uses ultra-thin, wafer-scale Monolithic Active Pixel Sensors (MAPS) bent into cylinders, integrating sensor   and readout electronics on one CMOS wafer, without bump bonding 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Helvetica" pitchFamily="2" charset="0"/>
              </a:rPr>
              <a:t>“Stitching” joins multiple lithographic fields into one O(25 cm)-long wafer-scale sensor</a:t>
            </a:r>
          </a:p>
          <a:p>
            <a:pPr marL="285750" indent="-28575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Helvetica" pitchFamily="2" charset="0"/>
              </a:rPr>
              <a:t>After fabrication, sensors are thinned to O(50 </a:t>
            </a:r>
            <a:r>
              <a:rPr lang="en-GB" sz="1400" dirty="0" err="1">
                <a:latin typeface="Helvetica" pitchFamily="2" charset="0"/>
              </a:rPr>
              <a:t>μm</a:t>
            </a:r>
            <a:r>
              <a:rPr lang="en-GB" sz="1400" dirty="0">
                <a:latin typeface="Helvetica" pitchFamily="2" charset="0"/>
              </a:rPr>
              <a:t>) and bent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626643-D6B5-99BC-17AA-3D8F011BE13E}"/>
              </a:ext>
            </a:extLst>
          </p:cNvPr>
          <p:cNvSpPr txBox="1"/>
          <p:nvPr/>
        </p:nvSpPr>
        <p:spPr>
          <a:xfrm>
            <a:off x="5808227" y="1105837"/>
            <a:ext cx="64709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Among the new systems, new</a:t>
            </a:r>
            <a:r>
              <a:rPr lang="en-GB" sz="14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MAPS detectors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104009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184A2-3FFC-CAA7-DF10-AE8854464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20DBD7-373E-14BD-E37E-AD92BEA29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9DA790-DBE4-0445-DE67-77ABC5DD2221}"/>
              </a:ext>
            </a:extLst>
          </p:cNvPr>
          <p:cNvSpPr txBox="1"/>
          <p:nvPr/>
        </p:nvSpPr>
        <p:spPr>
          <a:xfrm>
            <a:off x="214939" y="264651"/>
            <a:ext cx="891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New opportunities at the HL-LHC</a:t>
            </a:r>
            <a:endParaRPr lang="en-US" sz="2800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F1236C-F6FB-28CD-F02C-F363C220BB47}"/>
              </a:ext>
            </a:extLst>
          </p:cNvPr>
          <p:cNvSpPr txBox="1"/>
          <p:nvPr/>
        </p:nvSpPr>
        <p:spPr>
          <a:xfrm>
            <a:off x="623284" y="1108786"/>
            <a:ext cx="1022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20 times more luminosity than Run 2 and better detectors offer significantly enhanced </a:t>
            </a: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physics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reach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21BC90-918F-BE11-AEFD-4789152C3509}"/>
              </a:ext>
            </a:extLst>
          </p:cNvPr>
          <p:cNvSpPr txBox="1"/>
          <p:nvPr/>
        </p:nvSpPr>
        <p:spPr>
          <a:xfrm>
            <a:off x="623283" y="1557146"/>
            <a:ext cx="6243649" cy="4131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Sensitivity increase by up to 2 TeV for searches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√L or better sensitivity increase to new physics with weak or suppressed couplings (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eg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EW SUSY, WIMPs, or feebly interacting particles) 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Sensitivity to new SM processes, extended phase space, and improved precision in Higgs, </a:t>
            </a:r>
            <a:r>
              <a:rPr lang="en-GB" sz="14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multiboson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top, flavour, … probes 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Increased trigger acceptance and selection capabilities for                      low-mass, soft, unconventional signatures, and AD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Increased forward acceptance of trackers allows improved reconstruction of VBF/VBS topologies, constraints on PDFs, and control of pileup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timing detectors with 30 ~ 50 </a:t>
            </a:r>
            <a:r>
              <a:rPr lang="en-GB" sz="14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resolution help mitigate pileup and improve the detection of long-lived particles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Machine learning (and AI?) will continue to boost detector, reconstruction, and analysis performance 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higher luminosity (LHCb) and increased low-p</a:t>
            </a:r>
            <a:r>
              <a:rPr lang="en-GB" sz="1400" baseline="-250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lang="en-GB" sz="14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acceptance (ALICE) will improve sensitivity in direct searches for feebly interacting particles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2708D7-7D81-EFB0-1AE3-E964DA21FB44}"/>
              </a:ext>
            </a:extLst>
          </p:cNvPr>
          <p:cNvSpPr txBox="1"/>
          <p:nvPr/>
        </p:nvSpPr>
        <p:spPr>
          <a:xfrm>
            <a:off x="7337329" y="5507695"/>
            <a:ext cx="4620537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ALICE 3 sensitivity to ALPs from light-by-light scattering extending significantly to low masses. </a:t>
            </a:r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PbPb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collisions also offer unmatched sensitivity to some magnetic monopole processes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</a:rPr>
              <a:t>( ALICE 3 constraints estimated in two scenarios of 5% and 100% photon reconstruction eﬃciency corresponding to photons registered via conversions or in an ideal calorimeter 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48B657-5774-CBB8-4550-EC4F613055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50" t="12309" r="27063" b="61154"/>
          <a:stretch>
            <a:fillRect/>
          </a:stretch>
        </p:blipFill>
        <p:spPr>
          <a:xfrm>
            <a:off x="7007103" y="1531334"/>
            <a:ext cx="4953211" cy="40013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E6B99E4-A595-5209-EC80-CE797F80556C}"/>
              </a:ext>
            </a:extLst>
          </p:cNvPr>
          <p:cNvSpPr txBox="1"/>
          <p:nvPr/>
        </p:nvSpPr>
        <p:spPr>
          <a:xfrm>
            <a:off x="10778221" y="1441730"/>
            <a:ext cx="10823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>
              <a:spcBef>
                <a:spcPts val="3000"/>
              </a:spcBef>
            </a:pPr>
            <a:r>
              <a:rPr lang="en-GB" sz="900" dirty="0">
                <a:solidFill>
                  <a:prstClr val="black"/>
                </a:solidFill>
                <a:latin typeface="Helvetica Light" charset="0"/>
                <a:ea typeface="Helvetica Light" charset="0"/>
                <a:cs typeface="Helvetica Light" charset="0"/>
                <a:sym typeface="Wingdings" pitchFamily="2" charset="2"/>
                <a:hlinkClick r:id="rId3"/>
              </a:rPr>
              <a:t>arXiv:2203.05939</a:t>
            </a:r>
            <a:endParaRPr lang="en-CH" sz="900" dirty="0">
              <a:solidFill>
                <a:prstClr val="black"/>
              </a:solidFill>
              <a:latin typeface="Helvetica Light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857342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FF08A-475F-D2A3-160C-92F279266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4ABAB3-692F-0080-2126-22C39808F4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015F96-AEEF-2372-B4C6-1301EB79DA58}"/>
              </a:ext>
            </a:extLst>
          </p:cNvPr>
          <p:cNvSpPr txBox="1"/>
          <p:nvPr/>
        </p:nvSpPr>
        <p:spPr>
          <a:xfrm>
            <a:off x="214939" y="264651"/>
            <a:ext cx="891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New opportunities at the HL-LHC</a:t>
            </a:r>
            <a:endParaRPr lang="en-US" sz="2800" dirty="0">
              <a:solidFill>
                <a:srgbClr val="0D7FBF"/>
              </a:solidFill>
              <a:latin typeface="Helvetica" pitchFamily="2" charset="0"/>
              <a:ea typeface="Trebuchet MS" pitchFamily="-84" charset="0"/>
              <a:cs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896982-9AC0-088C-8E34-01F852452205}"/>
              </a:ext>
            </a:extLst>
          </p:cNvPr>
          <p:cNvSpPr txBox="1"/>
          <p:nvPr/>
        </p:nvSpPr>
        <p:spPr>
          <a:xfrm>
            <a:off x="623284" y="1108786"/>
            <a:ext cx="1022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3000"/>
              </a:spcBef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20 times more luminosity than Run 2 and better detectors offer significantly enhanced </a:t>
            </a:r>
            <a:r>
              <a:rPr lang="en-GB" sz="1600" b="1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physics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reach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721641-5256-B460-3C23-2EE092231921}"/>
              </a:ext>
            </a:extLst>
          </p:cNvPr>
          <p:cNvSpPr txBox="1"/>
          <p:nvPr/>
        </p:nvSpPr>
        <p:spPr>
          <a:xfrm>
            <a:off x="623283" y="1557146"/>
            <a:ext cx="624364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Sensitivity increase by up to 2 TeV for searches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√L or better sensitivity increase to new physics with weak or suppressed couplings (</a:t>
            </a:r>
            <a:r>
              <a:rPr lang="en-GB" sz="1400" dirty="0" err="1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eg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EW SUSY, WIMPs, or feebly interacting particles) 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Sensitivity to new SM processes, extended phase space, and improved precision in Higgs, </a:t>
            </a:r>
            <a:r>
              <a:rPr lang="en-GB" sz="14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multiboson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, top, flavour, … probes 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Increased trigger acceptance and selection capabilities for                      low-mass, soft, unconventional signatures, and AD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Increased forward acceptance of trackers allows improved reconstruction of VBF/VBS topologies, constraints on PDFs, and control of pileup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New timing detectors with 30 ~ 50 </a:t>
            </a:r>
            <a:r>
              <a:rPr lang="en-GB" sz="1400" dirty="0" err="1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ps</a:t>
            </a:r>
            <a:r>
              <a:rPr lang="en-GB" sz="1400" dirty="0"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resolution help mitigate pileup and improve the detection of long-lived particles</a:t>
            </a:r>
          </a:p>
          <a:p>
            <a:pPr marL="285750" lvl="0" indent="-28575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Machine learning (and AI?) will continue to boost detector, reconstruction, and analysis performance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The higher luminosity (LHCb) and increased low-p</a:t>
            </a:r>
            <a:r>
              <a:rPr kumimoji="0" lang="en-GB" sz="1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 </a:t>
            </a:r>
            <a:r>
              <a:rPr lang="en-GB" sz="1400" dirty="0">
                <a:solidFill>
                  <a:prstClr val="black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acceptance (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ALICE) will improve sensitivity in direct searches for feebly interacting particles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dirty="0">
                <a:solidFill>
                  <a:srgbClr val="0070C0"/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And, of course, the next generation HNL/FIP experiments at the LHC will significantly extend the sensitivity in coupling and mass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elvetica" pitchFamily="2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0D8F98-1400-DDAE-C974-C3286857DF94}"/>
              </a:ext>
            </a:extLst>
          </p:cNvPr>
          <p:cNvSpPr txBox="1"/>
          <p:nvPr/>
        </p:nvSpPr>
        <p:spPr>
          <a:xfrm>
            <a:off x="7760134" y="5003934"/>
            <a:ext cx="3981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0"/>
              </a:spcBef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Projection of future searches for dark scalars (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sin</a:t>
            </a:r>
            <a:r>
              <a:rPr lang="en-US" sz="12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2</a:t>
            </a:r>
            <a:r>
              <a:rPr lang="el-G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θ 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sets the mixing strength between the SM Higgs and S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sym typeface="Wingdings" pitchFamily="2" charset="2"/>
              </a:rPr>
              <a:t>)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5B7DAB-108A-2637-B5B5-41303B4A1072}"/>
              </a:ext>
            </a:extLst>
          </p:cNvPr>
          <p:cNvSpPr txBox="1"/>
          <p:nvPr/>
        </p:nvSpPr>
        <p:spPr>
          <a:xfrm>
            <a:off x="10381193" y="1701079"/>
            <a:ext cx="1623573" cy="22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Light" panose="020B0403020202020204" pitchFamily="34" charset="0"/>
                <a:hlinkClick r:id="rId2"/>
              </a:rPr>
              <a:t>ESPPU 2025 Briefing Book</a:t>
            </a:r>
            <a:endParaRPr lang="en-GB" sz="900" dirty="0">
              <a:solidFill>
                <a:schemeClr val="tx1">
                  <a:lumMod val="75000"/>
                  <a:lumOff val="25000"/>
                </a:schemeClr>
              </a:solidFill>
              <a:latin typeface="Helvetica Light" panose="020B0403020202020204" pitchFamily="34" charset="0"/>
              <a:hlinkClick r:id="rId3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64A3094-FAF7-DB3A-1E69-EEAB7AE4C2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980" t="29899" r="35717" b="50000"/>
          <a:stretch>
            <a:fillRect/>
          </a:stretch>
        </p:blipFill>
        <p:spPr>
          <a:xfrm>
            <a:off x="6596742" y="1771696"/>
            <a:ext cx="5368835" cy="316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10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32B20-47A5-8886-C0A9-6BA1824E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C4AD66-4236-60B3-D722-1C4F8CF26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2F03-9E95-40C9-A99F-3C4F7EE8CF2A}" type="slidenum"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Helvetica Light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Helvetica Ligh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F902EC-156B-7195-AE30-240C2C05F50F}"/>
              </a:ext>
            </a:extLst>
          </p:cNvPr>
          <p:cNvSpPr txBox="1"/>
          <p:nvPr/>
        </p:nvSpPr>
        <p:spPr>
          <a:xfrm>
            <a:off x="214938" y="264651"/>
            <a:ext cx="11305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24250" defTabSz="43022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Higgs self-coupling</a:t>
            </a:r>
            <a:r>
              <a:rPr lang="en-GB" sz="2800" b="1" dirty="0">
                <a:solidFill>
                  <a:srgbClr val="0D7FBF"/>
                </a:solidFill>
                <a:latin typeface="Helvetica" pitchFamily="2" charset="0"/>
                <a:ea typeface="Trebuchet MS" pitchFamily="-84" charset="0"/>
                <a:cs typeface="Helvetica Light"/>
              </a:rPr>
              <a:t> —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D7FBF"/>
                </a:solidFill>
                <a:effectLst/>
                <a:uLnTx/>
                <a:uFillTx/>
                <a:latin typeface="Helvetica" pitchFamily="2" charset="0"/>
                <a:ea typeface="Trebuchet MS" pitchFamily="-84" charset="0"/>
                <a:cs typeface="Helvetica Light"/>
              </a:rPr>
              <a:t>HL-LHC prospects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02EA7E-2501-1812-4040-BA7CEC0EBC96}"/>
              </a:ext>
            </a:extLst>
          </p:cNvPr>
          <p:cNvSpPr/>
          <p:nvPr/>
        </p:nvSpPr>
        <p:spPr>
          <a:xfrm>
            <a:off x="641953" y="1147461"/>
            <a:ext cx="11305525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Combination of expected ATLAS and CMS yields for 3 ab</a:t>
            </a:r>
            <a:r>
              <a:rPr kumimoji="0" lang="en-GB" sz="160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–1</a:t>
            </a:r>
            <a:r>
              <a:rPr kumimoji="0" lang="en-GB" sz="16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</a:t>
            </a:r>
            <a:endParaRPr lang="en-GB" sz="1400" dirty="0">
              <a:solidFill>
                <a:srgbClr val="000000"/>
              </a:solidFill>
              <a:latin typeface="Helvetica" pitchFamily="2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Note: prospects tend to be conservative as future analysis improvements not included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30EB0F0-95D2-3110-942A-4CC736BA7EE9}"/>
              </a:ext>
            </a:extLst>
          </p:cNvPr>
          <p:cNvSpPr/>
          <p:nvPr/>
        </p:nvSpPr>
        <p:spPr>
          <a:xfrm>
            <a:off x="743473" y="2999892"/>
            <a:ext cx="2469073" cy="424500"/>
          </a:xfrm>
          <a:prstGeom prst="roundRect">
            <a:avLst/>
          </a:prstGeom>
          <a:solidFill>
            <a:srgbClr val="CFF0F4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6EC04C4-0A99-9375-6E67-6425A82452BA}"/>
                  </a:ext>
                </a:extLst>
              </p:cNvPr>
              <p:cNvSpPr txBox="1"/>
              <p:nvPr/>
            </p:nvSpPr>
            <p:spPr>
              <a:xfrm>
                <a:off x="2437191" y="1972915"/>
                <a:ext cx="1493870" cy="5903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∝6</m:t>
                      </m:r>
                      <m:r>
                        <a:rPr kumimoji="0" lang="en-GB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𝝀</m:t>
                      </m:r>
                      <m:r>
                        <a:rPr kumimoji="0" lang="en-GB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𝜐</m:t>
                      </m:r>
                      <m:r>
                        <a:rPr kumimoji="0" lang="en-GB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sSubSup>
                            <m:sSubSupPr>
                              <m:ctrlP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</m:t>
                              </m:r>
                            </m:sub>
                            <m:sup>
                              <m: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𝜐</m:t>
                          </m:r>
                        </m:den>
                      </m:f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halkduster"/>
                  <a:ea typeface="+mn-ea"/>
                  <a:cs typeface="Chalkduster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6EC04C4-0A99-9375-6E67-6425A8245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7191" y="1972915"/>
                <a:ext cx="1493870" cy="5903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BD97FCD-D5B3-3603-D02D-5B2C7FD5E235}"/>
                  </a:ext>
                </a:extLst>
              </p:cNvPr>
              <p:cNvSpPr txBox="1"/>
              <p:nvPr/>
            </p:nvSpPr>
            <p:spPr>
              <a:xfrm>
                <a:off x="743473" y="3040848"/>
                <a:ext cx="246907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𝑉</m:t>
                      </m:r>
                      <m:d>
                        <m:dPr>
                          <m:ctrlP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𝜙</m:t>
                          </m:r>
                        </m:e>
                      </m:d>
                      <m:r>
                        <a:rPr kumimoji="0" lang="en-GB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=−</m:t>
                      </m:r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𝜇</m:t>
                          </m:r>
                        </m:e>
                        <m:sup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GB" sz="16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𝝀</m:t>
                      </m:r>
                      <m:sSup>
                        <m:sSupPr>
                          <m:ctrlP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16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𝜙</m:t>
                              </m:r>
                            </m:e>
                          </m:d>
                        </m:e>
                        <m:sup>
                          <m:r>
                            <a:rPr kumimoji="0" lang="en-GB" sz="16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halkduster"/>
                  <a:ea typeface="+mn-ea"/>
                  <a:cs typeface="Chalkduster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BD97FCD-D5B3-3603-D02D-5B2C7FD5E2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473" y="3040848"/>
                <a:ext cx="2469073" cy="338554"/>
              </a:xfrm>
              <a:prstGeom prst="rect">
                <a:avLst/>
              </a:prstGeom>
              <a:blipFill>
                <a:blip r:embed="rId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39592E-45FF-3A52-B5D3-D707A041B6C4}"/>
                  </a:ext>
                </a:extLst>
              </p:cNvPr>
              <p:cNvSpPr txBox="1"/>
              <p:nvPr/>
            </p:nvSpPr>
            <p:spPr>
              <a:xfrm>
                <a:off x="1633875" y="2320860"/>
                <a:ext cx="664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kumimoji="0" lang="en-GB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  <a:sym typeface="Wingdings" pitchFamily="2" charset="2"/>
                            </a:rPr>
                            <m:t>𝜅</m:t>
                          </m:r>
                        </m:e>
                        <m:sub>
                          <m:r>
                            <a:rPr kumimoji="0" lang="en-GB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4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  <a:sym typeface="Wingdings" pitchFamily="2" charset="2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4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39592E-45FF-3A52-B5D3-D707A041B6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875" y="2320860"/>
                <a:ext cx="664369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78B8467-518B-D8C9-96B6-EB3A42DB2262}"/>
              </a:ext>
            </a:extLst>
          </p:cNvPr>
          <p:cNvSpPr txBox="1"/>
          <p:nvPr/>
        </p:nvSpPr>
        <p:spPr>
          <a:xfrm>
            <a:off x="1642549" y="1878289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2" charset="0"/>
                <a:ea typeface="Helvetica Light" charset="0"/>
                <a:cs typeface="Helvetica Light" charset="0"/>
                <a:sym typeface="Wingdings" pitchFamily="2" charset="2"/>
              </a:rPr>
              <a:t>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57BCA5-F901-5654-B343-E75342EB11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6195"/>
          <a:stretch>
            <a:fillRect/>
          </a:stretch>
        </p:blipFill>
        <p:spPr>
          <a:xfrm>
            <a:off x="868588" y="1819810"/>
            <a:ext cx="2041559" cy="9286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C55C6E6-A8CD-FFA0-3A12-8BA90C70CE79}"/>
                  </a:ext>
                </a:extLst>
              </p:cNvPr>
              <p:cNvSpPr txBox="1"/>
              <p:nvPr/>
            </p:nvSpPr>
            <p:spPr>
              <a:xfrm>
                <a:off x="3350510" y="3037879"/>
                <a:ext cx="1441943" cy="339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15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GB" sz="15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𝜅</m:t>
                          </m:r>
                        </m:e>
                        <m:sub>
                          <m:r>
                            <a:rPr kumimoji="0" lang="en-GB" sz="15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𝜆</m:t>
                          </m:r>
                        </m:sub>
                      </m:sSub>
                      <m:r>
                        <a:rPr kumimoji="0" lang="en-GB" sz="15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≡</m:t>
                      </m:r>
                      <m:f>
                        <m:fPr>
                          <m:type m:val="lin"/>
                          <m:ctrlPr>
                            <a:rPr kumimoji="0" lang="en-GB" sz="15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kumimoji="0" lang="en-GB" sz="15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GB" sz="15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0" lang="en-GB" sz="15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kumimoji="0" lang="en-GB" sz="15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obs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kumimoji="0" lang="en-GB" sz="15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GB" sz="15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𝜆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kumimoji="0" lang="en-GB" sz="15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SM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C55C6E6-A8CD-FFA0-3A12-8BA90C70C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510" y="3037879"/>
                <a:ext cx="1441943" cy="339324"/>
              </a:xfrm>
              <a:prstGeom prst="rect">
                <a:avLst/>
              </a:prstGeom>
              <a:blipFill>
                <a:blip r:embed="rId6"/>
                <a:stretch>
                  <a:fillRect t="-100000" b="-16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A355B4B9-593B-F4F1-FAF3-211997F802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530" y="4527044"/>
            <a:ext cx="5014680" cy="22371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2FC51EC-455B-3E71-CA83-D1B50444C041}"/>
                  </a:ext>
                </a:extLst>
              </p:cNvPr>
              <p:cNvSpPr txBox="1"/>
              <p:nvPr/>
            </p:nvSpPr>
            <p:spPr>
              <a:xfrm>
                <a:off x="649285" y="3699089"/>
                <a:ext cx="5651503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b="0" dirty="0">
                    <a:solidFill>
                      <a:schemeClr val="tx1"/>
                    </a:solidFill>
                    <a:latin typeface="Helvetica" pitchFamily="2" charset="0"/>
                    <a:ea typeface="Cambria Math" panose="02040503050406030204" pitchFamily="18" charset="0"/>
                  </a:rPr>
                  <a:t>The measurement of </a:t>
                </a:r>
                <a14:m>
                  <m:oMath xmlns:m="http://schemas.openxmlformats.org/officeDocument/2006/math">
                    <m:r>
                      <a:rPr lang="en-US" sz="1400" b="1" i="1" dirty="0">
                        <a:solidFill>
                          <a:srgbClr val="E4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sz="1400" b="0" dirty="0">
                    <a:solidFill>
                      <a:schemeClr val="tx1"/>
                    </a:solidFill>
                    <a:latin typeface="Helvetica" pitchFamily="2" charset="0"/>
                    <a:ea typeface="Cambria Math" panose="02040503050406030204" pitchFamily="18" charset="0"/>
                  </a:rPr>
                  <a:t> allows to constrain SM extensions that produce a 1</a:t>
                </a:r>
                <a:r>
                  <a:rPr lang="en-US" sz="1400" b="0" baseline="30000" dirty="0">
                    <a:solidFill>
                      <a:schemeClr val="tx1"/>
                    </a:solidFill>
                    <a:latin typeface="Helvetica" pitchFamily="2" charset="0"/>
                    <a:ea typeface="Cambria Math" panose="02040503050406030204" pitchFamily="18" charset="0"/>
                  </a:rPr>
                  <a:t>st</a:t>
                </a:r>
                <a:r>
                  <a:rPr lang="en-US" sz="1400" b="0" dirty="0">
                    <a:solidFill>
                      <a:schemeClr val="tx1"/>
                    </a:solidFill>
                    <a:latin typeface="Helvetica" pitchFamily="2" charset="0"/>
                    <a:ea typeface="Cambria Math" panose="02040503050406030204" pitchFamily="18" charset="0"/>
                  </a:rPr>
                  <a:t> order electroweak phase transition to allow possible EW baryogenesis (SM: 2</a:t>
                </a:r>
                <a:r>
                  <a:rPr lang="en-US" sz="1400" b="0" baseline="30000" dirty="0">
                    <a:solidFill>
                      <a:schemeClr val="tx1"/>
                    </a:solidFill>
                    <a:latin typeface="Helvetica" pitchFamily="2" charset="0"/>
                    <a:ea typeface="Cambria Math" panose="02040503050406030204" pitchFamily="18" charset="0"/>
                  </a:rPr>
                  <a:t>nd</a:t>
                </a:r>
                <a:r>
                  <a:rPr lang="en-US" sz="1400" b="0" dirty="0">
                    <a:solidFill>
                      <a:schemeClr val="tx1"/>
                    </a:solidFill>
                    <a:latin typeface="Helvetica" pitchFamily="2" charset="0"/>
                    <a:ea typeface="Cambria Math" panose="02040503050406030204" pitchFamily="18" charset="0"/>
                  </a:rPr>
                  <a:t> order = continuous)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2FC51EC-455B-3E71-CA83-D1B50444C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285" y="3699089"/>
                <a:ext cx="5651503" cy="738664"/>
              </a:xfrm>
              <a:prstGeom prst="rect">
                <a:avLst/>
              </a:prstGeom>
              <a:blipFill>
                <a:blip r:embed="rId8"/>
                <a:stretch>
                  <a:fillRect l="-448" t="-1695" b="-8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9A7A205F-AAB4-B2E5-D459-C860AACB5E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4618" y="1732236"/>
            <a:ext cx="5038097" cy="503809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C189D67-82C9-686D-905B-F17EB8425F92}"/>
              </a:ext>
            </a:extLst>
          </p:cNvPr>
          <p:cNvSpPr txBox="1"/>
          <p:nvPr/>
        </p:nvSpPr>
        <p:spPr>
          <a:xfrm>
            <a:off x="10369072" y="1625150"/>
            <a:ext cx="10887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Bef>
                <a:spcPts val="3000"/>
              </a:spcBef>
            </a:pPr>
            <a:r>
              <a:rPr lang="en-CH" sz="900" dirty="0">
                <a:solidFill>
                  <a:prstClr val="black"/>
                </a:solidFill>
                <a:latin typeface="Helvetica Light" panose="020B0403020202020204" pitchFamily="34" charset="0"/>
                <a:ea typeface="Helvetica Light" charset="0"/>
                <a:cs typeface="Helvetica Light" charset="0"/>
                <a:sym typeface="Wingdings" pitchFamily="2" charset="2"/>
                <a:hlinkClick r:id="rId10"/>
              </a:rPr>
              <a:t>arXiv:2504.00672</a:t>
            </a:r>
            <a:endParaRPr lang="en-CH" sz="900" dirty="0">
              <a:solidFill>
                <a:prstClr val="black"/>
              </a:solidFill>
              <a:latin typeface="Helvetica Light" panose="020B0403020202020204" pitchFamily="34" charset="0"/>
              <a:ea typeface="Helvetica Light" charset="0"/>
              <a:cs typeface="Helvetica Light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5593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smtClean="0"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5_Office Theme">
  <a:themeElements>
    <a:clrScheme name="Custom 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FD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none">
        <a:spAutoFit/>
      </a:bodyPr>
      <a:lstStyle>
        <a:defPPr algn="l">
          <a:defRPr sz="1600" dirty="0">
            <a:latin typeface="Helvetica" pitchFamily="2" charset="0"/>
          </a:defRPr>
        </a:defPPr>
      </a:lst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marL="0" algn="l">
          <a:spcBef>
            <a:spcPts val="3000"/>
          </a:spcBef>
          <a:defRPr sz="1400" dirty="0" smtClean="0">
            <a:solidFill>
              <a:prstClr val="black"/>
            </a:solidFill>
            <a:latin typeface="Helvetica" pitchFamily="2" charset="0"/>
            <a:ea typeface="Helvetica Light" charset="0"/>
            <a:cs typeface="Helvetica Light" charset="0"/>
            <a:sym typeface="Wingdings" pitchFamily="2" charset="2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6_Office Theme">
  <a:themeElements>
    <a:clrScheme name="Custom 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FD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none">
        <a:spAutoFit/>
      </a:bodyPr>
      <a:lstStyle>
        <a:defPPr algn="l">
          <a:defRPr sz="1600" dirty="0">
            <a:latin typeface="Helvetica" pitchFamily="2" charset="0"/>
          </a:defRPr>
        </a:defPPr>
      </a:lst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>
          <a:spcBef>
            <a:spcPts val="3000"/>
          </a:spcBef>
          <a:defRPr sz="1600" dirty="0" smtClean="0">
            <a:solidFill>
              <a:prstClr val="black"/>
            </a:solidFill>
            <a:latin typeface="Helvetica Light" charset="0"/>
            <a:ea typeface="Helvetica Light" charset="0"/>
            <a:cs typeface="Helvetica Light" charset="0"/>
            <a:sym typeface="Wingdings" pitchFamily="2" charset="2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170862</TotalTime>
  <Words>8371</Words>
  <Application>Microsoft Macintosh PowerPoint</Application>
  <PresentationFormat>Widescreen</PresentationFormat>
  <Paragraphs>994</Paragraphs>
  <Slides>67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87" baseType="lpstr">
      <vt:lpstr>Aptos</vt:lpstr>
      <vt:lpstr>Aptos Display</vt:lpstr>
      <vt:lpstr>Arial</vt:lpstr>
      <vt:lpstr>Calibri</vt:lpstr>
      <vt:lpstr>Cambria Math</vt:lpstr>
      <vt:lpstr>Chalkboard</vt:lpstr>
      <vt:lpstr>Chalkduster</vt:lpstr>
      <vt:lpstr>Helvetica</vt:lpstr>
      <vt:lpstr>Helvetica Light</vt:lpstr>
      <vt:lpstr>Helvetica Neue</vt:lpstr>
      <vt:lpstr>Helvetica Neue Light</vt:lpstr>
      <vt:lpstr>Helvetica Neue Medium</vt:lpstr>
      <vt:lpstr>Symbol</vt:lpstr>
      <vt:lpstr>System Font Regular</vt:lpstr>
      <vt:lpstr>Times New Roman</vt:lpstr>
      <vt:lpstr>Wingdings</vt:lpstr>
      <vt:lpstr>Office Theme</vt:lpstr>
      <vt:lpstr>5_Office Theme</vt:lpstr>
      <vt:lpstr>6_Office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ATLAS</dc:creator>
  <cp:lastModifiedBy>Andreas Hoecker</cp:lastModifiedBy>
  <cp:revision>3433</cp:revision>
  <dcterms:created xsi:type="dcterms:W3CDTF">2025-06-05T08:09:50Z</dcterms:created>
  <dcterms:modified xsi:type="dcterms:W3CDTF">2026-09-04T20:47:02Z</dcterms:modified>
</cp:coreProperties>
</file>