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5" r:id="rId1"/>
  </p:sldMasterIdLst>
  <p:notesMasterIdLst>
    <p:notesMasterId r:id="rId15"/>
  </p:notesMasterIdLst>
  <p:handoutMasterIdLst>
    <p:handoutMasterId r:id="rId16"/>
  </p:handoutMasterIdLst>
  <p:sldIdLst>
    <p:sldId id="1097" r:id="rId2"/>
    <p:sldId id="1156" r:id="rId3"/>
    <p:sldId id="1169" r:id="rId4"/>
    <p:sldId id="1173" r:id="rId5"/>
    <p:sldId id="1165" r:id="rId6"/>
    <p:sldId id="1168" r:id="rId7"/>
    <p:sldId id="1170" r:id="rId8"/>
    <p:sldId id="1171" r:id="rId9"/>
    <p:sldId id="1172" r:id="rId10"/>
    <p:sldId id="1163" r:id="rId11"/>
    <p:sldId id="1174" r:id="rId12"/>
    <p:sldId id="1175" r:id="rId13"/>
    <p:sldId id="1176" r:id="rId14"/>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19645"/>
    <a:srgbClr val="003BB8"/>
    <a:srgbClr val="027B38"/>
    <a:srgbClr val="D80017"/>
    <a:srgbClr val="FF2500"/>
    <a:srgbClr val="FFFF7D"/>
    <a:srgbClr val="F0F0F0"/>
    <a:srgbClr val="8E100D"/>
    <a:srgbClr val="C6E6FF"/>
    <a:srgbClr val="FF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84"/>
    <p:restoredTop sz="96291"/>
  </p:normalViewPr>
  <p:slideViewPr>
    <p:cSldViewPr>
      <p:cViewPr varScale="1">
        <p:scale>
          <a:sx n="101" d="100"/>
          <a:sy n="101" d="100"/>
        </p:scale>
        <p:origin x="304" y="184"/>
      </p:cViewPr>
      <p:guideLst>
        <p:guide orient="horz" pos="2160"/>
        <p:guide pos="384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67AFB27-EAEB-A944-BC0B-D8A4637F3AD5}" type="datetime1">
              <a:rPr lang="en-GB" smtClean="0"/>
              <a:t>12/12/2022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2EA9DA-54F7-4391-9852-B45C8B261554}" type="slidenum">
              <a:rPr lang="en-GB"/>
              <a:pPr>
                <a:defRPr/>
              </a:pPr>
              <a:t>‹#›</a:t>
            </a:fld>
            <a:endParaRPr lang="en-GB"/>
          </a:p>
        </p:txBody>
      </p:sp>
    </p:spTree>
    <p:extLst>
      <p:ext uri="{BB962C8B-B14F-4D97-AF65-F5344CB8AC3E}">
        <p14:creationId xmlns:p14="http://schemas.microsoft.com/office/powerpoint/2010/main" val="2695418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99ABF12-F375-664B-BF48-4775E2759FE8}" type="datetime1">
              <a:rPr lang="en-GB" smtClean="0"/>
              <a:t>10/12/2022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109B7DA-19EB-4A1E-A2FE-0309E8617A9E}" type="slidenum">
              <a:rPr lang="en-GB"/>
              <a:pPr>
                <a:defRPr/>
              </a:pPr>
              <a:t>‹#›</a:t>
            </a:fld>
            <a:endParaRPr lang="en-GB"/>
          </a:p>
        </p:txBody>
      </p:sp>
    </p:spTree>
    <p:extLst>
      <p:ext uri="{BB962C8B-B14F-4D97-AF65-F5344CB8AC3E}">
        <p14:creationId xmlns:p14="http://schemas.microsoft.com/office/powerpoint/2010/main" val="23021857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0118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13567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719403" y="908720"/>
            <a:ext cx="11472597"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8440104"/>
      </p:ext>
    </p:extLst>
  </p:cSld>
  <p:clrMap bg1="lt1" tx1="dk1" bg2="lt2" tx2="dk2" accent1="accent1" accent2="accent2" accent3="accent3" accent4="accent4" accent5="accent5" accent6="accent6" hlink="hlink" folHlink="folHlink"/>
  <p:sldLayoutIdLst>
    <p:sldLayoutId id="2147483756" r:id="rId1"/>
    <p:sldLayoutId id="2147483759"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9.emf"/><Relationship Id="rId4" Type="http://schemas.openxmlformats.org/officeDocument/2006/relationships/image" Target="../media/image8.emf"/><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D0168C-AC87-A046-A978-F8D576372E19}"/>
              </a:ext>
            </a:extLst>
          </p:cNvPr>
          <p:cNvSpPr/>
          <p:nvPr/>
        </p:nvSpPr>
        <p:spPr>
          <a:xfrm>
            <a:off x="0" y="291426"/>
            <a:ext cx="12192000" cy="1231106"/>
          </a:xfrm>
          <a:prstGeom prst="rect">
            <a:avLst/>
          </a:prstGeom>
          <a:solidFill>
            <a:schemeClr val="bg1"/>
          </a:solidFill>
          <a:ln>
            <a:noFill/>
          </a:ln>
        </p:spPr>
        <p:txBody>
          <a:bodyPr wrap="square" rtlCol="0" anchor="ctr">
            <a:spAutoFit/>
          </a:bodyPr>
          <a:lstStyle/>
          <a:p>
            <a:pPr algn="ctr"/>
            <a:r>
              <a:rPr lang="en-US" sz="3200" dirty="0">
                <a:latin typeface="Helvetica Light" panose="020B0403020202020204" pitchFamily="34" charset="0"/>
                <a:ea typeface="Helvetica Light" charset="0"/>
                <a:cs typeface="Helvetica Light" charset="0"/>
              </a:rPr>
              <a:t>Feedback on future collider strategy  </a:t>
            </a:r>
            <a:endParaRPr lang="en-US" sz="3200" dirty="0">
              <a:latin typeface="Helvetica Light" charset="0"/>
              <a:ea typeface="Helvetica Light" charset="0"/>
              <a:cs typeface="Helvetica Light" charset="0"/>
            </a:endParaRPr>
          </a:p>
          <a:p>
            <a:pPr algn="ctr"/>
            <a:endParaRPr lang="en-US" sz="1050" dirty="0">
              <a:latin typeface="Helvetica Light" charset="0"/>
              <a:ea typeface="Helvetica Light" charset="0"/>
              <a:cs typeface="Helvetica Light" charset="0"/>
            </a:endParaRPr>
          </a:p>
          <a:p>
            <a:pPr algn="ctr"/>
            <a:r>
              <a:rPr lang="en-US" sz="1400" dirty="0">
                <a:solidFill>
                  <a:schemeClr val="tx1">
                    <a:lumMod val="50000"/>
                    <a:lumOff val="50000"/>
                  </a:schemeClr>
                </a:solidFill>
                <a:latin typeface="Helvetica Light" charset="0"/>
                <a:ea typeface="Helvetica Light" charset="0"/>
                <a:cs typeface="Helvetica Light" charset="0"/>
              </a:rPr>
              <a:t>Andreas Hoecker, Bad </a:t>
            </a:r>
            <a:r>
              <a:rPr lang="en-US" sz="1400" dirty="0" err="1">
                <a:solidFill>
                  <a:schemeClr val="tx1">
                    <a:lumMod val="50000"/>
                    <a:lumOff val="50000"/>
                  </a:schemeClr>
                </a:solidFill>
                <a:latin typeface="Helvetica Light" charset="0"/>
                <a:ea typeface="Helvetica Light" charset="0"/>
                <a:cs typeface="Helvetica Light" charset="0"/>
              </a:rPr>
              <a:t>Honnef</a:t>
            </a:r>
            <a:r>
              <a:rPr lang="en-US" sz="1400" dirty="0">
                <a:solidFill>
                  <a:schemeClr val="tx1">
                    <a:lumMod val="50000"/>
                    <a:lumOff val="50000"/>
                  </a:schemeClr>
                </a:solidFill>
                <a:latin typeface="Helvetica Light" charset="0"/>
                <a:ea typeface="Helvetica Light" charset="0"/>
                <a:cs typeface="Helvetica Light" charset="0"/>
              </a:rPr>
              <a:t>, 14 Nov 2019</a:t>
            </a:r>
          </a:p>
          <a:p>
            <a:pPr algn="ctr"/>
            <a:endParaRPr lang="en-US" sz="1600" dirty="0">
              <a:latin typeface="Helvetica Light" charset="0"/>
              <a:ea typeface="Helvetica Light" charset="0"/>
              <a:cs typeface="Helvetica Light" charset="0"/>
            </a:endParaRPr>
          </a:p>
        </p:txBody>
      </p:sp>
      <p:cxnSp>
        <p:nvCxnSpPr>
          <p:cNvPr id="25" name="Straight Connector 24"/>
          <p:cNvCxnSpPr>
            <a:cxnSpLocks/>
          </p:cNvCxnSpPr>
          <p:nvPr/>
        </p:nvCxnSpPr>
        <p:spPr>
          <a:xfrm>
            <a:off x="865542" y="1556792"/>
            <a:ext cx="10441160" cy="0"/>
          </a:xfrm>
          <a:prstGeom prst="line">
            <a:avLst/>
          </a:prstGeom>
          <a:ln w="3175" cmpd="sng">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013D550-6735-4A4E-AB51-AF02F4E82847}"/>
              </a:ext>
            </a:extLst>
          </p:cNvPr>
          <p:cNvSpPr txBox="1"/>
          <p:nvPr/>
        </p:nvSpPr>
        <p:spPr>
          <a:xfrm>
            <a:off x="3791744" y="2555392"/>
            <a:ext cx="5832648" cy="1938992"/>
          </a:xfrm>
          <a:prstGeom prst="rect">
            <a:avLst/>
          </a:prstGeom>
          <a:noFill/>
        </p:spPr>
        <p:txBody>
          <a:bodyPr wrap="square" rtlCol="0">
            <a:spAutoFit/>
          </a:bodyPr>
          <a:lstStyle/>
          <a:p>
            <a:pPr marL="285750" indent="-285750">
              <a:spcBef>
                <a:spcPts val="1200"/>
              </a:spcBef>
              <a:buFont typeface="System Font"/>
              <a:buChar char="–"/>
            </a:pPr>
            <a:r>
              <a:rPr lang="en-GB" sz="1600" dirty="0">
                <a:latin typeface="Helvetica" pitchFamily="2" charset="0"/>
                <a:ea typeface="Helvetica Neue" panose="02000503000000020004" pitchFamily="2" charset="0"/>
                <a:cs typeface="Helvetica Neue" panose="02000503000000020004" pitchFamily="2" charset="0"/>
              </a:rPr>
              <a:t>Introduction</a:t>
            </a:r>
          </a:p>
          <a:p>
            <a:pPr marL="285750" indent="-285750">
              <a:spcBef>
                <a:spcPts val="1200"/>
              </a:spcBef>
              <a:buFont typeface="System Font"/>
              <a:buChar char="–"/>
            </a:pPr>
            <a:r>
              <a:rPr lang="en-GB" sz="1600" dirty="0">
                <a:latin typeface="Helvetica" pitchFamily="2" charset="0"/>
                <a:ea typeface="Helvetica Neue" panose="02000503000000020004" pitchFamily="2" charset="0"/>
                <a:cs typeface="Helvetica Neue" panose="02000503000000020004" pitchFamily="2" charset="0"/>
              </a:rPr>
              <a:t>What will the HL-LHC achieve</a:t>
            </a:r>
            <a:endParaRPr lang="en-GB"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System Font"/>
              <a:buChar char="–"/>
            </a:pPr>
            <a:r>
              <a:rPr lang="en-GB" sz="1600" dirty="0">
                <a:latin typeface="Helvetica" pitchFamily="2" charset="0"/>
                <a:ea typeface="Helvetica Neue" panose="02000503000000020004" pitchFamily="2" charset="0"/>
                <a:cs typeface="Helvetica Neue" panose="02000503000000020004" pitchFamily="2" charset="0"/>
              </a:rPr>
              <a:t>Which CM energy for an </a:t>
            </a:r>
            <a:r>
              <a:rPr lang="en-GB" sz="1600" dirty="0" err="1">
                <a:latin typeface="Helvetica" pitchFamily="2" charset="0"/>
                <a:ea typeface="Helvetica Neue" panose="02000503000000020004" pitchFamily="2" charset="0"/>
                <a:cs typeface="Helvetica Neue" panose="02000503000000020004" pitchFamily="2" charset="0"/>
              </a:rPr>
              <a:t>e</a:t>
            </a:r>
            <a:r>
              <a:rPr lang="en-GB" sz="1600" baseline="30000" dirty="0" err="1">
                <a:latin typeface="Helvetica" pitchFamily="2" charset="0"/>
                <a:ea typeface="Helvetica Neue" panose="02000503000000020004" pitchFamily="2" charset="0"/>
                <a:cs typeface="Helvetica Neue" panose="02000503000000020004" pitchFamily="2" charset="0"/>
              </a:rPr>
              <a:t>+</a:t>
            </a:r>
            <a:r>
              <a:rPr lang="en-GB" sz="1600" dirty="0" err="1">
                <a:latin typeface="Helvetica" pitchFamily="2" charset="0"/>
                <a:ea typeface="Helvetica Neue" panose="02000503000000020004" pitchFamily="2" charset="0"/>
                <a:cs typeface="Helvetica Neue" panose="02000503000000020004" pitchFamily="2" charset="0"/>
              </a:rPr>
              <a:t>e</a:t>
            </a:r>
            <a:r>
              <a:rPr lang="en-GB" sz="1600" baseline="30000" dirty="0">
                <a:latin typeface="Helvetica" pitchFamily="2" charset="0"/>
                <a:ea typeface="Helvetica Neue" panose="02000503000000020004" pitchFamily="2" charset="0"/>
                <a:cs typeface="Helvetica Neue" panose="02000503000000020004" pitchFamily="2" charset="0"/>
              </a:rPr>
              <a:t>–</a:t>
            </a:r>
            <a:r>
              <a:rPr lang="en-GB" sz="1600" dirty="0">
                <a:latin typeface="Helvetica" pitchFamily="2" charset="0"/>
                <a:ea typeface="Helvetica Neue" panose="02000503000000020004" pitchFamily="2" charset="0"/>
                <a:cs typeface="Helvetica Neue" panose="02000503000000020004" pitchFamily="2" charset="0"/>
              </a:rPr>
              <a:t> Higgs factory</a:t>
            </a:r>
          </a:p>
          <a:p>
            <a:pPr marL="285750" indent="-285750">
              <a:spcBef>
                <a:spcPts val="1200"/>
              </a:spcBef>
              <a:buFont typeface="System Font"/>
              <a:buChar char="–"/>
            </a:pPr>
            <a:r>
              <a:rPr lang="en-GB" sz="1600" dirty="0">
                <a:latin typeface="Helvetica" pitchFamily="2" charset="0"/>
                <a:ea typeface="Helvetica Neue" panose="02000503000000020004" pitchFamily="2" charset="0"/>
                <a:cs typeface="Helvetica Neue" panose="02000503000000020004" pitchFamily="2" charset="0"/>
              </a:rPr>
              <a:t>Precision and flavour</a:t>
            </a:r>
          </a:p>
          <a:p>
            <a:pPr marL="285750" indent="-285750">
              <a:spcBef>
                <a:spcPts val="1200"/>
              </a:spcBef>
              <a:buFont typeface="System Font"/>
              <a:buChar char="–"/>
            </a:pPr>
            <a:r>
              <a:rPr lang="en-GB" sz="1600" dirty="0">
                <a:latin typeface="Helvetica" pitchFamily="2" charset="0"/>
                <a:ea typeface="Helvetica Neue" panose="02000503000000020004" pitchFamily="2" charset="0"/>
                <a:cs typeface="Helvetica Neue" panose="02000503000000020004" pitchFamily="2" charset="0"/>
              </a:rPr>
              <a:t>A few personal remarks</a:t>
            </a:r>
            <a:endParaRPr lang="en-GB" sz="1200" dirty="0">
              <a:latin typeface="Helvetica" pitchFamily="2" charset="0"/>
              <a:ea typeface="Helvetica Neue" panose="02000503000000020004" pitchFamily="2" charset="0"/>
              <a:cs typeface="Helvetica Neue" panose="02000503000000020004" pitchFamily="2" charset="0"/>
            </a:endParaRPr>
          </a:p>
        </p:txBody>
      </p:sp>
      <p:sp>
        <p:nvSpPr>
          <p:cNvPr id="4" name="TextBox 3">
            <a:extLst>
              <a:ext uri="{FF2B5EF4-FFF2-40B4-BE49-F238E27FC236}">
                <a16:creationId xmlns:a16="http://schemas.microsoft.com/office/drawing/2014/main" id="{015346BA-B05D-604C-9D6F-E184272CDE11}"/>
              </a:ext>
            </a:extLst>
          </p:cNvPr>
          <p:cNvSpPr txBox="1"/>
          <p:nvPr/>
        </p:nvSpPr>
        <p:spPr>
          <a:xfrm>
            <a:off x="0" y="5589240"/>
            <a:ext cx="12192000" cy="338554"/>
          </a:xfrm>
          <a:prstGeom prst="rect">
            <a:avLst/>
          </a:prstGeom>
          <a:noFill/>
        </p:spPr>
        <p:txBody>
          <a:bodyPr wrap="square" rtlCol="0">
            <a:spAutoFit/>
          </a:bodyPr>
          <a:lstStyle/>
          <a:p>
            <a:pPr marL="0" algn="ctr">
              <a:spcBef>
                <a:spcPts val="3000"/>
              </a:spcBef>
            </a:pPr>
            <a:r>
              <a:rPr lang="en-US" sz="1600" dirty="0">
                <a:solidFill>
                  <a:srgbClr val="C00000"/>
                </a:solidFill>
                <a:latin typeface="Helvetica" pitchFamily="2" charset="0"/>
                <a:ea typeface="Helvetica Light" charset="0"/>
                <a:cs typeface="Helvetica Light" charset="0"/>
                <a:sym typeface="Wingdings" pitchFamily="2" charset="2"/>
              </a:rPr>
              <a:t>Discussion assumes no hint for new physics at the LHC. This question is not settled yet!  </a:t>
            </a:r>
          </a:p>
        </p:txBody>
      </p:sp>
    </p:spTree>
    <p:extLst>
      <p:ext uri="{BB962C8B-B14F-4D97-AF65-F5344CB8AC3E}">
        <p14:creationId xmlns:p14="http://schemas.microsoft.com/office/powerpoint/2010/main" val="150483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Feedback to the European Strategy Group, a few personal remarks</a:t>
            </a:r>
          </a:p>
        </p:txBody>
      </p:sp>
      <p:sp>
        <p:nvSpPr>
          <p:cNvPr id="7" name="TextBox 6">
            <a:extLst>
              <a:ext uri="{FF2B5EF4-FFF2-40B4-BE49-F238E27FC236}">
                <a16:creationId xmlns:a16="http://schemas.microsoft.com/office/drawing/2014/main" id="{A33BFCC7-6536-F149-BA02-AB7A1DE8A0BB}"/>
              </a:ext>
            </a:extLst>
          </p:cNvPr>
          <p:cNvSpPr txBox="1"/>
          <p:nvPr/>
        </p:nvSpPr>
        <p:spPr>
          <a:xfrm>
            <a:off x="767408" y="1196752"/>
            <a:ext cx="11161240" cy="5432256"/>
          </a:xfrm>
          <a:prstGeom prst="rect">
            <a:avLst/>
          </a:prstGeom>
          <a:noFill/>
        </p:spPr>
        <p:txBody>
          <a:bodyPr wrap="square" rtlCol="0">
            <a:spAutoFit/>
          </a:bodyPr>
          <a:lstStyle/>
          <a:p>
            <a:pPr marL="285750" indent="-285750">
              <a:spcBef>
                <a:spcPts val="3000"/>
              </a:spcBef>
              <a:buFont typeface="Arial" panose="020B0604020202020204" pitchFamily="34" charset="0"/>
              <a:buChar char="•"/>
            </a:pPr>
            <a:r>
              <a:rPr lang="en-GB" sz="1600" dirty="0">
                <a:latin typeface="Helvetica Light" panose="020B0403020202020204" pitchFamily="34" charset="0"/>
              </a:rPr>
              <a:t>As a community we should promote the </a:t>
            </a:r>
            <a:r>
              <a:rPr lang="en-GB" sz="1600" b="1" dirty="0">
                <a:latin typeface="Helvetica" pitchFamily="2" charset="0"/>
              </a:rPr>
              <a:t>projects with the largest scientific reach </a:t>
            </a:r>
            <a:r>
              <a:rPr lang="en-GB" sz="1600" dirty="0">
                <a:latin typeface="Helvetica Light" panose="020B0403020202020204" pitchFamily="34" charset="0"/>
              </a:rPr>
              <a:t>and </a:t>
            </a:r>
            <a:r>
              <a:rPr lang="en-GB" sz="1600" b="1" dirty="0">
                <a:latin typeface="Helvetica" pitchFamily="2" charset="0"/>
              </a:rPr>
              <a:t>lowest technical risk</a:t>
            </a:r>
            <a:r>
              <a:rPr lang="en-GB" sz="1600" dirty="0">
                <a:latin typeface="Helvetica Light" panose="020B0403020202020204" pitchFamily="34" charset="0"/>
              </a:rPr>
              <a:t>, not    (or not primarily) the ones we believe the policy makers may accept (or like). If we are not convinced and united,       we will convince no one else. If we are convinced to have the best scientific projects, we can move mountains!</a:t>
            </a:r>
          </a:p>
          <a:p>
            <a:pPr marL="285750" indent="-285750">
              <a:spcBef>
                <a:spcPts val="1800"/>
              </a:spcBef>
              <a:buFont typeface="Arial" panose="020B0604020202020204" pitchFamily="34" charset="0"/>
              <a:buChar char="•"/>
            </a:pPr>
            <a:r>
              <a:rPr lang="en-GB" sz="1600" dirty="0">
                <a:latin typeface="Helvetica Light" panose="020B0403020202020204" pitchFamily="34" charset="0"/>
              </a:rPr>
              <a:t>There seems to be consensus that the next collider should be an </a:t>
            </a:r>
            <a:r>
              <a:rPr lang="en-GB" sz="1600" b="1" dirty="0" err="1">
                <a:latin typeface="Helvetica" pitchFamily="2" charset="0"/>
              </a:rPr>
              <a:t>e</a:t>
            </a:r>
            <a:r>
              <a:rPr lang="en-GB" sz="1600" b="1" baseline="30000" dirty="0" err="1">
                <a:latin typeface="Helvetica" pitchFamily="2" charset="0"/>
              </a:rPr>
              <a:t>+</a:t>
            </a:r>
            <a:r>
              <a:rPr lang="en-GB" sz="1600" b="1" dirty="0" err="1">
                <a:latin typeface="Helvetica" pitchFamily="2" charset="0"/>
              </a:rPr>
              <a:t>e</a:t>
            </a:r>
            <a:r>
              <a:rPr lang="en-GB" sz="1600" b="1" baseline="30000" dirty="0">
                <a:latin typeface="Helvetica" pitchFamily="2" charset="0"/>
              </a:rPr>
              <a:t>–</a:t>
            </a:r>
            <a:r>
              <a:rPr lang="en-GB" sz="1600" b="1" dirty="0">
                <a:latin typeface="Helvetica" pitchFamily="2" charset="0"/>
              </a:rPr>
              <a:t> “Higgs factory”</a:t>
            </a:r>
            <a:r>
              <a:rPr lang="en-GB" sz="1600" dirty="0">
                <a:latin typeface="Helvetica Light" panose="020B0403020202020204" pitchFamily="34" charset="0"/>
              </a:rPr>
              <a:t>. Given the arguments I tried     to convey, I would wish the German community emphasised the </a:t>
            </a:r>
            <a:r>
              <a:rPr lang="en-GB" sz="1600" b="1" dirty="0">
                <a:latin typeface="Helvetica" pitchFamily="2" charset="0"/>
              </a:rPr>
              <a:t>importance of such a machine as next step, w/o prioritising a concrete project</a:t>
            </a:r>
            <a:r>
              <a:rPr lang="en-GB" sz="1600" dirty="0">
                <a:latin typeface="Helvetica Light" panose="020B0403020202020204" pitchFamily="34" charset="0"/>
              </a:rPr>
              <a:t>.</a:t>
            </a:r>
          </a:p>
          <a:p>
            <a:pPr marL="285750" indent="-285750">
              <a:spcBef>
                <a:spcPts val="1800"/>
              </a:spcBef>
              <a:buFont typeface="Arial" panose="020B0604020202020204" pitchFamily="34" charset="0"/>
              <a:buChar char="•"/>
            </a:pPr>
            <a:r>
              <a:rPr lang="en-GB" sz="1600" dirty="0">
                <a:latin typeface="Helvetica Light" panose="020B0403020202020204" pitchFamily="34" charset="0"/>
              </a:rPr>
              <a:t>If Japan moves forward with the ILC, a decision is taken. Since, so far, this has not been the case </a:t>
            </a:r>
            <a:r>
              <a:rPr lang="en-GB" sz="1600" b="1" dirty="0">
                <a:latin typeface="Helvetica" pitchFamily="2" charset="0"/>
              </a:rPr>
              <a:t>we should not close the door to an FCC-</a:t>
            </a:r>
            <a:r>
              <a:rPr lang="en-GB" sz="1600" b="1" dirty="0" err="1">
                <a:latin typeface="Helvetica" pitchFamily="2" charset="0"/>
              </a:rPr>
              <a:t>ee</a:t>
            </a:r>
            <a:r>
              <a:rPr lang="en-GB" sz="1600" b="1" dirty="0">
                <a:latin typeface="Helvetica" pitchFamily="2" charset="0"/>
              </a:rPr>
              <a:t> at CERN</a:t>
            </a:r>
            <a:r>
              <a:rPr lang="en-GB" sz="1600" dirty="0">
                <a:latin typeface="Helvetica Light" panose="020B0403020202020204" pitchFamily="34" charset="0"/>
              </a:rPr>
              <a:t>. Its advantages (highest luminosity ≤ HZ, at least two experiments, lowest technical risk) counterbalance the shortcomings (inefficient &gt; </a:t>
            </a:r>
            <a:r>
              <a:rPr lang="en-GB" sz="1600" dirty="0" err="1">
                <a:latin typeface="Helvetica Light" panose="020B0403020202020204" pitchFamily="34" charset="0"/>
              </a:rPr>
              <a:t>tt</a:t>
            </a:r>
            <a:r>
              <a:rPr lang="en-GB" sz="1600" dirty="0">
                <a:latin typeface="Helvetica Light" panose="020B0403020202020204" pitchFamily="34" charset="0"/>
              </a:rPr>
              <a:t>). </a:t>
            </a:r>
            <a:r>
              <a:rPr lang="en-GB" sz="1600" b="1" dirty="0">
                <a:latin typeface="Helvetica" pitchFamily="2" charset="0"/>
              </a:rPr>
              <a:t>The FCC-</a:t>
            </a:r>
            <a:r>
              <a:rPr lang="en-GB" sz="1600" b="1" dirty="0" err="1">
                <a:latin typeface="Helvetica" pitchFamily="2" charset="0"/>
              </a:rPr>
              <a:t>ee</a:t>
            </a:r>
            <a:r>
              <a:rPr lang="en-GB" sz="1600" b="1" dirty="0">
                <a:latin typeface="Helvetica" pitchFamily="2" charset="0"/>
              </a:rPr>
              <a:t> is a phenomenal machine.</a:t>
            </a:r>
          </a:p>
          <a:p>
            <a:pPr marL="285750" indent="-285750">
              <a:spcBef>
                <a:spcPts val="1800"/>
              </a:spcBef>
              <a:buFont typeface="Arial" panose="020B0604020202020204" pitchFamily="34" charset="0"/>
              <a:buChar char="•"/>
            </a:pPr>
            <a:r>
              <a:rPr lang="en-GB" sz="1600" dirty="0">
                <a:latin typeface="Helvetica Light" panose="020B0403020202020204" pitchFamily="34" charset="0"/>
              </a:rPr>
              <a:t>I believe that the long term </a:t>
            </a:r>
            <a:r>
              <a:rPr lang="en-GB" sz="1600" b="1" dirty="0">
                <a:latin typeface="Helvetica" pitchFamily="2" charset="0"/>
              </a:rPr>
              <a:t>goal of a O(100 TeV) hadron collider for discovery physics should be emphasised</a:t>
            </a:r>
            <a:r>
              <a:rPr lang="en-GB" sz="1600" dirty="0">
                <a:latin typeface="Helvetica Light" panose="020B0403020202020204" pitchFamily="34" charset="0"/>
              </a:rPr>
              <a:t>. While it is essential that particle physics remains diverse and supports collider as well as non-collider projects, the </a:t>
            </a:r>
            <a:r>
              <a:rPr lang="en-GB" sz="1600" b="1" dirty="0">
                <a:latin typeface="Helvetica" pitchFamily="2" charset="0"/>
              </a:rPr>
              <a:t>flagship projects provide the largest scientific return</a:t>
            </a:r>
            <a:r>
              <a:rPr lang="en-GB" sz="1600" dirty="0">
                <a:latin typeface="Helvetica Light" panose="020B0403020202020204" pitchFamily="34" charset="0"/>
              </a:rPr>
              <a:t>.</a:t>
            </a:r>
          </a:p>
          <a:p>
            <a:pPr marL="285750" indent="-285750">
              <a:spcBef>
                <a:spcPts val="1800"/>
              </a:spcBef>
              <a:buFont typeface="Arial" panose="020B0604020202020204" pitchFamily="34" charset="0"/>
              <a:buChar char="•"/>
            </a:pPr>
            <a:r>
              <a:rPr lang="en-GB" sz="1600" b="1" dirty="0">
                <a:latin typeface="Helvetica" pitchFamily="2" charset="0"/>
              </a:rPr>
              <a:t>CERN</a:t>
            </a:r>
            <a:r>
              <a:rPr lang="en-GB" sz="1600" dirty="0">
                <a:latin typeface="Helvetica Light" panose="020B0403020202020204" pitchFamily="34" charset="0"/>
              </a:rPr>
              <a:t>, as the European Laboratory of Particle Physics, </a:t>
            </a:r>
            <a:r>
              <a:rPr lang="en-GB" sz="1600" b="1" dirty="0">
                <a:latin typeface="Helvetica" pitchFamily="2" charset="0"/>
              </a:rPr>
              <a:t>is predestined to host such a hadron collider</a:t>
            </a:r>
            <a:r>
              <a:rPr lang="en-GB" sz="1600" dirty="0">
                <a:latin typeface="Helvetica Light" panose="020B0403020202020204" pitchFamily="34" charset="0"/>
              </a:rPr>
              <a:t>. The way towards it could be realised via a circular </a:t>
            </a:r>
            <a:r>
              <a:rPr lang="en-GB" sz="1600" dirty="0" err="1">
                <a:latin typeface="Helvetica Light" panose="020B0403020202020204" pitchFamily="34" charset="0"/>
              </a:rPr>
              <a:t>e</a:t>
            </a:r>
            <a:r>
              <a:rPr lang="en-GB" sz="1600" baseline="30000" dirty="0" err="1">
                <a:latin typeface="Helvetica Light" panose="020B0403020202020204" pitchFamily="34" charset="0"/>
              </a:rPr>
              <a:t>+</a:t>
            </a:r>
            <a:r>
              <a:rPr lang="en-GB" sz="1600" dirty="0" err="1">
                <a:latin typeface="Helvetica Light" panose="020B0403020202020204" pitchFamily="34" charset="0"/>
              </a:rPr>
              <a:t>e</a:t>
            </a:r>
            <a:r>
              <a:rPr lang="en-GB" sz="1600" baseline="30000" dirty="0">
                <a:latin typeface="Helvetica Light" panose="020B0403020202020204" pitchFamily="34" charset="0"/>
              </a:rPr>
              <a:t>–</a:t>
            </a:r>
            <a:r>
              <a:rPr lang="en-GB" sz="1600" dirty="0">
                <a:latin typeface="Helvetica Light" panose="020B0403020202020204" pitchFamily="34" charset="0"/>
              </a:rPr>
              <a:t> collider with its own complementary physics potential.</a:t>
            </a:r>
          </a:p>
          <a:p>
            <a:pPr marL="285750" indent="-285750">
              <a:spcBef>
                <a:spcPts val="1800"/>
              </a:spcBef>
              <a:buFont typeface="Arial" panose="020B0604020202020204" pitchFamily="34" charset="0"/>
              <a:buChar char="•"/>
            </a:pPr>
            <a:r>
              <a:rPr lang="en-GB" sz="1600" dirty="0">
                <a:latin typeface="Helvetica Light" panose="020B0403020202020204" pitchFamily="34" charset="0"/>
              </a:rPr>
              <a:t>Finally, I believe it is important that the German community </a:t>
            </a:r>
            <a:r>
              <a:rPr lang="en-GB" sz="1600" b="1" dirty="0">
                <a:latin typeface="Helvetica" pitchFamily="2" charset="0"/>
              </a:rPr>
              <a:t>re-emphasises its long-term support for the High-Luminosity LHC</a:t>
            </a:r>
            <a:r>
              <a:rPr lang="en-GB" sz="1600" dirty="0">
                <a:latin typeface="Helvetica Light" panose="020B0403020202020204" pitchFamily="34" charset="0"/>
              </a:rPr>
              <a:t>. Although approved, it is not a reality yet: </a:t>
            </a:r>
            <a:r>
              <a:rPr lang="en-GB" sz="1600" b="1" dirty="0">
                <a:latin typeface="Helvetica" pitchFamily="2" charset="0"/>
              </a:rPr>
              <a:t>operation, analysis and upgrade of experiments and accelerator require our strong and lasting engagement</a:t>
            </a:r>
            <a:r>
              <a:rPr lang="en-GB" sz="1600" dirty="0">
                <a:latin typeface="Helvetica Light" panose="020B0403020202020204" pitchFamily="34" charset="0"/>
              </a:rPr>
              <a:t>. </a:t>
            </a:r>
          </a:p>
        </p:txBody>
      </p:sp>
    </p:spTree>
    <p:extLst>
      <p:ext uri="{BB962C8B-B14F-4D97-AF65-F5344CB8AC3E}">
        <p14:creationId xmlns:p14="http://schemas.microsoft.com/office/powerpoint/2010/main" val="1654255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EB2CF6-2B6F-034C-8517-3A2A58180374}"/>
              </a:ext>
            </a:extLst>
          </p:cNvPr>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sp>
        <p:nvSpPr>
          <p:cNvPr id="3" name="TextBox 2">
            <a:extLst>
              <a:ext uri="{FF2B5EF4-FFF2-40B4-BE49-F238E27FC236}">
                <a16:creationId xmlns:a16="http://schemas.microsoft.com/office/drawing/2014/main" id="{347C9D5D-F906-F142-A8A4-0260773DF557}"/>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solidFill>
                  <a:schemeClr val="bg1">
                    <a:lumMod val="50000"/>
                  </a:schemeClr>
                </a:solidFill>
                <a:latin typeface="Helvetica Light" panose="020B0403020202020204" pitchFamily="34" charset="0"/>
                <a:ea typeface="Trebuchet MS" pitchFamily="-84" charset="0"/>
                <a:cs typeface="Helvetica Light"/>
              </a:rPr>
              <a:t>Extra slide 1 — Higgs self-coupling</a:t>
            </a:r>
          </a:p>
        </p:txBody>
      </p:sp>
      <p:pic>
        <p:nvPicPr>
          <p:cNvPr id="5" name="Picture 4">
            <a:extLst>
              <a:ext uri="{FF2B5EF4-FFF2-40B4-BE49-F238E27FC236}">
                <a16:creationId xmlns:a16="http://schemas.microsoft.com/office/drawing/2014/main" id="{DCB7AB26-6139-5F47-A599-68F49D1A3336}"/>
              </a:ext>
            </a:extLst>
          </p:cNvPr>
          <p:cNvPicPr>
            <a:picLocks noChangeAspect="1"/>
          </p:cNvPicPr>
          <p:nvPr/>
        </p:nvPicPr>
        <p:blipFill>
          <a:blip r:embed="rId2"/>
          <a:stretch>
            <a:fillRect/>
          </a:stretch>
        </p:blipFill>
        <p:spPr>
          <a:xfrm rot="5400000">
            <a:off x="1924614" y="327578"/>
            <a:ext cx="4821732" cy="6992128"/>
          </a:xfrm>
          <a:prstGeom prst="rect">
            <a:avLst/>
          </a:prstGeom>
        </p:spPr>
      </p:pic>
      <p:sp>
        <p:nvSpPr>
          <p:cNvPr id="6" name="TextBox 5">
            <a:extLst>
              <a:ext uri="{FF2B5EF4-FFF2-40B4-BE49-F238E27FC236}">
                <a16:creationId xmlns:a16="http://schemas.microsoft.com/office/drawing/2014/main" id="{1389680A-9F90-5840-A616-6981A420CC5A}"/>
              </a:ext>
            </a:extLst>
          </p:cNvPr>
          <p:cNvSpPr txBox="1"/>
          <p:nvPr/>
        </p:nvSpPr>
        <p:spPr>
          <a:xfrm>
            <a:off x="8184232" y="1772816"/>
            <a:ext cx="3456384" cy="3924151"/>
          </a:xfrm>
          <a:prstGeom prst="rect">
            <a:avLst/>
          </a:prstGeom>
          <a:noFill/>
        </p:spPr>
        <p:txBody>
          <a:bodyPr wrap="square" rtlCol="0">
            <a:spAutoFit/>
          </a:bodyPr>
          <a:lstStyle/>
          <a:p>
            <a:pPr marL="0">
              <a:spcBef>
                <a:spcPts val="3000"/>
              </a:spcBef>
            </a:pPr>
            <a:r>
              <a:rPr lang="en-US" sz="1400" dirty="0">
                <a:solidFill>
                  <a:prstClr val="black"/>
                </a:solidFill>
                <a:latin typeface="Helvetica" pitchFamily="2" charset="0"/>
                <a:ea typeface="Helvetica Light" charset="0"/>
                <a:cs typeface="Helvetica Light" charset="0"/>
                <a:sym typeface="Wingdings" pitchFamily="2" charset="2"/>
              </a:rPr>
              <a:t>Graphical overview of constraints on Higgs self-coupling expected for future colliders</a:t>
            </a:r>
          </a:p>
          <a:p>
            <a:pPr marL="0">
              <a:spcBef>
                <a:spcPts val="3000"/>
              </a:spcBef>
            </a:pPr>
            <a:r>
              <a:rPr lang="en-US" sz="1000" dirty="0">
                <a:solidFill>
                  <a:prstClr val="black"/>
                </a:solidFill>
                <a:latin typeface="Helvetica" pitchFamily="2" charset="0"/>
                <a:ea typeface="Helvetica Light" charset="0"/>
                <a:cs typeface="Helvetica Light" charset="0"/>
                <a:sym typeface="Wingdings" pitchFamily="2" charset="2"/>
              </a:rPr>
              <a:t>Figure from 1905.03764:</a:t>
            </a:r>
          </a:p>
          <a:p>
            <a:endParaRPr lang="en-US" sz="400" dirty="0">
              <a:latin typeface="Helvetica Light" panose="020B0403020202020204" pitchFamily="34" charset="0"/>
            </a:endParaRPr>
          </a:p>
          <a:p>
            <a:r>
              <a:rPr lang="en-US" sz="1050" dirty="0">
                <a:latin typeface="Helvetica Light" panose="020B0403020202020204" pitchFamily="34" charset="0"/>
              </a:rPr>
              <a:t>Sensitivity at 68% probability on the Higgs cubic self-coupling at the various FCs. All values reported correspond </a:t>
            </a:r>
            <a:r>
              <a:rPr lang="en-US" sz="900" dirty="0">
                <a:latin typeface="Helvetica Light" panose="020B0403020202020204" pitchFamily="34" charset="0"/>
              </a:rPr>
              <a:t>t</a:t>
            </a:r>
            <a:r>
              <a:rPr lang="en-US" sz="1050" dirty="0">
                <a:latin typeface="Helvetica Light" panose="020B0403020202020204" pitchFamily="34" charset="0"/>
              </a:rPr>
              <a:t>o a simplified combination of the considered collider with HL-LHC. Only numbers for Method (1), i.e. "di-H excl.", corresponding to the results given by the future collider collaborations, and for Method (4), i.e. "single-H glob." are shown (the results for Method (3) are reported in parenthesis). For Method (4) we report the results computed by the </a:t>
            </a:r>
            <a:r>
              <a:rPr lang="en-US" sz="1050" dirty="0" err="1">
                <a:latin typeface="Helvetica Light" panose="020B0403020202020204" pitchFamily="34" charset="0"/>
              </a:rPr>
              <a:t>Higgs@FC</a:t>
            </a:r>
            <a:r>
              <a:rPr lang="en-US" sz="1050" dirty="0">
                <a:latin typeface="Helvetica Light" panose="020B0403020202020204" pitchFamily="34" charset="0"/>
              </a:rPr>
              <a:t> working group. For the leptonic colliders, the runs are considered in sequence. For the colliders with √s &lt; 400 GeV, Method (1) cannot be used, hence the dash signs. Due to the lack of results available for the ep cross section in SMEFT, we do not present any result for </a:t>
            </a:r>
            <a:r>
              <a:rPr lang="en-US" sz="1050" dirty="0" err="1">
                <a:latin typeface="Helvetica Light" panose="020B0403020202020204" pitchFamily="34" charset="0"/>
              </a:rPr>
              <a:t>LHeC</a:t>
            </a:r>
            <a:r>
              <a:rPr lang="en-US" sz="1050" dirty="0">
                <a:latin typeface="Helvetica Light" panose="020B0403020202020204" pitchFamily="34" charset="0"/>
              </a:rPr>
              <a:t> nor HE-</a:t>
            </a:r>
            <a:r>
              <a:rPr lang="en-US" sz="1050" dirty="0" err="1">
                <a:latin typeface="Helvetica Light" panose="020B0403020202020204" pitchFamily="34" charset="0"/>
              </a:rPr>
              <a:t>LHeC</a:t>
            </a:r>
            <a:r>
              <a:rPr lang="en-US" sz="1050" dirty="0">
                <a:latin typeface="Helvetica Light" panose="020B0403020202020204" pitchFamily="34" charset="0"/>
              </a:rPr>
              <a:t>, and only results with Method (1) for FCC-eh. </a:t>
            </a:r>
            <a:endParaRPr lang="en-US" sz="900" dirty="0">
              <a:latin typeface="Helvetica Light" panose="020B0403020202020204" pitchFamily="34" charset="0"/>
            </a:endParaRPr>
          </a:p>
        </p:txBody>
      </p:sp>
    </p:spTree>
    <p:extLst>
      <p:ext uri="{BB962C8B-B14F-4D97-AF65-F5344CB8AC3E}">
        <p14:creationId xmlns:p14="http://schemas.microsoft.com/office/powerpoint/2010/main" val="2410073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FCCBA9-5EFA-B446-92CA-678E38042819}"/>
              </a:ext>
            </a:extLst>
          </p:cNvPr>
          <p:cNvPicPr>
            <a:picLocks noChangeAspect="1"/>
          </p:cNvPicPr>
          <p:nvPr/>
        </p:nvPicPr>
        <p:blipFill rotWithShape="1">
          <a:blip r:embed="rId2"/>
          <a:srcRect t="4691"/>
          <a:stretch/>
        </p:blipFill>
        <p:spPr>
          <a:xfrm rot="5400000">
            <a:off x="6840198" y="1028617"/>
            <a:ext cx="4313575" cy="5657955"/>
          </a:xfrm>
          <a:prstGeom prst="rect">
            <a:avLst/>
          </a:prstGeom>
        </p:spPr>
      </p:pic>
      <p:sp>
        <p:nvSpPr>
          <p:cNvPr id="2" name="Slide Number Placeholder 1">
            <a:extLst>
              <a:ext uri="{FF2B5EF4-FFF2-40B4-BE49-F238E27FC236}">
                <a16:creationId xmlns:a16="http://schemas.microsoft.com/office/drawing/2014/main" id="{2C2721A5-0C95-554C-8BA0-23AB9EBB1D28}"/>
              </a:ext>
            </a:extLst>
          </p:cNvPr>
          <p:cNvSpPr>
            <a:spLocks noGrp="1"/>
          </p:cNvSpPr>
          <p:nvPr>
            <p:ph type="sldNum" sz="quarter" idx="4"/>
          </p:nvPr>
        </p:nvSpPr>
        <p:spPr/>
        <p:txBody>
          <a:bodyPr/>
          <a:lstStyle/>
          <a:p>
            <a:pPr>
              <a:defRPr/>
            </a:pPr>
            <a:fld id="{611C2F03-9E95-40C9-A99F-3C4F7EE8CF2A}" type="slidenum">
              <a:rPr lang="en-GB" smtClean="0"/>
              <a:pPr>
                <a:defRPr/>
              </a:pPr>
              <a:t>12</a:t>
            </a:fld>
            <a:endParaRPr lang="en-GB" dirty="0"/>
          </a:p>
        </p:txBody>
      </p:sp>
      <p:sp>
        <p:nvSpPr>
          <p:cNvPr id="3" name="TextBox 2">
            <a:extLst>
              <a:ext uri="{FF2B5EF4-FFF2-40B4-BE49-F238E27FC236}">
                <a16:creationId xmlns:a16="http://schemas.microsoft.com/office/drawing/2014/main" id="{87AE075B-7030-7946-8D27-84DF8E6391F1}"/>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solidFill>
                  <a:schemeClr val="bg1">
                    <a:lumMod val="50000"/>
                  </a:schemeClr>
                </a:solidFill>
                <a:latin typeface="Helvetica Light" panose="020B0403020202020204" pitchFamily="34" charset="0"/>
                <a:ea typeface="Trebuchet MS" pitchFamily="-84" charset="0"/>
                <a:cs typeface="Helvetica Light"/>
              </a:rPr>
              <a:t>Extra slide 2 — Power consumption</a:t>
            </a:r>
          </a:p>
        </p:txBody>
      </p:sp>
      <p:pic>
        <p:nvPicPr>
          <p:cNvPr id="7" name="Picture 6">
            <a:extLst>
              <a:ext uri="{FF2B5EF4-FFF2-40B4-BE49-F238E27FC236}">
                <a16:creationId xmlns:a16="http://schemas.microsoft.com/office/drawing/2014/main" id="{781C7583-9FEF-3B46-A393-BAF8838916D9}"/>
              </a:ext>
            </a:extLst>
          </p:cNvPr>
          <p:cNvPicPr>
            <a:picLocks noChangeAspect="1"/>
          </p:cNvPicPr>
          <p:nvPr/>
        </p:nvPicPr>
        <p:blipFill rotWithShape="1">
          <a:blip r:embed="rId3"/>
          <a:srcRect t="4691"/>
          <a:stretch/>
        </p:blipFill>
        <p:spPr>
          <a:xfrm rot="5400000">
            <a:off x="1110234" y="1028616"/>
            <a:ext cx="4313574" cy="5657957"/>
          </a:xfrm>
          <a:prstGeom prst="rect">
            <a:avLst/>
          </a:prstGeom>
        </p:spPr>
      </p:pic>
      <p:sp>
        <p:nvSpPr>
          <p:cNvPr id="8" name="TextBox 7">
            <a:extLst>
              <a:ext uri="{FF2B5EF4-FFF2-40B4-BE49-F238E27FC236}">
                <a16:creationId xmlns:a16="http://schemas.microsoft.com/office/drawing/2014/main" id="{E2EA5E27-B60B-2444-89A4-F98DD8BB7E51}"/>
              </a:ext>
            </a:extLst>
          </p:cNvPr>
          <p:cNvSpPr txBox="1"/>
          <p:nvPr/>
        </p:nvSpPr>
        <p:spPr>
          <a:xfrm>
            <a:off x="5214766" y="1677058"/>
            <a:ext cx="819455" cy="261610"/>
          </a:xfrm>
          <a:prstGeom prst="rect">
            <a:avLst/>
          </a:prstGeom>
          <a:noFill/>
        </p:spPr>
        <p:txBody>
          <a:bodyPr wrap="none" rtlCol="0">
            <a:spAutoFit/>
          </a:bodyPr>
          <a:lstStyle/>
          <a:p>
            <a:pPr marL="0">
              <a:spcBef>
                <a:spcPts val="3000"/>
              </a:spcBef>
            </a:pPr>
            <a:r>
              <a:rPr lang="en-US" sz="1050" dirty="0">
                <a:solidFill>
                  <a:schemeClr val="tx1">
                    <a:lumMod val="50000"/>
                    <a:lumOff val="50000"/>
                  </a:schemeClr>
                </a:solidFill>
                <a:latin typeface="Helvetica Light" charset="0"/>
                <a:ea typeface="Helvetica Light" charset="0"/>
                <a:cs typeface="Helvetica Light" charset="0"/>
                <a:sym typeface="Wingdings" pitchFamily="2" charset="2"/>
              </a:rPr>
              <a:t>Jenny List</a:t>
            </a:r>
          </a:p>
        </p:txBody>
      </p:sp>
      <p:sp>
        <p:nvSpPr>
          <p:cNvPr id="9" name="TextBox 8">
            <a:extLst>
              <a:ext uri="{FF2B5EF4-FFF2-40B4-BE49-F238E27FC236}">
                <a16:creationId xmlns:a16="http://schemas.microsoft.com/office/drawing/2014/main" id="{3503608A-724B-0C4C-B152-7E7D2D4508A3}"/>
              </a:ext>
            </a:extLst>
          </p:cNvPr>
          <p:cNvSpPr txBox="1"/>
          <p:nvPr/>
        </p:nvSpPr>
        <p:spPr>
          <a:xfrm>
            <a:off x="10921604" y="1677058"/>
            <a:ext cx="819455" cy="261610"/>
          </a:xfrm>
          <a:prstGeom prst="rect">
            <a:avLst/>
          </a:prstGeom>
          <a:noFill/>
        </p:spPr>
        <p:txBody>
          <a:bodyPr wrap="none" rtlCol="0">
            <a:spAutoFit/>
          </a:bodyPr>
          <a:lstStyle/>
          <a:p>
            <a:pPr marL="0">
              <a:spcBef>
                <a:spcPts val="3000"/>
              </a:spcBef>
            </a:pPr>
            <a:r>
              <a:rPr lang="en-US" sz="1050" dirty="0">
                <a:solidFill>
                  <a:schemeClr val="tx1">
                    <a:lumMod val="50000"/>
                    <a:lumOff val="50000"/>
                  </a:schemeClr>
                </a:solidFill>
                <a:latin typeface="Helvetica Light" charset="0"/>
                <a:ea typeface="Helvetica Light" charset="0"/>
                <a:cs typeface="Helvetica Light" charset="0"/>
                <a:sym typeface="Wingdings" pitchFamily="2" charset="2"/>
              </a:rPr>
              <a:t>Jenny List</a:t>
            </a:r>
          </a:p>
        </p:txBody>
      </p:sp>
      <p:cxnSp>
        <p:nvCxnSpPr>
          <p:cNvPr id="12" name="Straight Connector 11">
            <a:extLst>
              <a:ext uri="{FF2B5EF4-FFF2-40B4-BE49-F238E27FC236}">
                <a16:creationId xmlns:a16="http://schemas.microsoft.com/office/drawing/2014/main" id="{A1E70870-F19E-144D-A7B2-265B1D5ECB8A}"/>
              </a:ext>
            </a:extLst>
          </p:cNvPr>
          <p:cNvCxnSpPr>
            <a:cxnSpLocks/>
          </p:cNvCxnSpPr>
          <p:nvPr/>
        </p:nvCxnSpPr>
        <p:spPr>
          <a:xfrm>
            <a:off x="2729076" y="3573016"/>
            <a:ext cx="0" cy="1710033"/>
          </a:xfrm>
          <a:prstGeom prst="line">
            <a:avLst/>
          </a:prstGeom>
          <a:ln w="9525">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E8B90738-8596-9042-9AB3-EFAB45D05B7E}"/>
              </a:ext>
            </a:extLst>
          </p:cNvPr>
          <p:cNvSpPr txBox="1"/>
          <p:nvPr/>
        </p:nvSpPr>
        <p:spPr>
          <a:xfrm>
            <a:off x="2050079" y="4982342"/>
            <a:ext cx="643372" cy="174851"/>
          </a:xfrm>
          <a:prstGeom prst="rect">
            <a:avLst/>
          </a:prstGeom>
          <a:solidFill>
            <a:schemeClr val="bg1"/>
          </a:solidFill>
          <a:ln>
            <a:noFill/>
          </a:ln>
        </p:spPr>
        <p:txBody>
          <a:bodyPr wrap="none" lIns="36000" tIns="18000" rIns="36000" bIns="18000" rtlCol="0">
            <a:spAutoFit/>
          </a:bodyPr>
          <a:lstStyle/>
          <a:p>
            <a:pPr marL="0">
              <a:spcBef>
                <a:spcPts val="3000"/>
              </a:spcBef>
            </a:pPr>
            <a:r>
              <a:rPr lang="en-US" sz="900" b="1" dirty="0">
                <a:solidFill>
                  <a:schemeClr val="tx2"/>
                </a:solidFill>
                <a:latin typeface="Helvetica" pitchFamily="2" charset="0"/>
                <a:ea typeface="Helvetica Light" charset="0"/>
                <a:cs typeface="Helvetica Light" charset="0"/>
                <a:sym typeface="Wingdings" pitchFamily="2" charset="2"/>
              </a:rPr>
              <a:t>HZ factory</a:t>
            </a:r>
          </a:p>
        </p:txBody>
      </p:sp>
      <p:cxnSp>
        <p:nvCxnSpPr>
          <p:cNvPr id="14" name="Straight Connector 13">
            <a:extLst>
              <a:ext uri="{FF2B5EF4-FFF2-40B4-BE49-F238E27FC236}">
                <a16:creationId xmlns:a16="http://schemas.microsoft.com/office/drawing/2014/main" id="{BF3616F0-EEB7-5143-AB3A-04DF29177F17}"/>
              </a:ext>
            </a:extLst>
          </p:cNvPr>
          <p:cNvCxnSpPr>
            <a:cxnSpLocks/>
          </p:cNvCxnSpPr>
          <p:nvPr/>
        </p:nvCxnSpPr>
        <p:spPr>
          <a:xfrm>
            <a:off x="8451970" y="2132856"/>
            <a:ext cx="0" cy="2813861"/>
          </a:xfrm>
          <a:prstGeom prst="line">
            <a:avLst/>
          </a:prstGeom>
          <a:ln w="9525">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2F2E93D-796E-E44C-965A-04BF666F0211}"/>
              </a:ext>
            </a:extLst>
          </p:cNvPr>
          <p:cNvSpPr txBox="1"/>
          <p:nvPr/>
        </p:nvSpPr>
        <p:spPr>
          <a:xfrm>
            <a:off x="7772594" y="4771866"/>
            <a:ext cx="643372" cy="174851"/>
          </a:xfrm>
          <a:prstGeom prst="rect">
            <a:avLst/>
          </a:prstGeom>
          <a:solidFill>
            <a:schemeClr val="bg1"/>
          </a:solidFill>
          <a:ln>
            <a:noFill/>
          </a:ln>
        </p:spPr>
        <p:txBody>
          <a:bodyPr wrap="none" lIns="36000" tIns="18000" rIns="36000" bIns="18000" rtlCol="0">
            <a:spAutoFit/>
          </a:bodyPr>
          <a:lstStyle/>
          <a:p>
            <a:pPr marL="0">
              <a:spcBef>
                <a:spcPts val="3000"/>
              </a:spcBef>
            </a:pPr>
            <a:r>
              <a:rPr lang="en-US" sz="900" b="1" dirty="0">
                <a:solidFill>
                  <a:schemeClr val="tx2"/>
                </a:solidFill>
                <a:latin typeface="Helvetica" pitchFamily="2" charset="0"/>
                <a:ea typeface="Helvetica Light" charset="0"/>
                <a:cs typeface="Helvetica Light" charset="0"/>
                <a:sym typeface="Wingdings" pitchFamily="2" charset="2"/>
              </a:rPr>
              <a:t>HZ factory</a:t>
            </a:r>
          </a:p>
        </p:txBody>
      </p:sp>
    </p:spTree>
    <p:extLst>
      <p:ext uri="{BB962C8B-B14F-4D97-AF65-F5344CB8AC3E}">
        <p14:creationId xmlns:p14="http://schemas.microsoft.com/office/powerpoint/2010/main" val="2273588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EDF558-9DAF-674A-B4E0-49491D1052A8}"/>
              </a:ext>
            </a:extLst>
          </p:cNvPr>
          <p:cNvSpPr>
            <a:spLocks noGrp="1"/>
          </p:cNvSpPr>
          <p:nvPr>
            <p:ph type="sldNum" sz="quarter" idx="4"/>
          </p:nvPr>
        </p:nvSpPr>
        <p:spPr/>
        <p:txBody>
          <a:bodyPr/>
          <a:lstStyle/>
          <a:p>
            <a:pPr>
              <a:defRPr/>
            </a:pPr>
            <a:fld id="{611C2F03-9E95-40C9-A99F-3C4F7EE8CF2A}" type="slidenum">
              <a:rPr lang="en-GB" smtClean="0"/>
              <a:pPr>
                <a:defRPr/>
              </a:pPr>
              <a:t>13</a:t>
            </a:fld>
            <a:endParaRPr lang="en-GB" dirty="0"/>
          </a:p>
        </p:txBody>
      </p:sp>
      <p:pic>
        <p:nvPicPr>
          <p:cNvPr id="3" name="Picture 2">
            <a:extLst>
              <a:ext uri="{FF2B5EF4-FFF2-40B4-BE49-F238E27FC236}">
                <a16:creationId xmlns:a16="http://schemas.microsoft.com/office/drawing/2014/main" id="{6F7C9B1D-BA5D-FF40-BC58-19E8F929CB55}"/>
              </a:ext>
            </a:extLst>
          </p:cNvPr>
          <p:cNvPicPr>
            <a:picLocks noChangeAspect="1"/>
          </p:cNvPicPr>
          <p:nvPr/>
        </p:nvPicPr>
        <p:blipFill>
          <a:blip r:embed="rId2"/>
          <a:stretch>
            <a:fillRect/>
          </a:stretch>
        </p:blipFill>
        <p:spPr>
          <a:xfrm>
            <a:off x="551384" y="1061900"/>
            <a:ext cx="5832648" cy="5638226"/>
          </a:xfrm>
          <a:prstGeom prst="rect">
            <a:avLst/>
          </a:prstGeom>
        </p:spPr>
      </p:pic>
      <p:sp>
        <p:nvSpPr>
          <p:cNvPr id="4" name="TextBox 3">
            <a:extLst>
              <a:ext uri="{FF2B5EF4-FFF2-40B4-BE49-F238E27FC236}">
                <a16:creationId xmlns:a16="http://schemas.microsoft.com/office/drawing/2014/main" id="{E811E6D4-33FB-234F-BB9D-79B9530DAC02}"/>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solidFill>
                  <a:schemeClr val="bg1">
                    <a:lumMod val="50000"/>
                  </a:schemeClr>
                </a:solidFill>
                <a:latin typeface="Helvetica Light" panose="020B0403020202020204" pitchFamily="34" charset="0"/>
                <a:ea typeface="Trebuchet MS" pitchFamily="-84" charset="0"/>
                <a:cs typeface="Helvetica Light"/>
              </a:rPr>
              <a:t>Extra slide 2 — </a:t>
            </a:r>
            <a:r>
              <a:rPr lang="en-US" sz="2400" dirty="0" err="1">
                <a:solidFill>
                  <a:schemeClr val="bg1">
                    <a:lumMod val="50000"/>
                  </a:schemeClr>
                </a:solidFill>
                <a:latin typeface="Helvetica Light" panose="020B0403020202020204" pitchFamily="34" charset="0"/>
                <a:ea typeface="Trebuchet MS" pitchFamily="-84" charset="0"/>
                <a:cs typeface="Helvetica Light"/>
              </a:rPr>
              <a:t>e</a:t>
            </a:r>
            <a:r>
              <a:rPr lang="en-US" sz="2400" baseline="30000" dirty="0" err="1">
                <a:solidFill>
                  <a:schemeClr val="bg1">
                    <a:lumMod val="50000"/>
                  </a:schemeClr>
                </a:solidFill>
                <a:latin typeface="Helvetica Light" panose="020B0403020202020204" pitchFamily="34" charset="0"/>
                <a:ea typeface="Trebuchet MS" pitchFamily="-84" charset="0"/>
                <a:cs typeface="Helvetica Light"/>
              </a:rPr>
              <a:t>+</a:t>
            </a:r>
            <a:r>
              <a:rPr lang="en-US" sz="2400" dirty="0" err="1">
                <a:solidFill>
                  <a:schemeClr val="bg1">
                    <a:lumMod val="50000"/>
                  </a:schemeClr>
                </a:solidFill>
                <a:latin typeface="Helvetica Light" panose="020B0403020202020204" pitchFamily="34" charset="0"/>
                <a:ea typeface="Trebuchet MS" pitchFamily="-84" charset="0"/>
                <a:cs typeface="Helvetica Light"/>
              </a:rPr>
              <a:t>e</a:t>
            </a:r>
            <a:r>
              <a:rPr lang="en-US" sz="2400" baseline="30000" dirty="0">
                <a:solidFill>
                  <a:schemeClr val="bg1">
                    <a:lumMod val="50000"/>
                  </a:schemeClr>
                </a:solidFill>
                <a:latin typeface="Helvetica Light" panose="020B0403020202020204" pitchFamily="34" charset="0"/>
                <a:ea typeface="Trebuchet MS" pitchFamily="-84" charset="0"/>
                <a:cs typeface="Helvetica Light"/>
              </a:rPr>
              <a:t>–</a:t>
            </a:r>
            <a:r>
              <a:rPr lang="en-US" sz="2400" dirty="0">
                <a:solidFill>
                  <a:schemeClr val="bg1">
                    <a:lumMod val="50000"/>
                  </a:schemeClr>
                </a:solidFill>
                <a:latin typeface="Helvetica Light" panose="020B0403020202020204" pitchFamily="34" charset="0"/>
                <a:ea typeface="Trebuchet MS" pitchFamily="-84" charset="0"/>
                <a:cs typeface="Helvetica Light"/>
              </a:rPr>
              <a:t> </a:t>
            </a:r>
            <a:r>
              <a:rPr lang="en-US" sz="2400" dirty="0">
                <a:solidFill>
                  <a:schemeClr val="bg1">
                    <a:lumMod val="50000"/>
                  </a:schemeClr>
                </a:solidFill>
                <a:latin typeface="Symbol" pitchFamily="2" charset="2"/>
                <a:ea typeface="Trebuchet MS" pitchFamily="-84" charset="0"/>
                <a:cs typeface="Helvetica Light"/>
              </a:rPr>
              <a:t>®</a:t>
            </a:r>
            <a:r>
              <a:rPr lang="en-US" sz="2400" dirty="0">
                <a:solidFill>
                  <a:schemeClr val="bg1">
                    <a:lumMod val="50000"/>
                  </a:schemeClr>
                </a:solidFill>
                <a:latin typeface="Helvetica Light" panose="020B0403020202020204" pitchFamily="34" charset="0"/>
                <a:ea typeface="Trebuchet MS" pitchFamily="-84" charset="0"/>
                <a:cs typeface="Helvetica Light"/>
              </a:rPr>
              <a:t> H+X cross sections</a:t>
            </a:r>
          </a:p>
        </p:txBody>
      </p:sp>
      <p:cxnSp>
        <p:nvCxnSpPr>
          <p:cNvPr id="5" name="Straight Connector 4">
            <a:extLst>
              <a:ext uri="{FF2B5EF4-FFF2-40B4-BE49-F238E27FC236}">
                <a16:creationId xmlns:a16="http://schemas.microsoft.com/office/drawing/2014/main" id="{F0FB58E8-7085-8447-91CB-66780BB39774}"/>
              </a:ext>
            </a:extLst>
          </p:cNvPr>
          <p:cNvCxnSpPr>
            <a:cxnSpLocks/>
          </p:cNvCxnSpPr>
          <p:nvPr/>
        </p:nvCxnSpPr>
        <p:spPr>
          <a:xfrm>
            <a:off x="1967794" y="1639839"/>
            <a:ext cx="0" cy="4381449"/>
          </a:xfrm>
          <a:prstGeom prst="line">
            <a:avLst/>
          </a:prstGeom>
          <a:ln w="9525">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DDC7993-F61E-8840-B37C-30D3B9A7457E}"/>
              </a:ext>
            </a:extLst>
          </p:cNvPr>
          <p:cNvSpPr txBox="1"/>
          <p:nvPr/>
        </p:nvSpPr>
        <p:spPr>
          <a:xfrm>
            <a:off x="1775520" y="6029180"/>
            <a:ext cx="832527" cy="221018"/>
          </a:xfrm>
          <a:prstGeom prst="rect">
            <a:avLst/>
          </a:prstGeom>
          <a:solidFill>
            <a:schemeClr val="bg1"/>
          </a:solidFill>
          <a:ln>
            <a:noFill/>
          </a:ln>
        </p:spPr>
        <p:txBody>
          <a:bodyPr wrap="none" lIns="36000" tIns="18000" rIns="36000" bIns="18000" rtlCol="0">
            <a:spAutoFit/>
          </a:bodyPr>
          <a:lstStyle/>
          <a:p>
            <a:pPr marL="0">
              <a:spcBef>
                <a:spcPts val="3000"/>
              </a:spcBef>
            </a:pPr>
            <a:r>
              <a:rPr lang="en-US" sz="1200" b="1" dirty="0">
                <a:solidFill>
                  <a:schemeClr val="tx2"/>
                </a:solidFill>
                <a:latin typeface="Helvetica" pitchFamily="2" charset="0"/>
                <a:ea typeface="Helvetica Light" charset="0"/>
                <a:cs typeface="Helvetica Light" charset="0"/>
                <a:sym typeface="Wingdings" pitchFamily="2" charset="2"/>
              </a:rPr>
              <a:t>HZ factory</a:t>
            </a:r>
          </a:p>
        </p:txBody>
      </p:sp>
    </p:spTree>
    <p:extLst>
      <p:ext uri="{BB962C8B-B14F-4D97-AF65-F5344CB8AC3E}">
        <p14:creationId xmlns:p14="http://schemas.microsoft.com/office/powerpoint/2010/main" val="3213513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2</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7" y="260649"/>
            <a:ext cx="12014173" cy="830997"/>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German input to European Strategy Update</a:t>
            </a:r>
            <a:endParaRPr lang="en-US" sz="2400" baseline="30000" dirty="0">
              <a:latin typeface="Helvetica Light"/>
              <a:cs typeface="Helvetica Light"/>
            </a:endParaRPr>
          </a:p>
          <a:p>
            <a:pPr indent="450850"/>
            <a:endParaRPr lang="en-US" sz="2400" dirty="0">
              <a:latin typeface="Helvetica Light" panose="020B0403020202020204" pitchFamily="34" charset="0"/>
              <a:ea typeface="Trebuchet MS" pitchFamily="-84" charset="0"/>
              <a:cs typeface="Helvetica Light"/>
            </a:endParaRPr>
          </a:p>
        </p:txBody>
      </p:sp>
      <p:sp>
        <p:nvSpPr>
          <p:cNvPr id="9" name="TextBox 8">
            <a:extLst>
              <a:ext uri="{FF2B5EF4-FFF2-40B4-BE49-F238E27FC236}">
                <a16:creationId xmlns:a16="http://schemas.microsoft.com/office/drawing/2014/main" id="{02A0A536-5050-3448-819A-5EE23EF6D383}"/>
              </a:ext>
            </a:extLst>
          </p:cNvPr>
          <p:cNvSpPr txBox="1"/>
          <p:nvPr/>
        </p:nvSpPr>
        <p:spPr>
          <a:xfrm>
            <a:off x="767407" y="1268760"/>
            <a:ext cx="9937103" cy="1069524"/>
          </a:xfrm>
          <a:prstGeom prst="rect">
            <a:avLst/>
          </a:prstGeom>
          <a:noFill/>
        </p:spPr>
        <p:txBody>
          <a:bodyPr wrap="square" rtlCol="0">
            <a:spAutoFit/>
          </a:bodyPr>
          <a:lstStyle/>
          <a:p>
            <a:pPr>
              <a:spcBef>
                <a:spcPts val="3000"/>
              </a:spcBef>
            </a:pPr>
            <a:r>
              <a:rPr lang="en-GB" sz="1600" dirty="0">
                <a:solidFill>
                  <a:srgbClr val="D80017"/>
                </a:solidFill>
                <a:latin typeface="Helvetica" pitchFamily="2" charset="0"/>
                <a:ea typeface="Helvetica Neue" panose="02000503000000020004" pitchFamily="2" charset="0"/>
                <a:cs typeface="Helvetica Neue" panose="02000503000000020004" pitchFamily="2" charset="0"/>
              </a:rPr>
              <a:t>The German input to European process is extremely important</a:t>
            </a:r>
            <a:endParaRPr lang="en-US"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Biggest contributor </a:t>
            </a:r>
            <a:r>
              <a:rPr lang="en-US" sz="1500">
                <a:latin typeface="Helvetica" pitchFamily="2" charset="0"/>
                <a:ea typeface="Helvetica Neue" panose="02000503000000020004" pitchFamily="2" charset="0"/>
                <a:cs typeface="Helvetica Neue" panose="02000503000000020004" pitchFamily="2" charset="0"/>
              </a:rPr>
              <a:t>to CERN</a:t>
            </a:r>
            <a:endParaRPr lang="en-US" sz="1500" dirty="0">
              <a:latin typeface="Helvetica" pitchFamily="2" charset="0"/>
              <a:ea typeface="Helvetica Neue" panose="02000503000000020004" pitchFamily="2" charset="0"/>
              <a:cs typeface="Helvetica Neue" panose="02000503000000020004" pitchFamily="2" charset="0"/>
            </a:endParaRP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Large and diverse particle physics community with a strong national lab, research institutions and universities</a:t>
            </a:r>
          </a:p>
        </p:txBody>
      </p:sp>
      <p:sp>
        <p:nvSpPr>
          <p:cNvPr id="12" name="TextBox 11">
            <a:extLst>
              <a:ext uri="{FF2B5EF4-FFF2-40B4-BE49-F238E27FC236}">
                <a16:creationId xmlns:a16="http://schemas.microsoft.com/office/drawing/2014/main" id="{C765C60B-66C8-E045-81CA-4D3BDCA33DE8}"/>
              </a:ext>
            </a:extLst>
          </p:cNvPr>
          <p:cNvSpPr txBox="1"/>
          <p:nvPr/>
        </p:nvSpPr>
        <p:spPr>
          <a:xfrm>
            <a:off x="767407" y="2678286"/>
            <a:ext cx="11233248" cy="2800767"/>
          </a:xfrm>
          <a:prstGeom prst="rect">
            <a:avLst/>
          </a:prstGeom>
          <a:noFill/>
        </p:spPr>
        <p:txBody>
          <a:bodyPr wrap="square" rtlCol="0">
            <a:spAutoFit/>
          </a:bodyPr>
          <a:lstStyle/>
          <a:p>
            <a:pPr>
              <a:spcBef>
                <a:spcPts val="3000"/>
              </a:spcBef>
            </a:pP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Did anything change since 2018 German input to process? Yes!</a:t>
            </a:r>
            <a:endParaRPr lang="en-US"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HL-LHC Yellow Books (2 volumes) released with much more realistic extrapolations using newest Run-2 analyses</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FCC and CEPC Conceptual Design Reports released</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New Giga-Z study for ILC</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160 written contributions to ESPP Update</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Granada Meeting</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Physics Briefing Book and accompanying studies released by Physics Preparatory Group (PPG) to ESPP Update</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Five scenarios identified by PPG and submitted for discussion with request for feedback to European Study Group (ESG</a:t>
            </a:r>
            <a:r>
              <a:rPr lang="en-US" sz="1400" dirty="0">
                <a:latin typeface="Helvetica" pitchFamily="2" charset="0"/>
                <a:ea typeface="Helvetica Neue" panose="02000503000000020004" pitchFamily="2" charset="0"/>
                <a:cs typeface="Helvetica Neue" panose="02000503000000020004" pitchFamily="2" charset="0"/>
              </a:rPr>
              <a:t>)</a:t>
            </a:r>
          </a:p>
        </p:txBody>
      </p:sp>
      <p:sp>
        <p:nvSpPr>
          <p:cNvPr id="13" name="TextBox 12">
            <a:extLst>
              <a:ext uri="{FF2B5EF4-FFF2-40B4-BE49-F238E27FC236}">
                <a16:creationId xmlns:a16="http://schemas.microsoft.com/office/drawing/2014/main" id="{DEA8F8D5-8CC4-044D-8301-9A3D0EC42583}"/>
              </a:ext>
            </a:extLst>
          </p:cNvPr>
          <p:cNvSpPr txBox="1"/>
          <p:nvPr/>
        </p:nvSpPr>
        <p:spPr>
          <a:xfrm>
            <a:off x="767408" y="5754742"/>
            <a:ext cx="11233248" cy="338554"/>
          </a:xfrm>
          <a:prstGeom prst="rect">
            <a:avLst/>
          </a:prstGeom>
          <a:noFill/>
        </p:spPr>
        <p:txBody>
          <a:bodyPr wrap="square" rtlCol="0">
            <a:spAutoFit/>
          </a:bodyPr>
          <a:lstStyle/>
          <a:p>
            <a:pPr>
              <a:spcBef>
                <a:spcPts val="3000"/>
              </a:spcBef>
            </a:pP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Many thanks to KET for having this discussion and for reassessing the German input to the European strategy</a:t>
            </a:r>
          </a:p>
        </p:txBody>
      </p:sp>
    </p:spTree>
    <p:extLst>
      <p:ext uri="{BB962C8B-B14F-4D97-AF65-F5344CB8AC3E}">
        <p14:creationId xmlns:p14="http://schemas.microsoft.com/office/powerpoint/2010/main" val="2987876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3</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7" y="260649"/>
            <a:ext cx="12014173" cy="830997"/>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High-Luminosity LHC: 2026~2037, </a:t>
            </a:r>
            <a:r>
              <a:rPr lang="en-US" sz="2000" dirty="0" err="1">
                <a:latin typeface="Helvetica Light"/>
                <a:cs typeface="Helvetica Light"/>
              </a:rPr>
              <a:t>L</a:t>
            </a:r>
            <a:r>
              <a:rPr lang="en-US" sz="2000" baseline="-25000" dirty="0" err="1">
                <a:latin typeface="Helvetica Light"/>
                <a:cs typeface="Helvetica Light"/>
              </a:rPr>
              <a:t>peak</a:t>
            </a:r>
            <a:r>
              <a:rPr lang="en-US" sz="2000" dirty="0">
                <a:latin typeface="Helvetica Light"/>
                <a:cs typeface="Helvetica Light"/>
              </a:rPr>
              <a:t> up to 7×10</a:t>
            </a:r>
            <a:r>
              <a:rPr lang="en-US" sz="2000" baseline="30000" dirty="0">
                <a:latin typeface="Helvetica Light"/>
                <a:cs typeface="Helvetica Light"/>
              </a:rPr>
              <a:t>34</a:t>
            </a:r>
            <a:r>
              <a:rPr lang="en-US" sz="2000" dirty="0">
                <a:latin typeface="Helvetica Light"/>
                <a:cs typeface="Helvetica Light"/>
              </a:rPr>
              <a:t> cm</a:t>
            </a:r>
            <a:r>
              <a:rPr lang="en-US" sz="2000" baseline="30000" dirty="0">
                <a:latin typeface="Helvetica Light"/>
                <a:cs typeface="Helvetica Light"/>
              </a:rPr>
              <a:t>–2</a:t>
            </a:r>
            <a:r>
              <a:rPr lang="en-US" sz="2000" dirty="0">
                <a:latin typeface="Helvetica Light"/>
                <a:cs typeface="Helvetica Light"/>
              </a:rPr>
              <a:t>s</a:t>
            </a:r>
            <a:r>
              <a:rPr lang="en-US" sz="2000" baseline="30000" dirty="0">
                <a:latin typeface="Helvetica Light"/>
                <a:cs typeface="Helvetica Light"/>
              </a:rPr>
              <a:t>–1 </a:t>
            </a:r>
            <a:r>
              <a:rPr lang="en-US" sz="1600" dirty="0">
                <a:latin typeface="Helvetica Light"/>
                <a:cs typeface="Helvetica Light"/>
              </a:rPr>
              <a:t>(up to 200 pileup events),</a:t>
            </a:r>
            <a:r>
              <a:rPr lang="en-US" sz="2000" dirty="0">
                <a:latin typeface="Helvetica Light"/>
                <a:cs typeface="Helvetica Light"/>
              </a:rPr>
              <a:t> 3–4 ab</a:t>
            </a:r>
            <a:r>
              <a:rPr lang="en-US" sz="2000" baseline="30000" dirty="0">
                <a:latin typeface="Helvetica Light"/>
                <a:cs typeface="Helvetica Light"/>
              </a:rPr>
              <a:t>–1</a:t>
            </a:r>
            <a:endParaRPr lang="en-US" sz="2400" baseline="30000" dirty="0">
              <a:latin typeface="Helvetica Light"/>
              <a:cs typeface="Helvetica Light"/>
            </a:endParaRPr>
          </a:p>
          <a:p>
            <a:pPr indent="450850"/>
            <a:endParaRPr lang="en-US" sz="2400" dirty="0">
              <a:latin typeface="Helvetica Light" panose="020B0403020202020204" pitchFamily="34" charset="0"/>
              <a:ea typeface="Trebuchet MS" pitchFamily="-84" charset="0"/>
              <a:cs typeface="Helvetica Light"/>
            </a:endParaRPr>
          </a:p>
        </p:txBody>
      </p:sp>
      <p:sp>
        <p:nvSpPr>
          <p:cNvPr id="9" name="TextBox 8">
            <a:extLst>
              <a:ext uri="{FF2B5EF4-FFF2-40B4-BE49-F238E27FC236}">
                <a16:creationId xmlns:a16="http://schemas.microsoft.com/office/drawing/2014/main" id="{02A0A536-5050-3448-819A-5EE23EF6D383}"/>
              </a:ext>
            </a:extLst>
          </p:cNvPr>
          <p:cNvSpPr txBox="1"/>
          <p:nvPr/>
        </p:nvSpPr>
        <p:spPr>
          <a:xfrm>
            <a:off x="767409" y="1268760"/>
            <a:ext cx="6552727" cy="1531188"/>
          </a:xfrm>
          <a:prstGeom prst="rect">
            <a:avLst/>
          </a:prstGeom>
          <a:noFill/>
        </p:spPr>
        <p:txBody>
          <a:bodyPr wrap="square" rtlCol="0">
            <a:spAutoFit/>
          </a:bodyPr>
          <a:lstStyle/>
          <a:p>
            <a:pPr>
              <a:spcBef>
                <a:spcPts val="3000"/>
              </a:spcBef>
            </a:pPr>
            <a:r>
              <a:rPr lang="en-GB" sz="1600" dirty="0">
                <a:solidFill>
                  <a:srgbClr val="D80017"/>
                </a:solidFill>
                <a:latin typeface="Helvetica" pitchFamily="2" charset="0"/>
                <a:ea typeface="Helvetica Neue" panose="02000503000000020004" pitchFamily="2" charset="0"/>
                <a:cs typeface="Helvetica Neue" panose="02000503000000020004" pitchFamily="2" charset="0"/>
              </a:rPr>
              <a:t>HL-LHC</a:t>
            </a:r>
            <a:endParaRPr lang="en-US"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Higgs factory </a:t>
            </a:r>
            <a:r>
              <a:rPr lang="en-US" sz="1400" dirty="0">
                <a:latin typeface="Helvetica" pitchFamily="2" charset="0"/>
                <a:ea typeface="Helvetica Neue" panose="02000503000000020004" pitchFamily="2" charset="0"/>
                <a:cs typeface="Helvetica Neue" panose="02000503000000020004" pitchFamily="2" charset="0"/>
              </a:rPr>
              <a:t>(400M Higgs bosons produced) </a:t>
            </a:r>
            <a:r>
              <a:rPr lang="en-US" sz="1500" dirty="0">
                <a:latin typeface="Helvetica" pitchFamily="2" charset="0"/>
                <a:ea typeface="Helvetica Neue" panose="02000503000000020004" pitchFamily="2" charset="0"/>
                <a:cs typeface="Helvetica Neue" panose="02000503000000020004" pitchFamily="2" charset="0"/>
              </a:rPr>
              <a:t>for precise Higgs coupling ratio measurements and increased rare &amp; new physics sensitivity</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Large-scale detector upgrades required for improved robustness against pileup and radiation</a:t>
            </a:r>
          </a:p>
        </p:txBody>
      </p:sp>
      <p:pic>
        <p:nvPicPr>
          <p:cNvPr id="11" name="Picture 10">
            <a:extLst>
              <a:ext uri="{FF2B5EF4-FFF2-40B4-BE49-F238E27FC236}">
                <a16:creationId xmlns:a16="http://schemas.microsoft.com/office/drawing/2014/main" id="{9EE29D68-C094-F745-BBC4-E1BD0781770B}"/>
              </a:ext>
            </a:extLst>
          </p:cNvPr>
          <p:cNvPicPr>
            <a:picLocks noChangeAspect="1"/>
          </p:cNvPicPr>
          <p:nvPr/>
        </p:nvPicPr>
        <p:blipFill>
          <a:blip r:embed="rId2"/>
          <a:stretch>
            <a:fillRect/>
          </a:stretch>
        </p:blipFill>
        <p:spPr>
          <a:xfrm>
            <a:off x="7320136" y="1340768"/>
            <a:ext cx="4536504" cy="5169981"/>
          </a:xfrm>
          <a:prstGeom prst="rect">
            <a:avLst/>
          </a:prstGeom>
        </p:spPr>
      </p:pic>
      <p:sp>
        <p:nvSpPr>
          <p:cNvPr id="7" name="TextBox 6">
            <a:extLst>
              <a:ext uri="{FF2B5EF4-FFF2-40B4-BE49-F238E27FC236}">
                <a16:creationId xmlns:a16="http://schemas.microsoft.com/office/drawing/2014/main" id="{8B6C4D0E-DF6F-F446-9D84-27E8E659249F}"/>
              </a:ext>
            </a:extLst>
          </p:cNvPr>
          <p:cNvSpPr txBox="1"/>
          <p:nvPr/>
        </p:nvSpPr>
        <p:spPr>
          <a:xfrm>
            <a:off x="767408" y="2914952"/>
            <a:ext cx="5760640" cy="2056973"/>
          </a:xfrm>
          <a:prstGeom prst="rect">
            <a:avLst/>
          </a:prstGeom>
          <a:noFill/>
        </p:spPr>
        <p:txBody>
          <a:bodyPr wrap="square" rtlCol="0">
            <a:spAutoFit/>
          </a:bodyPr>
          <a:lstStyle/>
          <a:p>
            <a:pPr>
              <a:spcBef>
                <a:spcPts val="3000"/>
              </a:spcBef>
            </a:pP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Main expected Higgs results </a:t>
            </a:r>
            <a:r>
              <a:rPr lang="en-US" sz="1200" dirty="0">
                <a:solidFill>
                  <a:srgbClr val="D80017"/>
                </a:solidFill>
                <a:latin typeface="Helvetica" pitchFamily="2" charset="0"/>
                <a:ea typeface="Helvetica Neue" panose="02000503000000020004" pitchFamily="2" charset="0"/>
                <a:cs typeface="Helvetica Neue" panose="02000503000000020004" pitchFamily="2" charset="0"/>
              </a:rPr>
              <a:t>(and much more than Higgs physics!)</a:t>
            </a:r>
            <a:endParaRPr lang="en-US"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HL-LHC excellent for rare and high-q</a:t>
            </a:r>
            <a:r>
              <a:rPr lang="en-US" sz="1500" baseline="30000" dirty="0">
                <a:latin typeface="Helvetica" pitchFamily="2" charset="0"/>
                <a:ea typeface="Helvetica Neue" panose="02000503000000020004" pitchFamily="2" charset="0"/>
                <a:cs typeface="Helvetica Neue" panose="02000503000000020004" pitchFamily="2" charset="0"/>
              </a:rPr>
              <a:t>2</a:t>
            </a:r>
            <a:r>
              <a:rPr lang="en-US" sz="1500" dirty="0">
                <a:latin typeface="Helvetica" pitchFamily="2" charset="0"/>
                <a:ea typeface="Helvetica Neue" panose="02000503000000020004" pitchFamily="2" charset="0"/>
                <a:cs typeface="Helvetica Neue" panose="02000503000000020004" pitchFamily="2" charset="0"/>
              </a:rPr>
              <a:t> Higgs processes</a:t>
            </a:r>
          </a:p>
          <a:p>
            <a:pPr marL="285750" indent="-285750">
              <a:spcBef>
                <a:spcPts val="8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Differential cross section and angular measurements</a:t>
            </a:r>
          </a:p>
          <a:p>
            <a:pPr marL="285750" indent="-285750">
              <a:spcBef>
                <a:spcPts val="8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Expect observation of H </a:t>
            </a:r>
            <a:r>
              <a:rPr lang="en-US" sz="1500" dirty="0">
                <a:latin typeface="Symbol" pitchFamily="2" charset="2"/>
                <a:ea typeface="Helvetica Neue" panose="02000503000000020004" pitchFamily="2" charset="0"/>
                <a:cs typeface="Helvetica Neue" panose="02000503000000020004" pitchFamily="2" charset="0"/>
              </a:rPr>
              <a:t>®</a:t>
            </a:r>
            <a:r>
              <a:rPr lang="en-US" sz="1500" dirty="0">
                <a:latin typeface="Helvetica" pitchFamily="2" charset="0"/>
                <a:ea typeface="Helvetica Neue" panose="02000503000000020004" pitchFamily="2" charset="0"/>
                <a:cs typeface="Helvetica Neue" panose="02000503000000020004" pitchFamily="2" charset="0"/>
              </a:rPr>
              <a:t> µµ and H </a:t>
            </a:r>
            <a:r>
              <a:rPr lang="en-US" sz="1500" dirty="0">
                <a:latin typeface="Symbol" pitchFamily="2" charset="2"/>
                <a:ea typeface="Helvetica Neue" panose="02000503000000020004" pitchFamily="2" charset="0"/>
                <a:cs typeface="Helvetica Neue" panose="02000503000000020004" pitchFamily="2" charset="0"/>
              </a:rPr>
              <a:t>®</a:t>
            </a:r>
            <a:r>
              <a:rPr lang="en-US" sz="1500" dirty="0">
                <a:latin typeface="Helvetica" pitchFamily="2" charset="0"/>
                <a:ea typeface="Helvetica Neue" panose="02000503000000020004" pitchFamily="2" charset="0"/>
                <a:cs typeface="Helvetica Neue" panose="02000503000000020004" pitchFamily="2" charset="0"/>
              </a:rPr>
              <a:t> </a:t>
            </a:r>
            <a:r>
              <a:rPr lang="en-US" sz="1500" dirty="0" err="1">
                <a:latin typeface="Helvetica" pitchFamily="2" charset="0"/>
                <a:ea typeface="Helvetica Neue" panose="02000503000000020004" pitchFamily="2" charset="0"/>
                <a:cs typeface="Helvetica Neue" panose="02000503000000020004" pitchFamily="2" charset="0"/>
              </a:rPr>
              <a:t>Z</a:t>
            </a:r>
            <a:r>
              <a:rPr lang="en-US" sz="1500" dirty="0" err="1">
                <a:latin typeface="Symbol" pitchFamily="2" charset="2"/>
                <a:ea typeface="Helvetica Neue" panose="02000503000000020004" pitchFamily="2" charset="0"/>
                <a:cs typeface="Helvetica Neue" panose="02000503000000020004" pitchFamily="2" charset="0"/>
              </a:rPr>
              <a:t>g</a:t>
            </a:r>
            <a:endParaRPr lang="en-US" sz="1500" dirty="0">
              <a:latin typeface="Symbol" pitchFamily="2" charset="2"/>
              <a:ea typeface="Helvetica Neue" panose="02000503000000020004" pitchFamily="2" charset="0"/>
              <a:cs typeface="Helvetica Neue" panose="02000503000000020004" pitchFamily="2" charset="0"/>
            </a:endParaRPr>
          </a:p>
          <a:p>
            <a:pPr marL="285750" indent="-285750">
              <a:spcBef>
                <a:spcPts val="8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Precise top-Higgs coupling measurement</a:t>
            </a:r>
          </a:p>
          <a:p>
            <a:pPr marL="285750" indent="-285750">
              <a:spcBef>
                <a:spcPts val="8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Access to di-Higgs production</a:t>
            </a:r>
          </a:p>
        </p:txBody>
      </p:sp>
      <p:sp>
        <p:nvSpPr>
          <p:cNvPr id="12" name="TextBox 11">
            <a:extLst>
              <a:ext uri="{FF2B5EF4-FFF2-40B4-BE49-F238E27FC236}">
                <a16:creationId xmlns:a16="http://schemas.microsoft.com/office/drawing/2014/main" id="{A89EEE4D-82F7-184E-BD80-1E55F8993D39}"/>
              </a:ext>
            </a:extLst>
          </p:cNvPr>
          <p:cNvSpPr txBox="1"/>
          <p:nvPr/>
        </p:nvSpPr>
        <p:spPr>
          <a:xfrm>
            <a:off x="767408" y="5108934"/>
            <a:ext cx="6048672" cy="1569660"/>
          </a:xfrm>
          <a:prstGeom prst="rect">
            <a:avLst/>
          </a:prstGeom>
          <a:noFill/>
        </p:spPr>
        <p:txBody>
          <a:bodyPr wrap="square" rtlCol="0">
            <a:spAutoFit/>
          </a:bodyPr>
          <a:lstStyle/>
          <a:p>
            <a:pPr>
              <a:spcBef>
                <a:spcPts val="3000"/>
              </a:spcBef>
            </a:pP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Huge challenge</a:t>
            </a:r>
            <a:endParaRPr lang="en-US"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However, extrapolations are not scientific results. The data are still to be produced and collected, the HL-LHC is not a reality yet</a:t>
            </a:r>
          </a:p>
          <a:p>
            <a:pPr marL="285750" indent="-285750">
              <a:spcBef>
                <a:spcPts val="1200"/>
              </a:spcBef>
              <a:buFont typeface="Arial" panose="020B0604020202020204" pitchFamily="34" charset="0"/>
              <a:buChar char="•"/>
            </a:pPr>
            <a:r>
              <a:rPr lang="en-US" sz="1500" b="1" dirty="0">
                <a:latin typeface="Helvetica" pitchFamily="2" charset="0"/>
                <a:ea typeface="Helvetica Neue" panose="02000503000000020004" pitchFamily="2" charset="0"/>
                <a:cs typeface="Helvetica Neue" panose="02000503000000020004" pitchFamily="2" charset="0"/>
              </a:rPr>
              <a:t>Operation, Analysis and Upgrade of experiments require our strong and sustained support</a:t>
            </a:r>
          </a:p>
        </p:txBody>
      </p:sp>
    </p:spTree>
    <p:extLst>
      <p:ext uri="{BB962C8B-B14F-4D97-AF65-F5344CB8AC3E}">
        <p14:creationId xmlns:p14="http://schemas.microsoft.com/office/powerpoint/2010/main" val="359939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E6963-DBEA-F34F-A36D-DD0AEFEB1013}"/>
              </a:ext>
            </a:extLst>
          </p:cNvPr>
          <p:cNvSpPr>
            <a:spLocks noGrp="1"/>
          </p:cNvSpPr>
          <p:nvPr>
            <p:ph type="sldNum" sz="quarter" idx="4"/>
          </p:nvPr>
        </p:nvSpPr>
        <p:spPr/>
        <p:txBody>
          <a:bodyPr/>
          <a:lstStyle/>
          <a:p>
            <a:pPr>
              <a:defRPr/>
            </a:pPr>
            <a:fld id="{611C2F03-9E95-40C9-A99F-3C4F7EE8CF2A}" type="slidenum">
              <a:rPr lang="en-GB" smtClean="0"/>
              <a:pPr>
                <a:defRPr/>
              </a:pPr>
              <a:t>4</a:t>
            </a:fld>
            <a:endParaRPr lang="en-GB" dirty="0"/>
          </a:p>
        </p:txBody>
      </p:sp>
      <p:sp>
        <p:nvSpPr>
          <p:cNvPr id="3" name="TextBox 2">
            <a:extLst>
              <a:ext uri="{FF2B5EF4-FFF2-40B4-BE49-F238E27FC236}">
                <a16:creationId xmlns:a16="http://schemas.microsoft.com/office/drawing/2014/main" id="{DD6E7E65-189A-F043-A4B2-01DD742D0178}"/>
              </a:ext>
            </a:extLst>
          </p:cNvPr>
          <p:cNvSpPr txBox="1"/>
          <p:nvPr/>
        </p:nvSpPr>
        <p:spPr>
          <a:xfrm>
            <a:off x="767408" y="5661248"/>
            <a:ext cx="11233248" cy="661720"/>
          </a:xfrm>
          <a:prstGeom prst="rect">
            <a:avLst/>
          </a:prstGeom>
          <a:noFill/>
        </p:spPr>
        <p:txBody>
          <a:bodyPr wrap="square" rtlCol="0">
            <a:spAutoFit/>
          </a:bodyPr>
          <a:lstStyle/>
          <a:p>
            <a:pPr>
              <a:spcBef>
                <a:spcPts val="2400"/>
              </a:spcBef>
            </a:pPr>
            <a:r>
              <a:rPr lang="en-US" sz="1600" dirty="0">
                <a:solidFill>
                  <a:srgbClr val="003BB8"/>
                </a:solidFill>
                <a:latin typeface="Helvetica" pitchFamily="2" charset="0"/>
                <a:ea typeface="Helvetica Neue" panose="02000503000000020004" pitchFamily="2" charset="0"/>
                <a:cs typeface="Helvetica Neue" panose="02000503000000020004" pitchFamily="2" charset="0"/>
              </a:rPr>
              <a:t>It is important to </a:t>
            </a:r>
            <a:r>
              <a:rPr lang="en-US" sz="1600" dirty="0" err="1">
                <a:solidFill>
                  <a:srgbClr val="003BB8"/>
                </a:solidFill>
                <a:latin typeface="Helvetica" pitchFamily="2" charset="0"/>
                <a:ea typeface="Helvetica Neue" panose="02000503000000020004" pitchFamily="2" charset="0"/>
                <a:cs typeface="Helvetica Neue" panose="02000503000000020004" pitchFamily="2" charset="0"/>
              </a:rPr>
              <a:t>optimise</a:t>
            </a:r>
            <a:r>
              <a:rPr lang="en-US" sz="1600" dirty="0">
                <a:solidFill>
                  <a:srgbClr val="003BB8"/>
                </a:solidFill>
                <a:latin typeface="Helvetica" pitchFamily="2" charset="0"/>
                <a:ea typeface="Helvetica Neue" panose="02000503000000020004" pitchFamily="2" charset="0"/>
                <a:cs typeface="Helvetica Neue" panose="02000503000000020004" pitchFamily="2" charset="0"/>
              </a:rPr>
              <a:t> the combined scientific reach of future collider projects: </a:t>
            </a:r>
          </a:p>
          <a:p>
            <a:pPr>
              <a:spcBef>
                <a:spcPts val="600"/>
              </a:spcBef>
            </a:pPr>
            <a:r>
              <a:rPr lang="en-US" sz="1600" dirty="0">
                <a:solidFill>
                  <a:srgbClr val="003BB8"/>
                </a:solidFill>
                <a:latin typeface="Symbol" pitchFamily="2" charset="2"/>
                <a:ea typeface="Helvetica Neue" panose="02000503000000020004" pitchFamily="2" charset="0"/>
                <a:cs typeface="Helvetica Neue" panose="02000503000000020004" pitchFamily="2" charset="0"/>
                <a:sym typeface="Wingdings" pitchFamily="2" charset="2"/>
              </a:rPr>
              <a:t>®</a:t>
            </a:r>
            <a:r>
              <a:rPr lang="en-US" sz="1600" dirty="0">
                <a:solidFill>
                  <a:srgbClr val="003BB8"/>
                </a:solidFill>
                <a:latin typeface="Helvetica" pitchFamily="2" charset="0"/>
                <a:ea typeface="Helvetica Neue" panose="02000503000000020004" pitchFamily="2" charset="0"/>
                <a:cs typeface="Helvetica Neue" panose="02000503000000020004" pitchFamily="2" charset="0"/>
                <a:sym typeface="Wingdings" pitchFamily="2" charset="2"/>
              </a:rPr>
              <a:t> </a:t>
            </a:r>
            <a:r>
              <a:rPr lang="en-US" sz="1600" b="1" dirty="0">
                <a:solidFill>
                  <a:srgbClr val="003BB8"/>
                </a:solidFill>
                <a:latin typeface="Helvetica" pitchFamily="2" charset="0"/>
                <a:ea typeface="Helvetica Neue" panose="02000503000000020004" pitchFamily="2" charset="0"/>
                <a:cs typeface="Helvetica Neue" panose="02000503000000020004" pitchFamily="2" charset="0"/>
              </a:rPr>
              <a:t>Results of an </a:t>
            </a:r>
            <a:r>
              <a:rPr lang="en-US" sz="1600" b="1" dirty="0" err="1">
                <a:solidFill>
                  <a:srgbClr val="003BB8"/>
                </a:solidFill>
                <a:latin typeface="Helvetica" pitchFamily="2" charset="0"/>
                <a:ea typeface="Helvetica Neue" panose="02000503000000020004" pitchFamily="2" charset="0"/>
                <a:cs typeface="Helvetica Neue" panose="02000503000000020004" pitchFamily="2" charset="0"/>
              </a:rPr>
              <a:t>e</a:t>
            </a:r>
            <a:r>
              <a:rPr lang="en-US" sz="1600" b="1" baseline="30000" dirty="0" err="1">
                <a:solidFill>
                  <a:srgbClr val="003BB8"/>
                </a:solidFill>
                <a:latin typeface="Helvetica" pitchFamily="2" charset="0"/>
                <a:ea typeface="Helvetica Neue" panose="02000503000000020004" pitchFamily="2" charset="0"/>
                <a:cs typeface="Helvetica Neue" panose="02000503000000020004" pitchFamily="2" charset="0"/>
              </a:rPr>
              <a:t>+</a:t>
            </a:r>
            <a:r>
              <a:rPr lang="en-US" sz="1600" b="1" dirty="0" err="1">
                <a:solidFill>
                  <a:srgbClr val="003BB8"/>
                </a:solidFill>
                <a:latin typeface="Helvetica" pitchFamily="2" charset="0"/>
                <a:ea typeface="Helvetica Neue" panose="02000503000000020004" pitchFamily="2" charset="0"/>
                <a:cs typeface="Helvetica Neue" panose="02000503000000020004" pitchFamily="2" charset="0"/>
              </a:rPr>
              <a:t>e</a:t>
            </a:r>
            <a:r>
              <a:rPr lang="en-US" sz="1600" b="1" baseline="30000" dirty="0">
                <a:solidFill>
                  <a:srgbClr val="003BB8"/>
                </a:solidFill>
                <a:latin typeface="Helvetica" pitchFamily="2" charset="0"/>
                <a:ea typeface="Helvetica Neue" panose="02000503000000020004" pitchFamily="2" charset="0"/>
                <a:cs typeface="Helvetica Neue" panose="02000503000000020004" pitchFamily="2" charset="0"/>
              </a:rPr>
              <a:t>–</a:t>
            </a:r>
            <a:r>
              <a:rPr lang="en-US" sz="1600" b="1" dirty="0">
                <a:solidFill>
                  <a:srgbClr val="003BB8"/>
                </a:solidFill>
                <a:latin typeface="Helvetica" pitchFamily="2" charset="0"/>
                <a:ea typeface="Helvetica Neue" panose="02000503000000020004" pitchFamily="2" charset="0"/>
                <a:cs typeface="Helvetica Neue" panose="02000503000000020004" pitchFamily="2" charset="0"/>
              </a:rPr>
              <a:t> collider should be complementary to a future hadron collider, and not be superseded by it</a:t>
            </a:r>
          </a:p>
        </p:txBody>
      </p:sp>
      <p:sp>
        <p:nvSpPr>
          <p:cNvPr id="4" name="TextBox 3">
            <a:extLst>
              <a:ext uri="{FF2B5EF4-FFF2-40B4-BE49-F238E27FC236}">
                <a16:creationId xmlns:a16="http://schemas.microsoft.com/office/drawing/2014/main" id="{A7D90319-337E-B040-AF54-EE2E44FDE00E}"/>
              </a:ext>
            </a:extLst>
          </p:cNvPr>
          <p:cNvSpPr txBox="1"/>
          <p:nvPr/>
        </p:nvSpPr>
        <p:spPr>
          <a:xfrm>
            <a:off x="177827" y="260649"/>
            <a:ext cx="12014173" cy="830997"/>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Long term future of the energy frontier</a:t>
            </a:r>
            <a:endParaRPr lang="en-US" sz="2400" baseline="30000" dirty="0">
              <a:latin typeface="Helvetica Light"/>
              <a:cs typeface="Helvetica Light"/>
            </a:endParaRPr>
          </a:p>
          <a:p>
            <a:pPr indent="450850"/>
            <a:endParaRPr lang="en-US" sz="2400" dirty="0">
              <a:latin typeface="Helvetica Light" panose="020B0403020202020204" pitchFamily="34" charset="0"/>
              <a:ea typeface="Trebuchet MS" pitchFamily="-84" charset="0"/>
              <a:cs typeface="Helvetica Light"/>
            </a:endParaRPr>
          </a:p>
        </p:txBody>
      </p:sp>
      <p:sp>
        <p:nvSpPr>
          <p:cNvPr id="5" name="TextBox 4">
            <a:extLst>
              <a:ext uri="{FF2B5EF4-FFF2-40B4-BE49-F238E27FC236}">
                <a16:creationId xmlns:a16="http://schemas.microsoft.com/office/drawing/2014/main" id="{CA2B88DF-5A2F-334D-BE02-28B013973BA2}"/>
              </a:ext>
            </a:extLst>
          </p:cNvPr>
          <p:cNvSpPr txBox="1"/>
          <p:nvPr/>
        </p:nvSpPr>
        <p:spPr>
          <a:xfrm>
            <a:off x="767407" y="1268760"/>
            <a:ext cx="9937103" cy="723275"/>
          </a:xfrm>
          <a:prstGeom prst="rect">
            <a:avLst/>
          </a:prstGeom>
          <a:noFill/>
        </p:spPr>
        <p:txBody>
          <a:bodyPr wrap="square" rtlCol="0">
            <a:spAutoFit/>
          </a:bodyPr>
          <a:lstStyle/>
          <a:p>
            <a:pPr>
              <a:spcBef>
                <a:spcPts val="3000"/>
              </a:spcBef>
            </a:pP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Progress in particle physics requires experiments at the energy frontier</a:t>
            </a:r>
            <a:endParaRPr lang="en-US" sz="1400" dirty="0">
              <a:latin typeface="Helvetica" pitchFamily="2" charset="0"/>
              <a:ea typeface="Helvetica Neue" panose="02000503000000020004" pitchFamily="2" charset="0"/>
              <a:cs typeface="Helvetica Neue" panose="02000503000000020004" pitchFamily="2" charset="0"/>
            </a:endParaRPr>
          </a:p>
          <a:p>
            <a:pPr>
              <a:spcBef>
                <a:spcPts val="1200"/>
              </a:spcBef>
            </a:pPr>
            <a:r>
              <a:rPr lang="en-US" sz="1500" dirty="0">
                <a:latin typeface="Symbol" pitchFamily="2" charset="2"/>
                <a:ea typeface="Helvetica Neue" panose="02000503000000020004" pitchFamily="2" charset="0"/>
                <a:cs typeface="Helvetica Neue" panose="02000503000000020004" pitchFamily="2" charset="0"/>
              </a:rPr>
              <a:t>®</a:t>
            </a:r>
            <a:r>
              <a:rPr lang="en-US" sz="1500" dirty="0">
                <a:latin typeface="Helvetica" pitchFamily="2" charset="0"/>
                <a:ea typeface="Helvetica Neue" panose="02000503000000020004" pitchFamily="2" charset="0"/>
                <a:cs typeface="Helvetica Neue" panose="02000503000000020004" pitchFamily="2" charset="0"/>
              </a:rPr>
              <a:t>  A high-luminosity 100 TeV hadron collider such as the FCC-</a:t>
            </a:r>
            <a:r>
              <a:rPr lang="en-US" sz="1500" dirty="0" err="1">
                <a:latin typeface="Helvetica" pitchFamily="2" charset="0"/>
                <a:ea typeface="Helvetica Neue" panose="02000503000000020004" pitchFamily="2" charset="0"/>
                <a:cs typeface="Helvetica Neue" panose="02000503000000020004" pitchFamily="2" charset="0"/>
              </a:rPr>
              <a:t>hh</a:t>
            </a:r>
            <a:r>
              <a:rPr lang="en-US" sz="1500" dirty="0">
                <a:latin typeface="Helvetica" pitchFamily="2" charset="0"/>
                <a:ea typeface="Helvetica Neue" panose="02000503000000020004" pitchFamily="2" charset="0"/>
                <a:cs typeface="Helvetica Neue" panose="02000503000000020004" pitchFamily="2" charset="0"/>
              </a:rPr>
              <a:t> offers a huge physics potential</a:t>
            </a:r>
          </a:p>
        </p:txBody>
      </p:sp>
      <p:pic>
        <p:nvPicPr>
          <p:cNvPr id="6" name="Picture 5">
            <a:extLst>
              <a:ext uri="{FF2B5EF4-FFF2-40B4-BE49-F238E27FC236}">
                <a16:creationId xmlns:a16="http://schemas.microsoft.com/office/drawing/2014/main" id="{B271C959-7D00-C14E-8CA9-6EC89F5A7E8A}"/>
              </a:ext>
            </a:extLst>
          </p:cNvPr>
          <p:cNvPicPr>
            <a:picLocks noChangeAspect="1"/>
          </p:cNvPicPr>
          <p:nvPr/>
        </p:nvPicPr>
        <p:blipFill>
          <a:blip r:embed="rId2"/>
          <a:stretch>
            <a:fillRect/>
          </a:stretch>
        </p:blipFill>
        <p:spPr>
          <a:xfrm>
            <a:off x="1055440" y="2129661"/>
            <a:ext cx="7609327" cy="836414"/>
          </a:xfrm>
          <a:prstGeom prst="rect">
            <a:avLst/>
          </a:prstGeom>
        </p:spPr>
      </p:pic>
      <p:sp>
        <p:nvSpPr>
          <p:cNvPr id="7" name="TextBox 6">
            <a:extLst>
              <a:ext uri="{FF2B5EF4-FFF2-40B4-BE49-F238E27FC236}">
                <a16:creationId xmlns:a16="http://schemas.microsoft.com/office/drawing/2014/main" id="{8F714C6E-406D-814F-9388-3B27B349D09B}"/>
              </a:ext>
            </a:extLst>
          </p:cNvPr>
          <p:cNvSpPr txBox="1"/>
          <p:nvPr/>
        </p:nvSpPr>
        <p:spPr>
          <a:xfrm>
            <a:off x="8832304" y="2348880"/>
            <a:ext cx="3096344" cy="538609"/>
          </a:xfrm>
          <a:prstGeom prst="rect">
            <a:avLst/>
          </a:prstGeom>
          <a:noFill/>
        </p:spPr>
        <p:txBody>
          <a:bodyPr wrap="square" rtlCol="0">
            <a:spAutoFit/>
          </a:bodyPr>
          <a:lstStyle/>
          <a:p>
            <a:pPr marL="0">
              <a:spcBef>
                <a:spcPts val="3000"/>
              </a:spcBef>
            </a:pPr>
            <a:r>
              <a:rPr lang="en-US" sz="1200" dirty="0">
                <a:solidFill>
                  <a:prstClr val="black"/>
                </a:solidFill>
                <a:latin typeface="Helvetica Light" charset="0"/>
                <a:ea typeface="Helvetica Light" charset="0"/>
                <a:cs typeface="Helvetica Light" charset="0"/>
                <a:sym typeface="Wingdings" pitchFamily="2" charset="2"/>
              </a:rPr>
              <a:t>Event numbers compared to HL-LHC</a:t>
            </a:r>
          </a:p>
          <a:p>
            <a:pPr marL="0">
              <a:spcBef>
                <a:spcPts val="600"/>
              </a:spcBef>
            </a:pPr>
            <a:r>
              <a:rPr lang="en-US" sz="1200" dirty="0">
                <a:latin typeface="Helvetica" pitchFamily="2" charset="0"/>
                <a:ea typeface="Helvetica Neue" panose="02000503000000020004" pitchFamily="2" charset="0"/>
                <a:cs typeface="Helvetica Neue" panose="02000503000000020004" pitchFamily="2" charset="0"/>
              </a:rPr>
              <a:t>FCC-</a:t>
            </a:r>
            <a:r>
              <a:rPr lang="en-US" sz="1200" dirty="0" err="1">
                <a:latin typeface="Helvetica" pitchFamily="2" charset="0"/>
                <a:ea typeface="Helvetica Neue" panose="02000503000000020004" pitchFamily="2" charset="0"/>
                <a:cs typeface="Helvetica Neue" panose="02000503000000020004" pitchFamily="2" charset="0"/>
              </a:rPr>
              <a:t>hh</a:t>
            </a:r>
            <a:r>
              <a:rPr lang="en-US" sz="1200" dirty="0">
                <a:latin typeface="Helvetica" pitchFamily="2" charset="0"/>
                <a:ea typeface="Helvetica Neue" panose="02000503000000020004" pitchFamily="2" charset="0"/>
                <a:cs typeface="Helvetica Neue" panose="02000503000000020004" pitchFamily="2" charset="0"/>
              </a:rPr>
              <a:t> — the </a:t>
            </a:r>
            <a:r>
              <a:rPr lang="en-US" sz="1200" i="1" dirty="0">
                <a:latin typeface="Helvetica" pitchFamily="2" charset="0"/>
                <a:ea typeface="Helvetica Neue" panose="02000503000000020004" pitchFamily="2" charset="0"/>
                <a:cs typeface="Helvetica Neue" panose="02000503000000020004" pitchFamily="2" charset="0"/>
              </a:rPr>
              <a:t>ultimate</a:t>
            </a:r>
            <a:r>
              <a:rPr lang="en-US" sz="1200" dirty="0">
                <a:latin typeface="Helvetica" pitchFamily="2" charset="0"/>
                <a:ea typeface="Helvetica Neue" panose="02000503000000020004" pitchFamily="2" charset="0"/>
                <a:cs typeface="Helvetica Neue" panose="02000503000000020004" pitchFamily="2" charset="0"/>
              </a:rPr>
              <a:t> Higgs factory</a:t>
            </a:r>
            <a:endParaRPr lang="en-US" sz="1200" dirty="0">
              <a:solidFill>
                <a:prstClr val="black"/>
              </a:solidFill>
              <a:latin typeface="Helvetica Light" charset="0"/>
              <a:ea typeface="Helvetica Light" charset="0"/>
              <a:cs typeface="Helvetica Light" charset="0"/>
              <a:sym typeface="Wingdings" pitchFamily="2" charset="2"/>
            </a:endParaRPr>
          </a:p>
        </p:txBody>
      </p:sp>
      <p:sp>
        <p:nvSpPr>
          <p:cNvPr id="10" name="TextBox 9">
            <a:extLst>
              <a:ext uri="{FF2B5EF4-FFF2-40B4-BE49-F238E27FC236}">
                <a16:creationId xmlns:a16="http://schemas.microsoft.com/office/drawing/2014/main" id="{14AADACE-3214-A84D-BECA-6B69ED3DAD78}"/>
              </a:ext>
            </a:extLst>
          </p:cNvPr>
          <p:cNvSpPr txBox="1"/>
          <p:nvPr/>
        </p:nvSpPr>
        <p:spPr>
          <a:xfrm>
            <a:off x="767406" y="3284984"/>
            <a:ext cx="11424593" cy="2108269"/>
          </a:xfrm>
          <a:prstGeom prst="rect">
            <a:avLst/>
          </a:prstGeom>
          <a:noFill/>
        </p:spPr>
        <p:txBody>
          <a:bodyPr wrap="square" rtlCol="0">
            <a:spAutoFit/>
          </a:bodyPr>
          <a:lstStyle/>
          <a:p>
            <a:pPr>
              <a:spcBef>
                <a:spcPts val="3000"/>
              </a:spcBef>
            </a:pP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Among the FCC-</a:t>
            </a:r>
            <a:r>
              <a:rPr lang="en-US" sz="1600" dirty="0" err="1">
                <a:solidFill>
                  <a:srgbClr val="D80017"/>
                </a:solidFill>
                <a:latin typeface="Helvetica" pitchFamily="2" charset="0"/>
                <a:ea typeface="Helvetica Neue" panose="02000503000000020004" pitchFamily="2" charset="0"/>
                <a:cs typeface="Helvetica Neue" panose="02000503000000020004" pitchFamily="2" charset="0"/>
              </a:rPr>
              <a:t>hh</a:t>
            </a:r>
            <a:r>
              <a:rPr lang="en-US" sz="1600" dirty="0">
                <a:solidFill>
                  <a:srgbClr val="D80017"/>
                </a:solidFill>
                <a:latin typeface="Helvetica" pitchFamily="2" charset="0"/>
                <a:ea typeface="Helvetica Neue" panose="02000503000000020004" pitchFamily="2" charset="0"/>
                <a:cs typeface="Helvetica Neue" panose="02000503000000020004" pitchFamily="2" charset="0"/>
              </a:rPr>
              <a:t> physics highlights</a:t>
            </a:r>
            <a:endParaRPr lang="en-US" sz="1400"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5</a:t>
            </a:r>
            <a:r>
              <a:rPr lang="en-US" sz="1500" dirty="0">
                <a:latin typeface="Symbol" pitchFamily="2" charset="2"/>
                <a:ea typeface="Helvetica Neue" panose="02000503000000020004" pitchFamily="2" charset="0"/>
                <a:cs typeface="Helvetica Neue" panose="02000503000000020004" pitchFamily="2" charset="0"/>
              </a:rPr>
              <a:t>s</a:t>
            </a:r>
            <a:r>
              <a:rPr lang="en-US" sz="1500" dirty="0">
                <a:latin typeface="Helvetica" pitchFamily="2" charset="0"/>
                <a:ea typeface="Helvetica Neue" panose="02000503000000020004" pitchFamily="2" charset="0"/>
                <a:cs typeface="Helvetica Neue" panose="02000503000000020004" pitchFamily="2" charset="0"/>
              </a:rPr>
              <a:t> discovery potential for new phenomena: q* up to 40 TeV, Z’</a:t>
            </a:r>
            <a:r>
              <a:rPr lang="en-US" sz="1500" baseline="-25000" dirty="0">
                <a:latin typeface="Helvetica" pitchFamily="2" charset="0"/>
                <a:ea typeface="Helvetica Neue" panose="02000503000000020004" pitchFamily="2" charset="0"/>
                <a:cs typeface="Helvetica Neue" panose="02000503000000020004" pitchFamily="2" charset="0"/>
              </a:rPr>
              <a:t>SSM</a:t>
            </a:r>
            <a:r>
              <a:rPr lang="en-US" sz="1500" dirty="0">
                <a:latin typeface="Helvetica" pitchFamily="2" charset="0"/>
                <a:ea typeface="Helvetica Neue" panose="02000503000000020004" pitchFamily="2" charset="0"/>
                <a:cs typeface="Helvetica Neue" panose="02000503000000020004" pitchFamily="2" charset="0"/>
              </a:rPr>
              <a:t> up to 43 TeV, gluino / stop up to 16 / 10 TeV, …</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Precision probes of Higgs self coupling and rare Higgs processes (incl. H </a:t>
            </a:r>
            <a:r>
              <a:rPr lang="en-US" sz="1500" dirty="0">
                <a:latin typeface="Symbol" pitchFamily="2" charset="2"/>
                <a:ea typeface="Helvetica Neue" panose="02000503000000020004" pitchFamily="2" charset="0"/>
                <a:cs typeface="Helvetica Neue" panose="02000503000000020004" pitchFamily="2" charset="0"/>
              </a:rPr>
              <a:t>®</a:t>
            </a:r>
            <a:r>
              <a:rPr lang="en-US" sz="1500" dirty="0">
                <a:latin typeface="Helvetica" pitchFamily="2" charset="0"/>
                <a:ea typeface="Helvetica Neue" panose="02000503000000020004" pitchFamily="2" charset="0"/>
                <a:cs typeface="Helvetica Neue" panose="02000503000000020004" pitchFamily="2" charset="0"/>
              </a:rPr>
              <a:t> invisible down to 10</a:t>
            </a:r>
            <a:r>
              <a:rPr lang="en-US" sz="1500" baseline="30000" dirty="0">
                <a:latin typeface="Helvetica" pitchFamily="2" charset="0"/>
                <a:ea typeface="Helvetica Neue" panose="02000503000000020004" pitchFamily="2" charset="0"/>
                <a:cs typeface="Helvetica Neue" panose="02000503000000020004" pitchFamily="2" charset="0"/>
              </a:rPr>
              <a:t>–4</a:t>
            </a:r>
            <a:r>
              <a:rPr lang="en-US" sz="1500" dirty="0">
                <a:latin typeface="Helvetica" pitchFamily="2" charset="0"/>
                <a:ea typeface="Helvetica Neue" panose="02000503000000020004" pitchFamily="2" charset="0"/>
                <a:cs typeface="Helvetica Neue" panose="02000503000000020004" pitchFamily="2" charset="0"/>
              </a:rPr>
              <a:t>)</a:t>
            </a:r>
            <a:endParaRPr lang="en-US" sz="1500" i="1" dirty="0">
              <a:latin typeface="Helvetica" pitchFamily="2" charset="0"/>
              <a:ea typeface="Helvetica Neue" panose="02000503000000020004" pitchFamily="2" charset="0"/>
              <a:cs typeface="Helvetica Neue" panose="02000503000000020004" pitchFamily="2" charset="0"/>
            </a:endParaRP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Studies of SM processes such high-mass longitudinal vector boson scattering (3%), Drell-Yan up to 15 TeV mass (10%)</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WIMP dark matter sensitivity between 1 and 3 TeV</a:t>
            </a:r>
          </a:p>
          <a:p>
            <a:pPr marL="285750" indent="-285750">
              <a:spcBef>
                <a:spcPts val="900"/>
              </a:spcBef>
              <a:buFont typeface="Arial" panose="020B0604020202020204" pitchFamily="34" charset="0"/>
              <a:buChar char="•"/>
            </a:pPr>
            <a:r>
              <a:rPr lang="en-US" sz="1500" dirty="0">
                <a:latin typeface="Helvetica" pitchFamily="2" charset="0"/>
                <a:ea typeface="Helvetica Neue" panose="02000503000000020004" pitchFamily="2" charset="0"/>
                <a:cs typeface="Helvetica Neue" panose="02000503000000020004" pitchFamily="2" charset="0"/>
              </a:rPr>
              <a:t>Heavy-ion physics program with √</a:t>
            </a:r>
            <a:r>
              <a:rPr lang="en-US" sz="1500" dirty="0" err="1">
                <a:latin typeface="Helvetica" pitchFamily="2" charset="0"/>
                <a:ea typeface="Helvetica Neue" panose="02000503000000020004" pitchFamily="2" charset="0"/>
                <a:cs typeface="Helvetica Neue" panose="02000503000000020004" pitchFamily="2" charset="0"/>
              </a:rPr>
              <a:t>s</a:t>
            </a:r>
            <a:r>
              <a:rPr lang="en-US" sz="1500" baseline="-25000" dirty="0" err="1">
                <a:latin typeface="Helvetica" pitchFamily="2" charset="0"/>
                <a:ea typeface="Helvetica Neue" panose="02000503000000020004" pitchFamily="2" charset="0"/>
                <a:cs typeface="Helvetica Neue" panose="02000503000000020004" pitchFamily="2" charset="0"/>
              </a:rPr>
              <a:t>NN</a:t>
            </a:r>
            <a:r>
              <a:rPr lang="en-US" sz="1500" dirty="0">
                <a:latin typeface="Helvetica" pitchFamily="2" charset="0"/>
                <a:ea typeface="Helvetica Neue" panose="02000503000000020004" pitchFamily="2" charset="0"/>
                <a:cs typeface="Helvetica Neue" panose="02000503000000020004" pitchFamily="2" charset="0"/>
              </a:rPr>
              <a:t> = 39 TeV for </a:t>
            </a:r>
            <a:r>
              <a:rPr lang="en-US" sz="1500" dirty="0" err="1">
                <a:latin typeface="Helvetica" pitchFamily="2" charset="0"/>
                <a:ea typeface="Helvetica Neue" panose="02000503000000020004" pitchFamily="2" charset="0"/>
                <a:cs typeface="Helvetica Neue" panose="02000503000000020004" pitchFamily="2" charset="0"/>
              </a:rPr>
              <a:t>PbPb</a:t>
            </a:r>
            <a:r>
              <a:rPr lang="en-US" sz="1500" dirty="0">
                <a:latin typeface="Helvetica" pitchFamily="2" charset="0"/>
                <a:ea typeface="Helvetica Neue" panose="02000503000000020004" pitchFamily="2" charset="0"/>
                <a:cs typeface="Helvetica Neue" panose="02000503000000020004" pitchFamily="2" charset="0"/>
              </a:rPr>
              <a:t> and 63 TeV for </a:t>
            </a:r>
            <a:r>
              <a:rPr lang="en-US" sz="1500" dirty="0" err="1">
                <a:latin typeface="Helvetica" pitchFamily="2" charset="0"/>
                <a:ea typeface="Helvetica Neue" panose="02000503000000020004" pitchFamily="2" charset="0"/>
                <a:cs typeface="Helvetica Neue" panose="02000503000000020004" pitchFamily="2" charset="0"/>
              </a:rPr>
              <a:t>pPb</a:t>
            </a:r>
            <a:endParaRPr lang="en-US" sz="1400" dirty="0">
              <a:latin typeface="Helvetica"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161416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47328" y="6545796"/>
            <a:ext cx="2844800" cy="365125"/>
          </a:xfrm>
        </p:spPr>
        <p:txBody>
          <a:bodyPr/>
          <a:lstStyle/>
          <a:p>
            <a:pPr algn="l">
              <a:defRPr/>
            </a:pPr>
            <a:fld id="{611C2F03-9E95-40C9-A99F-3C4F7EE8CF2A}" type="slidenum">
              <a:rPr lang="en-GB" smtClean="0"/>
              <a:pPr algn="l">
                <a:defRPr/>
              </a:pPr>
              <a:t>5</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err="1">
                <a:latin typeface="Helvetica Light" panose="020B0403020202020204" pitchFamily="34" charset="0"/>
                <a:ea typeface="Trebuchet MS" pitchFamily="-84" charset="0"/>
                <a:cs typeface="Helvetica Light"/>
              </a:rPr>
              <a:t>e</a:t>
            </a:r>
            <a:r>
              <a:rPr lang="en-US" sz="2400" baseline="30000" dirty="0" err="1">
                <a:latin typeface="Helvetica Light" panose="020B0403020202020204" pitchFamily="34" charset="0"/>
                <a:ea typeface="Trebuchet MS" pitchFamily="-84" charset="0"/>
                <a:cs typeface="Helvetica Light"/>
              </a:rPr>
              <a:t>+</a:t>
            </a:r>
            <a:r>
              <a:rPr lang="en-US" sz="2400" dirty="0" err="1">
                <a:latin typeface="Helvetica Light" panose="020B0403020202020204" pitchFamily="34" charset="0"/>
                <a:ea typeface="Trebuchet MS" pitchFamily="-84" charset="0"/>
                <a:cs typeface="Helvetica Light"/>
              </a:rPr>
              <a:t>e</a:t>
            </a:r>
            <a:r>
              <a:rPr lang="en-US" sz="2400" baseline="30000" dirty="0">
                <a:latin typeface="Helvetica Light" panose="020B0403020202020204" pitchFamily="34" charset="0"/>
                <a:ea typeface="Trebuchet MS" pitchFamily="-84" charset="0"/>
                <a:cs typeface="Helvetica Light"/>
              </a:rPr>
              <a:t>–</a:t>
            </a:r>
            <a:r>
              <a:rPr lang="en-US" sz="2400" dirty="0">
                <a:latin typeface="Helvetica Light" panose="020B0403020202020204" pitchFamily="34" charset="0"/>
                <a:ea typeface="Trebuchet MS" pitchFamily="-84" charset="0"/>
                <a:cs typeface="Helvetica Light"/>
              </a:rPr>
              <a:t> : complementarity with hadron colliders is key</a:t>
            </a:r>
            <a:endParaRPr lang="en-US" sz="2400" baseline="30000" dirty="0">
              <a:latin typeface="Helvetica Light" panose="020B0403020202020204" pitchFamily="34" charset="0"/>
              <a:ea typeface="Trebuchet MS" pitchFamily="-84" charset="0"/>
              <a:cs typeface="Helvetica Light"/>
            </a:endParaRPr>
          </a:p>
        </p:txBody>
      </p:sp>
      <p:sp>
        <p:nvSpPr>
          <p:cNvPr id="7" name="TextBox 6">
            <a:extLst>
              <a:ext uri="{FF2B5EF4-FFF2-40B4-BE49-F238E27FC236}">
                <a16:creationId xmlns:a16="http://schemas.microsoft.com/office/drawing/2014/main" id="{A33BFCC7-6536-F149-BA02-AB7A1DE8A0BB}"/>
              </a:ext>
            </a:extLst>
          </p:cNvPr>
          <p:cNvSpPr txBox="1"/>
          <p:nvPr/>
        </p:nvSpPr>
        <p:spPr>
          <a:xfrm>
            <a:off x="767408" y="1268760"/>
            <a:ext cx="11233248" cy="338554"/>
          </a:xfrm>
          <a:prstGeom prst="rect">
            <a:avLst/>
          </a:prstGeom>
          <a:noFill/>
        </p:spPr>
        <p:txBody>
          <a:bodyPr wrap="square" rtlCol="0">
            <a:spAutoFit/>
          </a:bodyPr>
          <a:lstStyle/>
          <a:p>
            <a:pPr>
              <a:spcBef>
                <a:spcPts val="1200"/>
              </a:spcBef>
            </a:pPr>
            <a:r>
              <a:rPr lang="en-GB" sz="1600" dirty="0">
                <a:solidFill>
                  <a:srgbClr val="D80017"/>
                </a:solidFill>
                <a:latin typeface="Helvetica" pitchFamily="2" charset="0"/>
                <a:ea typeface="Helvetica Neue" panose="02000503000000020004" pitchFamily="2" charset="0"/>
                <a:cs typeface="Helvetica Neue" panose="02000503000000020004" pitchFamily="2" charset="0"/>
              </a:rPr>
              <a:t>Highest luminosity for best precision and to probe rare and forbidden phenomena: physics the FCC-</a:t>
            </a:r>
            <a:r>
              <a:rPr lang="en-GB" sz="1600" dirty="0" err="1">
                <a:solidFill>
                  <a:srgbClr val="D80017"/>
                </a:solidFill>
                <a:latin typeface="Helvetica" pitchFamily="2" charset="0"/>
                <a:ea typeface="Helvetica Neue" panose="02000503000000020004" pitchFamily="2" charset="0"/>
                <a:cs typeface="Helvetica Neue" panose="02000503000000020004" pitchFamily="2" charset="0"/>
              </a:rPr>
              <a:t>hh</a:t>
            </a:r>
            <a:r>
              <a:rPr lang="en-GB" sz="1600" dirty="0">
                <a:solidFill>
                  <a:srgbClr val="D80017"/>
                </a:solidFill>
                <a:latin typeface="Helvetica" pitchFamily="2" charset="0"/>
                <a:ea typeface="Helvetica Neue" panose="02000503000000020004" pitchFamily="2" charset="0"/>
                <a:cs typeface="Helvetica Neue" panose="02000503000000020004" pitchFamily="2" charset="0"/>
              </a:rPr>
              <a:t> cannot do as well</a:t>
            </a:r>
          </a:p>
        </p:txBody>
      </p:sp>
      <p:pic>
        <p:nvPicPr>
          <p:cNvPr id="9" name="Picture 8">
            <a:extLst>
              <a:ext uri="{FF2B5EF4-FFF2-40B4-BE49-F238E27FC236}">
                <a16:creationId xmlns:a16="http://schemas.microsoft.com/office/drawing/2014/main" id="{0EA35D9D-1C0E-5443-8F38-23431C0C6E6A}"/>
              </a:ext>
            </a:extLst>
          </p:cNvPr>
          <p:cNvPicPr>
            <a:picLocks noChangeAspect="1"/>
          </p:cNvPicPr>
          <p:nvPr/>
        </p:nvPicPr>
        <p:blipFill rotWithShape="1">
          <a:blip r:embed="rId2"/>
          <a:srcRect l="17199" t="24095" r="3257" b="4675"/>
          <a:stretch/>
        </p:blipFill>
        <p:spPr>
          <a:xfrm>
            <a:off x="6515415" y="2145674"/>
            <a:ext cx="5369722" cy="1484376"/>
          </a:xfrm>
          <a:prstGeom prst="rect">
            <a:avLst/>
          </a:prstGeom>
        </p:spPr>
      </p:pic>
      <p:sp>
        <p:nvSpPr>
          <p:cNvPr id="4" name="TextBox 3">
            <a:extLst>
              <a:ext uri="{FF2B5EF4-FFF2-40B4-BE49-F238E27FC236}">
                <a16:creationId xmlns:a16="http://schemas.microsoft.com/office/drawing/2014/main" id="{37B2C573-973D-B947-8A85-0E810980DABB}"/>
              </a:ext>
            </a:extLst>
          </p:cNvPr>
          <p:cNvSpPr txBox="1"/>
          <p:nvPr/>
        </p:nvSpPr>
        <p:spPr>
          <a:xfrm>
            <a:off x="8902981" y="3790702"/>
            <a:ext cx="3014993" cy="1508105"/>
          </a:xfrm>
          <a:prstGeom prst="rect">
            <a:avLst/>
          </a:prstGeom>
          <a:noFill/>
        </p:spPr>
        <p:txBody>
          <a:bodyPr wrap="none" rtlCol="0">
            <a:spAutoFit/>
          </a:bodyPr>
          <a:lstStyle/>
          <a:p>
            <a:pPr>
              <a:spcBef>
                <a:spcPts val="3000"/>
              </a:spcBef>
            </a:pPr>
            <a:r>
              <a:rPr lang="en-US" sz="1600" b="1" dirty="0">
                <a:solidFill>
                  <a:prstClr val="black"/>
                </a:solidFill>
                <a:latin typeface="Helvetica" pitchFamily="2" charset="0"/>
                <a:ea typeface="Helvetica Light" charset="0"/>
                <a:cs typeface="Helvetica Light" charset="0"/>
                <a:sym typeface="Wingdings" pitchFamily="2" charset="2"/>
              </a:rPr>
              <a:t>ILC </a:t>
            </a:r>
            <a:r>
              <a:rPr lang="en-US" sz="1200" dirty="0">
                <a:solidFill>
                  <a:prstClr val="black"/>
                </a:solidFill>
                <a:latin typeface="Helvetica Light" panose="020B0403020202020204" pitchFamily="34" charset="0"/>
                <a:ea typeface="Helvetica Light" charset="0"/>
                <a:cs typeface="Helvetica Light" charset="0"/>
                <a:sym typeface="Wingdings" pitchFamily="2" charset="2"/>
              </a:rPr>
              <a:t>(22~24 years of operation)</a:t>
            </a:r>
            <a:endParaRPr lang="en-US" sz="1600" dirty="0">
              <a:solidFill>
                <a:prstClr val="black"/>
              </a:solidFill>
              <a:latin typeface="Helvetica" pitchFamily="2" charset="0"/>
              <a:ea typeface="Helvetica Light" charset="0"/>
              <a:cs typeface="Helvetica Light" charset="0"/>
              <a:sym typeface="Wingdings" pitchFamily="2" charset="2"/>
            </a:endParaRPr>
          </a:p>
          <a:p>
            <a:pPr marL="285750" indent="-285750">
              <a:spcBef>
                <a:spcPts val="600"/>
              </a:spcBef>
              <a:buFont typeface="Arial" panose="020B0604020202020204" pitchFamily="34" charset="0"/>
              <a:buChar char="•"/>
            </a:pPr>
            <a:r>
              <a:rPr lang="en-US" sz="14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Giga-Z:	    </a:t>
            </a:r>
            <a:r>
              <a:rPr lang="en-US" sz="6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 </a:t>
            </a:r>
            <a:r>
              <a:rPr lang="en-US" sz="14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0.1 ab</a:t>
            </a:r>
            <a:r>
              <a:rPr lang="en-US" sz="1400" baseline="300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4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 in 1~3 years</a:t>
            </a:r>
            <a:endParaRPr lang="en-US" sz="1400" baseline="300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endParaRPr>
          </a:p>
          <a:p>
            <a:pPr marL="285750" indent="-285750">
              <a:spcBef>
                <a:spcPts val="500"/>
              </a:spcBef>
              <a:buFont typeface="Arial" panose="020B0604020202020204" pitchFamily="34" charset="0"/>
              <a:buChar char="•"/>
            </a:pP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250 GeV:  2.0 ab</a:t>
            </a:r>
            <a:r>
              <a:rPr lang="en-US" sz="1400"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11.5 years</a:t>
            </a:r>
          </a:p>
          <a:p>
            <a:pPr marL="285750" indent="-285750">
              <a:spcBef>
                <a:spcPts val="500"/>
              </a:spcBef>
              <a:buFont typeface="Arial" panose="020B0604020202020204" pitchFamily="34" charset="0"/>
              <a:buChar char="•"/>
            </a:pP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350 GeV:  0.1 ab</a:t>
            </a:r>
            <a:r>
              <a:rPr lang="en-US" sz="1400"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1 year</a:t>
            </a:r>
          </a:p>
          <a:p>
            <a:pPr marL="285750" indent="-285750">
              <a:spcBef>
                <a:spcPts val="500"/>
              </a:spcBef>
              <a:buFont typeface="Arial" panose="020B0604020202020204" pitchFamily="34" charset="0"/>
              <a:buChar char="•"/>
            </a:pP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500 GeV:  4.0 ab</a:t>
            </a:r>
            <a:r>
              <a:rPr lang="en-US" sz="1400"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8.5 years</a:t>
            </a:r>
          </a:p>
        </p:txBody>
      </p:sp>
      <p:sp>
        <p:nvSpPr>
          <p:cNvPr id="11" name="TextBox 10">
            <a:extLst>
              <a:ext uri="{FF2B5EF4-FFF2-40B4-BE49-F238E27FC236}">
                <a16:creationId xmlns:a16="http://schemas.microsoft.com/office/drawing/2014/main" id="{C855F7E7-4896-2B4B-842F-A642D1CC3293}"/>
              </a:ext>
            </a:extLst>
          </p:cNvPr>
          <p:cNvSpPr txBox="1"/>
          <p:nvPr/>
        </p:nvSpPr>
        <p:spPr>
          <a:xfrm>
            <a:off x="8905513" y="5381635"/>
            <a:ext cx="3095143" cy="1190069"/>
          </a:xfrm>
          <a:prstGeom prst="rect">
            <a:avLst/>
          </a:prstGeom>
          <a:noFill/>
        </p:spPr>
        <p:txBody>
          <a:bodyPr wrap="none" rtlCol="0">
            <a:spAutoFit/>
          </a:bodyPr>
          <a:lstStyle/>
          <a:p>
            <a:pPr>
              <a:spcBef>
                <a:spcPts val="3000"/>
              </a:spcBef>
            </a:pPr>
            <a:r>
              <a:rPr lang="en-US" sz="1600" b="1" dirty="0">
                <a:solidFill>
                  <a:prstClr val="black"/>
                </a:solidFill>
                <a:latin typeface="Helvetica" pitchFamily="2" charset="0"/>
                <a:ea typeface="Helvetica Light" charset="0"/>
                <a:cs typeface="Helvetica Light" charset="0"/>
                <a:sym typeface="Wingdings" pitchFamily="2" charset="2"/>
              </a:rPr>
              <a:t>CLIC </a:t>
            </a:r>
            <a:r>
              <a:rPr lang="en-US" sz="1200" dirty="0">
                <a:solidFill>
                  <a:prstClr val="black"/>
                </a:solidFill>
                <a:latin typeface="Helvetica Light" panose="020B0403020202020204" pitchFamily="34" charset="0"/>
                <a:ea typeface="Helvetica Light" charset="0"/>
                <a:cs typeface="Helvetica Light" charset="0"/>
                <a:sym typeface="Wingdings" pitchFamily="2" charset="2"/>
              </a:rPr>
              <a:t>(&gt; 20 years of operation)</a:t>
            </a:r>
            <a:endParaRPr lang="en-US" sz="1600" dirty="0">
              <a:solidFill>
                <a:prstClr val="black"/>
              </a:solidFill>
              <a:latin typeface="Helvetica" pitchFamily="2" charset="0"/>
              <a:ea typeface="Helvetica Light" charset="0"/>
              <a:cs typeface="Helvetica Light" charset="0"/>
              <a:sym typeface="Wingdings" pitchFamily="2" charset="2"/>
            </a:endParaRPr>
          </a:p>
          <a:p>
            <a:pPr marL="285750" indent="-285750">
              <a:spcBef>
                <a:spcPts val="600"/>
              </a:spcBef>
              <a:buFont typeface="Arial" panose="020B0604020202020204" pitchFamily="34" charset="0"/>
              <a:buChar char="•"/>
            </a:pPr>
            <a:r>
              <a:rPr lang="en-US" sz="14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Giga-Z:	    </a:t>
            </a:r>
            <a:r>
              <a:rPr lang="en-US" sz="6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 </a:t>
            </a:r>
            <a:r>
              <a:rPr lang="en-US" sz="14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rPr>
              <a:t>?</a:t>
            </a:r>
            <a:endParaRPr lang="en-US" sz="1400" baseline="30000" dirty="0">
              <a:solidFill>
                <a:srgbClr val="019645"/>
              </a:solidFill>
              <a:latin typeface="Helvetica" pitchFamily="2" charset="0"/>
              <a:ea typeface="Helvetica Neue" panose="02000503000000020004" pitchFamily="2" charset="0"/>
              <a:cs typeface="Helvetica Neue" panose="02000503000000020004" pitchFamily="2" charset="0"/>
              <a:sym typeface="Wingdings" pitchFamily="2" charset="2"/>
            </a:endParaRPr>
          </a:p>
          <a:p>
            <a:pPr marL="285750" indent="-285750">
              <a:spcBef>
                <a:spcPts val="500"/>
              </a:spcBef>
              <a:buFont typeface="Arial" panose="020B0604020202020204" pitchFamily="34" charset="0"/>
              <a:buChar char="•"/>
            </a:pP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380 GeV:  1.0 ab</a:t>
            </a:r>
            <a:r>
              <a:rPr lang="en-US" sz="1400" baseline="300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–1</a:t>
            </a: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 in 8 years</a:t>
            </a:r>
          </a:p>
          <a:p>
            <a:pPr marL="285750" indent="-285750">
              <a:spcBef>
                <a:spcPts val="500"/>
              </a:spcBef>
              <a:buFont typeface="Arial" panose="020B0604020202020204" pitchFamily="34" charset="0"/>
              <a:buChar char="•"/>
            </a:pPr>
            <a:r>
              <a:rPr lang="en-US" sz="14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rPr>
              <a:t>Upgrade to &gt; 1 TeV in &gt; 15 years</a:t>
            </a:r>
          </a:p>
        </p:txBody>
      </p:sp>
      <p:sp>
        <p:nvSpPr>
          <p:cNvPr id="12" name="TextBox 11">
            <a:extLst>
              <a:ext uri="{FF2B5EF4-FFF2-40B4-BE49-F238E27FC236}">
                <a16:creationId xmlns:a16="http://schemas.microsoft.com/office/drawing/2014/main" id="{366947AC-8DCE-B741-82E4-53020836D464}"/>
              </a:ext>
            </a:extLst>
          </p:cNvPr>
          <p:cNvSpPr txBox="1"/>
          <p:nvPr/>
        </p:nvSpPr>
        <p:spPr>
          <a:xfrm>
            <a:off x="10213271" y="2212132"/>
            <a:ext cx="947695" cy="261610"/>
          </a:xfrm>
          <a:prstGeom prst="rect">
            <a:avLst/>
          </a:prstGeom>
          <a:noFill/>
        </p:spPr>
        <p:txBody>
          <a:bodyPr wrap="none" rtlCol="0">
            <a:spAutoFit/>
          </a:bodyPr>
          <a:lstStyle/>
          <a:p>
            <a:r>
              <a:rPr lang="en-US" sz="1100" dirty="0">
                <a:solidFill>
                  <a:srgbClr val="0070C0"/>
                </a:solidFill>
                <a:latin typeface="Helvetica Light" charset="0"/>
                <a:ea typeface="Helvetica Light" charset="0"/>
                <a:cs typeface="Helvetica Light" charset="0"/>
              </a:rPr>
              <a:t>&gt;</a:t>
            </a:r>
            <a:r>
              <a:rPr lang="en-US" sz="1100">
                <a:solidFill>
                  <a:srgbClr val="0070C0"/>
                </a:solidFill>
                <a:latin typeface="Helvetica Light" charset="0"/>
                <a:ea typeface="Helvetica Light" charset="0"/>
                <a:cs typeface="Helvetica Light" charset="0"/>
              </a:rPr>
              <a:t> </a:t>
            </a:r>
            <a:r>
              <a:rPr lang="en-US" sz="1100" dirty="0">
                <a:solidFill>
                  <a:srgbClr val="0070C0"/>
                </a:solidFill>
                <a:latin typeface="Helvetica Light" charset="0"/>
                <a:ea typeface="Helvetica Light" charset="0"/>
                <a:cs typeface="Helvetica Light" charset="0"/>
              </a:rPr>
              <a:t>10</a:t>
            </a:r>
            <a:r>
              <a:rPr lang="en-US" sz="1100" baseline="30000" dirty="0">
                <a:solidFill>
                  <a:srgbClr val="0070C0"/>
                </a:solidFill>
                <a:latin typeface="Helvetica Light" charset="0"/>
                <a:ea typeface="Helvetica Light" charset="0"/>
                <a:cs typeface="Helvetica Light" charset="0"/>
              </a:rPr>
              <a:t>5</a:t>
            </a:r>
            <a:r>
              <a:rPr lang="en-US" sz="1100" dirty="0">
                <a:solidFill>
                  <a:srgbClr val="0070C0"/>
                </a:solidFill>
                <a:latin typeface="Helvetica Light" charset="0"/>
                <a:ea typeface="Helvetica Light" charset="0"/>
                <a:cs typeface="Helvetica Light" charset="0"/>
              </a:rPr>
              <a:t> × LEP</a:t>
            </a:r>
          </a:p>
        </p:txBody>
      </p:sp>
      <p:cxnSp>
        <p:nvCxnSpPr>
          <p:cNvPr id="13" name="Straight Arrow Connector 12">
            <a:extLst>
              <a:ext uri="{FF2B5EF4-FFF2-40B4-BE49-F238E27FC236}">
                <a16:creationId xmlns:a16="http://schemas.microsoft.com/office/drawing/2014/main" id="{F49CD8EF-6D19-9149-812C-8C77ABAD2796}"/>
              </a:ext>
            </a:extLst>
          </p:cNvPr>
          <p:cNvCxnSpPr>
            <a:cxnSpLocks/>
          </p:cNvCxnSpPr>
          <p:nvPr/>
        </p:nvCxnSpPr>
        <p:spPr>
          <a:xfrm>
            <a:off x="10495805" y="2433056"/>
            <a:ext cx="0" cy="180473"/>
          </a:xfrm>
          <a:prstGeom prst="straightConnector1">
            <a:avLst/>
          </a:prstGeom>
          <a:ln w="3175">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3ADC7A3-384C-A24F-BD80-21BB91DBB2F8}"/>
              </a:ext>
            </a:extLst>
          </p:cNvPr>
          <p:cNvSpPr txBox="1"/>
          <p:nvPr/>
        </p:nvSpPr>
        <p:spPr>
          <a:xfrm>
            <a:off x="9968995" y="1925251"/>
            <a:ext cx="1999265" cy="230832"/>
          </a:xfrm>
          <a:prstGeom prst="rect">
            <a:avLst/>
          </a:prstGeom>
          <a:noFill/>
        </p:spPr>
        <p:txBody>
          <a:bodyPr wrap="none" rtlCol="0">
            <a:spAutoFit/>
          </a:bodyPr>
          <a:lstStyle/>
          <a:p>
            <a:pPr marL="0" algn="r">
              <a:spcBef>
                <a:spcPts val="3000"/>
              </a:spcBef>
            </a:pPr>
            <a:r>
              <a:rPr lang="en-US" sz="900" dirty="0">
                <a:solidFill>
                  <a:schemeClr val="tx1">
                    <a:lumMod val="50000"/>
                    <a:lumOff val="50000"/>
                  </a:schemeClr>
                </a:solidFill>
                <a:latin typeface="Helvetica Light" charset="0"/>
                <a:ea typeface="Helvetica Light" charset="0"/>
                <a:cs typeface="Helvetica Light" charset="0"/>
                <a:sym typeface="Wingdings" pitchFamily="2" charset="2"/>
              </a:rPr>
              <a:t>All numbers assume 2 experiments</a:t>
            </a:r>
          </a:p>
        </p:txBody>
      </p:sp>
      <p:sp>
        <p:nvSpPr>
          <p:cNvPr id="14" name="TextBox 13">
            <a:extLst>
              <a:ext uri="{FF2B5EF4-FFF2-40B4-BE49-F238E27FC236}">
                <a16:creationId xmlns:a16="http://schemas.microsoft.com/office/drawing/2014/main" id="{31AF6BFC-5B40-E643-AA4C-01D41A3748E1}"/>
              </a:ext>
            </a:extLst>
          </p:cNvPr>
          <p:cNvSpPr txBox="1"/>
          <p:nvPr/>
        </p:nvSpPr>
        <p:spPr>
          <a:xfrm>
            <a:off x="767408" y="6186790"/>
            <a:ext cx="6663324" cy="338554"/>
          </a:xfrm>
          <a:prstGeom prst="rect">
            <a:avLst/>
          </a:prstGeom>
          <a:noFill/>
        </p:spPr>
        <p:txBody>
          <a:bodyPr wrap="square" rtlCol="0">
            <a:spAutoFit/>
          </a:bodyPr>
          <a:lstStyle/>
          <a:p>
            <a:pPr>
              <a:spcBef>
                <a:spcPts val="1200"/>
              </a:spcBef>
            </a:pP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Another important consideration is </a:t>
            </a:r>
            <a:r>
              <a:rPr lang="en-GB" sz="1600" b="1" dirty="0">
                <a:solidFill>
                  <a:srgbClr val="003BB8"/>
                </a:solidFill>
                <a:latin typeface="Helvetica" pitchFamily="2" charset="0"/>
                <a:ea typeface="Helvetica Neue" panose="02000503000000020004" pitchFamily="2" charset="0"/>
                <a:cs typeface="Helvetica Neue" panose="02000503000000020004" pitchFamily="2" charset="0"/>
              </a:rPr>
              <a:t>one vs. two running experiments!</a:t>
            </a:r>
          </a:p>
        </p:txBody>
      </p:sp>
      <p:sp>
        <p:nvSpPr>
          <p:cNvPr id="15" name="Rectangle 14">
            <a:extLst>
              <a:ext uri="{FF2B5EF4-FFF2-40B4-BE49-F238E27FC236}">
                <a16:creationId xmlns:a16="http://schemas.microsoft.com/office/drawing/2014/main" id="{6B50E883-268A-8142-AFC8-E7B95819A094}"/>
              </a:ext>
            </a:extLst>
          </p:cNvPr>
          <p:cNvSpPr/>
          <p:nvPr/>
        </p:nvSpPr>
        <p:spPr>
          <a:xfrm>
            <a:off x="6456040" y="1805663"/>
            <a:ext cx="2512226" cy="338554"/>
          </a:xfrm>
          <a:prstGeom prst="rect">
            <a:avLst/>
          </a:prstGeom>
        </p:spPr>
        <p:txBody>
          <a:bodyPr wrap="none">
            <a:spAutoFit/>
          </a:bodyPr>
          <a:lstStyle/>
          <a:p>
            <a:r>
              <a:rPr lang="en-US" sz="1600" b="1" dirty="0">
                <a:solidFill>
                  <a:prstClr val="black"/>
                </a:solidFill>
                <a:latin typeface="Helvetica" pitchFamily="2" charset="0"/>
                <a:ea typeface="Helvetica Light" charset="0"/>
                <a:cs typeface="Helvetica Light" charset="0"/>
                <a:sym typeface="Wingdings" pitchFamily="2" charset="2"/>
              </a:rPr>
              <a:t>FCC-</a:t>
            </a:r>
            <a:r>
              <a:rPr lang="en-US" sz="1600" b="1" dirty="0" err="1">
                <a:solidFill>
                  <a:prstClr val="black"/>
                </a:solidFill>
                <a:latin typeface="Helvetica" pitchFamily="2" charset="0"/>
                <a:ea typeface="Helvetica Light" charset="0"/>
                <a:cs typeface="Helvetica Light" charset="0"/>
                <a:sym typeface="Wingdings" pitchFamily="2" charset="2"/>
              </a:rPr>
              <a:t>ee</a:t>
            </a:r>
            <a:r>
              <a:rPr lang="en-US" sz="1600" b="1" dirty="0">
                <a:solidFill>
                  <a:prstClr val="black"/>
                </a:solidFill>
                <a:latin typeface="Helvetica" pitchFamily="2" charset="0"/>
                <a:ea typeface="Helvetica Light" charset="0"/>
                <a:cs typeface="Helvetica Light" charset="0"/>
                <a:sym typeface="Wingdings" pitchFamily="2" charset="2"/>
              </a:rPr>
              <a:t> </a:t>
            </a:r>
            <a:r>
              <a:rPr lang="en-US" sz="1200" dirty="0">
                <a:solidFill>
                  <a:prstClr val="black"/>
                </a:solidFill>
                <a:latin typeface="Helvetica Light" panose="020B0403020202020204" pitchFamily="34" charset="0"/>
                <a:ea typeface="Helvetica Light" charset="0"/>
                <a:cs typeface="Helvetica Light" charset="0"/>
                <a:sym typeface="Wingdings" pitchFamily="2" charset="2"/>
              </a:rPr>
              <a:t>(14 years of operation)</a:t>
            </a:r>
            <a:endParaRPr lang="en-US" dirty="0">
              <a:latin typeface="Helvetica Light" panose="020B0403020202020204" pitchFamily="34" charset="0"/>
            </a:endParaRPr>
          </a:p>
        </p:txBody>
      </p:sp>
      <p:sp>
        <p:nvSpPr>
          <p:cNvPr id="18" name="TextBox 17">
            <a:extLst>
              <a:ext uri="{FF2B5EF4-FFF2-40B4-BE49-F238E27FC236}">
                <a16:creationId xmlns:a16="http://schemas.microsoft.com/office/drawing/2014/main" id="{BD02B833-9562-F94E-A70E-A96D20E07CA4}"/>
              </a:ext>
            </a:extLst>
          </p:cNvPr>
          <p:cNvSpPr txBox="1"/>
          <p:nvPr/>
        </p:nvSpPr>
        <p:spPr>
          <a:xfrm>
            <a:off x="5380489" y="1751972"/>
            <a:ext cx="819455" cy="261610"/>
          </a:xfrm>
          <a:prstGeom prst="rect">
            <a:avLst/>
          </a:prstGeom>
          <a:noFill/>
        </p:spPr>
        <p:txBody>
          <a:bodyPr wrap="none" rtlCol="0">
            <a:spAutoFit/>
          </a:bodyPr>
          <a:lstStyle/>
          <a:p>
            <a:pPr marL="0">
              <a:spcBef>
                <a:spcPts val="3000"/>
              </a:spcBef>
            </a:pPr>
            <a:r>
              <a:rPr lang="en-US" sz="1050" dirty="0">
                <a:solidFill>
                  <a:schemeClr val="tx1">
                    <a:lumMod val="50000"/>
                    <a:lumOff val="50000"/>
                  </a:schemeClr>
                </a:solidFill>
                <a:latin typeface="Helvetica Light" charset="0"/>
                <a:ea typeface="Helvetica Light" charset="0"/>
                <a:cs typeface="Helvetica Light" charset="0"/>
                <a:sym typeface="Wingdings" pitchFamily="2" charset="2"/>
              </a:rPr>
              <a:t>Jenny List</a:t>
            </a:r>
          </a:p>
        </p:txBody>
      </p:sp>
      <p:sp>
        <p:nvSpPr>
          <p:cNvPr id="22" name="TextBox 21">
            <a:extLst>
              <a:ext uri="{FF2B5EF4-FFF2-40B4-BE49-F238E27FC236}">
                <a16:creationId xmlns:a16="http://schemas.microsoft.com/office/drawing/2014/main" id="{5932CFD7-543E-C440-95D8-AAF25F4E0079}"/>
              </a:ext>
            </a:extLst>
          </p:cNvPr>
          <p:cNvSpPr txBox="1"/>
          <p:nvPr/>
        </p:nvSpPr>
        <p:spPr>
          <a:xfrm>
            <a:off x="6460429" y="3816702"/>
            <a:ext cx="1959191" cy="1718419"/>
          </a:xfrm>
          <a:prstGeom prst="rect">
            <a:avLst/>
          </a:prstGeom>
          <a:noFill/>
        </p:spPr>
        <p:txBody>
          <a:bodyPr wrap="none" rtlCol="0">
            <a:spAutoFit/>
          </a:bodyPr>
          <a:lstStyle/>
          <a:p>
            <a:pPr marL="0">
              <a:spcBef>
                <a:spcPts val="3000"/>
              </a:spcBef>
            </a:pPr>
            <a:r>
              <a:rPr lang="en-US" sz="1050" b="1" dirty="0">
                <a:solidFill>
                  <a:prstClr val="black"/>
                </a:solidFill>
                <a:latin typeface="Helvetica" pitchFamily="2" charset="0"/>
                <a:ea typeface="Helvetica Light" charset="0"/>
                <a:cs typeface="Helvetica Light" charset="0"/>
                <a:sym typeface="Wingdings" pitchFamily="2" charset="2"/>
              </a:rPr>
              <a:t>Stable beam time assumed:</a:t>
            </a:r>
          </a:p>
          <a:p>
            <a:pPr marL="171450" indent="-171450">
              <a:spcBef>
                <a:spcPts val="600"/>
              </a:spcBef>
              <a:buFont typeface="Arial" panose="020B0604020202020204" pitchFamily="34" charset="0"/>
              <a:buChar char="•"/>
            </a:pPr>
            <a:r>
              <a:rPr lang="en-US" sz="1050" dirty="0">
                <a:solidFill>
                  <a:prstClr val="black"/>
                </a:solidFill>
                <a:latin typeface="Helvetica Light" charset="0"/>
                <a:ea typeface="Helvetica Light" charset="0"/>
                <a:cs typeface="Helvetica Light" charset="0"/>
                <a:sym typeface="Wingdings" pitchFamily="2" charset="2"/>
              </a:rPr>
              <a:t>FCC-</a:t>
            </a:r>
            <a:r>
              <a:rPr lang="en-US" sz="1050" dirty="0" err="1">
                <a:solidFill>
                  <a:prstClr val="black"/>
                </a:solidFill>
                <a:latin typeface="Helvetica Light" charset="0"/>
                <a:ea typeface="Helvetica Light" charset="0"/>
                <a:cs typeface="Helvetica Light" charset="0"/>
                <a:sym typeface="Wingdings" pitchFamily="2" charset="2"/>
              </a:rPr>
              <a:t>ee</a:t>
            </a:r>
            <a:r>
              <a:rPr lang="en-US" sz="1050" dirty="0">
                <a:solidFill>
                  <a:prstClr val="black"/>
                </a:solidFill>
                <a:latin typeface="Helvetica Light" charset="0"/>
                <a:ea typeface="Helvetica Light" charset="0"/>
                <a:cs typeface="Helvetica Light" charset="0"/>
                <a:sym typeface="Wingdings" pitchFamily="2" charset="2"/>
              </a:rPr>
              <a:t>: 1.08 ×10</a:t>
            </a:r>
            <a:r>
              <a:rPr lang="en-US" sz="1050" baseline="30000" dirty="0">
                <a:solidFill>
                  <a:prstClr val="black"/>
                </a:solidFill>
                <a:latin typeface="Helvetica Light" charset="0"/>
                <a:ea typeface="Helvetica Light" charset="0"/>
                <a:cs typeface="Helvetica Light" charset="0"/>
                <a:sym typeface="Wingdings" pitchFamily="2" charset="2"/>
              </a:rPr>
              <a:t>7</a:t>
            </a:r>
            <a:r>
              <a:rPr lang="en-US" sz="1050" dirty="0">
                <a:solidFill>
                  <a:prstClr val="black"/>
                </a:solidFill>
                <a:latin typeface="Helvetica Light" charset="0"/>
                <a:ea typeface="Helvetica Light" charset="0"/>
                <a:cs typeface="Helvetica Light" charset="0"/>
                <a:sym typeface="Wingdings" pitchFamily="2" charset="2"/>
              </a:rPr>
              <a:t> s</a:t>
            </a:r>
            <a:endParaRPr lang="en-US" sz="1050" baseline="30000" dirty="0">
              <a:solidFill>
                <a:prstClr val="black"/>
              </a:solidFill>
              <a:latin typeface="Helvetica Light" charset="0"/>
              <a:ea typeface="Helvetica Light" charset="0"/>
              <a:cs typeface="Helvetica Light" charset="0"/>
              <a:sym typeface="Wingdings" pitchFamily="2" charset="2"/>
            </a:endParaRPr>
          </a:p>
          <a:p>
            <a:pPr marL="171450" indent="-171450">
              <a:spcBef>
                <a:spcPts val="200"/>
              </a:spcBef>
              <a:buFont typeface="Arial" panose="020B0604020202020204" pitchFamily="34" charset="0"/>
              <a:buChar char="•"/>
            </a:pPr>
            <a:r>
              <a:rPr lang="en-US" sz="1050" dirty="0">
                <a:solidFill>
                  <a:prstClr val="black"/>
                </a:solidFill>
                <a:latin typeface="Helvetica Light" charset="0"/>
                <a:ea typeface="Helvetica Light" charset="0"/>
                <a:cs typeface="Helvetica Light" charset="0"/>
                <a:sym typeface="Wingdings" pitchFamily="2" charset="2"/>
              </a:rPr>
              <a:t>ILC:        1.6   ×10</a:t>
            </a:r>
            <a:r>
              <a:rPr lang="en-US" sz="1050" baseline="30000" dirty="0">
                <a:solidFill>
                  <a:prstClr val="black"/>
                </a:solidFill>
                <a:latin typeface="Helvetica Light" charset="0"/>
                <a:ea typeface="Helvetica Light" charset="0"/>
                <a:cs typeface="Helvetica Light" charset="0"/>
                <a:sym typeface="Wingdings" pitchFamily="2" charset="2"/>
              </a:rPr>
              <a:t>7</a:t>
            </a:r>
            <a:r>
              <a:rPr lang="en-US" sz="1050" dirty="0">
                <a:solidFill>
                  <a:prstClr val="black"/>
                </a:solidFill>
                <a:latin typeface="Helvetica Light" charset="0"/>
                <a:ea typeface="Helvetica Light" charset="0"/>
                <a:cs typeface="Helvetica Light" charset="0"/>
                <a:sym typeface="Wingdings" pitchFamily="2" charset="2"/>
              </a:rPr>
              <a:t> s</a:t>
            </a:r>
            <a:endParaRPr lang="en-US" sz="1050" baseline="30000" dirty="0">
              <a:solidFill>
                <a:prstClr val="black"/>
              </a:solidFill>
              <a:latin typeface="Helvetica Light" charset="0"/>
              <a:ea typeface="Helvetica Light" charset="0"/>
              <a:cs typeface="Helvetica Light" charset="0"/>
              <a:sym typeface="Wingdings" pitchFamily="2" charset="2"/>
            </a:endParaRPr>
          </a:p>
          <a:p>
            <a:pPr marL="171450" indent="-171450">
              <a:spcBef>
                <a:spcPts val="200"/>
              </a:spcBef>
              <a:buFont typeface="Arial" panose="020B0604020202020204" pitchFamily="34" charset="0"/>
              <a:buChar char="•"/>
            </a:pPr>
            <a:r>
              <a:rPr lang="en-US" sz="1050" dirty="0">
                <a:solidFill>
                  <a:prstClr val="black"/>
                </a:solidFill>
                <a:latin typeface="Helvetica Light" charset="0"/>
                <a:ea typeface="Helvetica Light" charset="0"/>
                <a:cs typeface="Helvetica Light" charset="0"/>
                <a:sym typeface="Wingdings" pitchFamily="2" charset="2"/>
              </a:rPr>
              <a:t>CLIC:     </a:t>
            </a:r>
            <a:r>
              <a:rPr lang="en-US" sz="600" dirty="0">
                <a:solidFill>
                  <a:prstClr val="black"/>
                </a:solidFill>
                <a:latin typeface="Helvetica Light" charset="0"/>
                <a:ea typeface="Helvetica Light" charset="0"/>
                <a:cs typeface="Helvetica Light" charset="0"/>
                <a:sym typeface="Wingdings" pitchFamily="2" charset="2"/>
              </a:rPr>
              <a:t> </a:t>
            </a:r>
            <a:r>
              <a:rPr lang="en-US" sz="1050" dirty="0">
                <a:solidFill>
                  <a:prstClr val="black"/>
                </a:solidFill>
                <a:latin typeface="Helvetica Light" charset="0"/>
                <a:ea typeface="Helvetica Light" charset="0"/>
                <a:cs typeface="Helvetica Light" charset="0"/>
                <a:sym typeface="Wingdings" pitchFamily="2" charset="2"/>
              </a:rPr>
              <a:t>1.2   ×10</a:t>
            </a:r>
            <a:r>
              <a:rPr lang="en-US" sz="1050" baseline="30000" dirty="0">
                <a:solidFill>
                  <a:prstClr val="black"/>
                </a:solidFill>
                <a:latin typeface="Helvetica Light" charset="0"/>
                <a:ea typeface="Helvetica Light" charset="0"/>
                <a:cs typeface="Helvetica Light" charset="0"/>
                <a:sym typeface="Wingdings" pitchFamily="2" charset="2"/>
              </a:rPr>
              <a:t>7</a:t>
            </a:r>
            <a:r>
              <a:rPr lang="en-US" sz="1050" dirty="0">
                <a:solidFill>
                  <a:prstClr val="black"/>
                </a:solidFill>
                <a:latin typeface="Helvetica Light" charset="0"/>
                <a:ea typeface="Helvetica Light" charset="0"/>
                <a:cs typeface="Helvetica Light" charset="0"/>
                <a:sym typeface="Wingdings" pitchFamily="2" charset="2"/>
              </a:rPr>
              <a:t> s</a:t>
            </a:r>
            <a:endParaRPr lang="en-US" sz="1050" baseline="30000" dirty="0">
              <a:solidFill>
                <a:prstClr val="black"/>
              </a:solidFill>
              <a:latin typeface="Helvetica Light" charset="0"/>
              <a:ea typeface="Helvetica Light" charset="0"/>
              <a:cs typeface="Helvetica Light" charset="0"/>
              <a:sym typeface="Wingdings" pitchFamily="2" charset="2"/>
            </a:endParaRPr>
          </a:p>
          <a:p>
            <a:pPr marL="0">
              <a:spcBef>
                <a:spcPts val="600"/>
              </a:spcBef>
            </a:pPr>
            <a:r>
              <a:rPr lang="en-US" sz="1050" dirty="0">
                <a:solidFill>
                  <a:prstClr val="black"/>
                </a:solidFill>
                <a:latin typeface="Helvetica Light" charset="0"/>
                <a:ea typeface="Helvetica Light" charset="0"/>
                <a:cs typeface="Helvetica Light" charset="0"/>
                <a:sym typeface="Wingdings" pitchFamily="2" charset="2"/>
              </a:rPr>
              <a:t>Compare:</a:t>
            </a:r>
          </a:p>
          <a:p>
            <a:pPr marL="171450" indent="-171450">
              <a:spcBef>
                <a:spcPts val="600"/>
              </a:spcBef>
              <a:buFont typeface="Arial" panose="020B0604020202020204" pitchFamily="34" charset="0"/>
              <a:buChar char="•"/>
            </a:pPr>
            <a:r>
              <a:rPr lang="en-US" sz="1050" dirty="0">
                <a:solidFill>
                  <a:prstClr val="black"/>
                </a:solidFill>
                <a:latin typeface="Helvetica Light" charset="0"/>
                <a:ea typeface="Helvetica Light" charset="0"/>
                <a:cs typeface="Helvetica Light" charset="0"/>
                <a:sym typeface="Wingdings" pitchFamily="2" charset="2"/>
              </a:rPr>
              <a:t>SLD:   </a:t>
            </a:r>
            <a:r>
              <a:rPr lang="en-US" sz="400" dirty="0">
                <a:solidFill>
                  <a:prstClr val="black"/>
                </a:solidFill>
                <a:latin typeface="Helvetica Light" charset="0"/>
                <a:ea typeface="Helvetica Light" charset="0"/>
                <a:cs typeface="Helvetica Light" charset="0"/>
                <a:sym typeface="Wingdings" pitchFamily="2" charset="2"/>
              </a:rPr>
              <a:t> </a:t>
            </a:r>
            <a:r>
              <a:rPr lang="en-US" sz="1050" dirty="0">
                <a:solidFill>
                  <a:prstClr val="black"/>
                </a:solidFill>
                <a:latin typeface="Helvetica Light" charset="0"/>
                <a:ea typeface="Helvetica Light" charset="0"/>
                <a:cs typeface="Helvetica Light" charset="0"/>
                <a:sym typeface="Wingdings" pitchFamily="2" charset="2"/>
              </a:rPr>
              <a:t>&lt; 1.0 ×10</a:t>
            </a:r>
            <a:r>
              <a:rPr lang="en-US" sz="1050" baseline="30000" dirty="0">
                <a:solidFill>
                  <a:prstClr val="black"/>
                </a:solidFill>
                <a:latin typeface="Helvetica Light" charset="0"/>
                <a:ea typeface="Helvetica Light" charset="0"/>
                <a:cs typeface="Helvetica Light" charset="0"/>
                <a:sym typeface="Wingdings" pitchFamily="2" charset="2"/>
              </a:rPr>
              <a:t>7</a:t>
            </a:r>
            <a:r>
              <a:rPr lang="en-US" sz="1050" dirty="0">
                <a:solidFill>
                  <a:prstClr val="black"/>
                </a:solidFill>
                <a:latin typeface="Helvetica Light" charset="0"/>
                <a:ea typeface="Helvetica Light" charset="0"/>
                <a:cs typeface="Helvetica Light" charset="0"/>
                <a:sym typeface="Wingdings" pitchFamily="2" charset="2"/>
              </a:rPr>
              <a:t> s</a:t>
            </a:r>
          </a:p>
          <a:p>
            <a:pPr marL="171450" indent="-171450">
              <a:spcBef>
                <a:spcPts val="200"/>
              </a:spcBef>
              <a:buFont typeface="Arial" panose="020B0604020202020204" pitchFamily="34" charset="0"/>
              <a:buChar char="•"/>
            </a:pPr>
            <a:r>
              <a:rPr lang="en-US" sz="1050" dirty="0">
                <a:solidFill>
                  <a:prstClr val="black"/>
                </a:solidFill>
                <a:latin typeface="Helvetica Light" charset="0"/>
                <a:ea typeface="Helvetica Light" charset="0"/>
                <a:cs typeface="Helvetica Light" charset="0"/>
                <a:sym typeface="Wingdings" pitchFamily="2" charset="2"/>
              </a:rPr>
              <a:t>Belle:  &lt; 1.2 ×10</a:t>
            </a:r>
            <a:r>
              <a:rPr lang="en-US" sz="1050" baseline="30000" dirty="0">
                <a:solidFill>
                  <a:prstClr val="black"/>
                </a:solidFill>
                <a:latin typeface="Helvetica Light" charset="0"/>
                <a:ea typeface="Helvetica Light" charset="0"/>
                <a:cs typeface="Helvetica Light" charset="0"/>
                <a:sym typeface="Wingdings" pitchFamily="2" charset="2"/>
              </a:rPr>
              <a:t>7</a:t>
            </a:r>
            <a:r>
              <a:rPr lang="en-US" sz="1050" dirty="0">
                <a:solidFill>
                  <a:prstClr val="black"/>
                </a:solidFill>
                <a:latin typeface="Helvetica Light" charset="0"/>
                <a:ea typeface="Helvetica Light" charset="0"/>
                <a:cs typeface="Helvetica Light" charset="0"/>
                <a:sym typeface="Wingdings" pitchFamily="2" charset="2"/>
              </a:rPr>
              <a:t> s</a:t>
            </a:r>
            <a:endParaRPr lang="en-US" sz="1050" baseline="30000" dirty="0">
              <a:solidFill>
                <a:prstClr val="black"/>
              </a:solidFill>
              <a:latin typeface="Helvetica Light" charset="0"/>
              <a:ea typeface="Helvetica Light" charset="0"/>
              <a:cs typeface="Helvetica Light" charset="0"/>
              <a:sym typeface="Wingdings" pitchFamily="2" charset="2"/>
            </a:endParaRPr>
          </a:p>
          <a:p>
            <a:pPr marL="171450" indent="-171450">
              <a:spcBef>
                <a:spcPts val="200"/>
              </a:spcBef>
              <a:buFont typeface="Arial" panose="020B0604020202020204" pitchFamily="34" charset="0"/>
              <a:buChar char="•"/>
            </a:pPr>
            <a:r>
              <a:rPr lang="en-US" sz="1050" dirty="0">
                <a:solidFill>
                  <a:prstClr val="black"/>
                </a:solidFill>
                <a:latin typeface="Helvetica Light" charset="0"/>
                <a:ea typeface="Helvetica Light" charset="0"/>
                <a:cs typeface="Helvetica Light" charset="0"/>
                <a:sym typeface="Wingdings" pitchFamily="2" charset="2"/>
              </a:rPr>
              <a:t>LHC:   &lt; 0.7 ×10</a:t>
            </a:r>
            <a:r>
              <a:rPr lang="en-US" sz="1050" baseline="30000" dirty="0">
                <a:solidFill>
                  <a:prstClr val="black"/>
                </a:solidFill>
                <a:latin typeface="Helvetica Light" charset="0"/>
                <a:ea typeface="Helvetica Light" charset="0"/>
                <a:cs typeface="Helvetica Light" charset="0"/>
                <a:sym typeface="Wingdings" pitchFamily="2" charset="2"/>
              </a:rPr>
              <a:t>7</a:t>
            </a:r>
            <a:r>
              <a:rPr lang="en-US" sz="1050" dirty="0">
                <a:solidFill>
                  <a:prstClr val="black"/>
                </a:solidFill>
                <a:latin typeface="Helvetica Light" charset="0"/>
                <a:ea typeface="Helvetica Light" charset="0"/>
                <a:cs typeface="Helvetica Light" charset="0"/>
                <a:sym typeface="Wingdings" pitchFamily="2" charset="2"/>
              </a:rPr>
              <a:t> s</a:t>
            </a:r>
            <a:endParaRPr lang="en-US" sz="1050" baseline="30000" dirty="0">
              <a:solidFill>
                <a:prstClr val="black"/>
              </a:solidFill>
              <a:latin typeface="Helvetica Light" charset="0"/>
              <a:ea typeface="Helvetica Light" charset="0"/>
              <a:cs typeface="Helvetica Light" charset="0"/>
              <a:sym typeface="Wingdings" pitchFamily="2" charset="2"/>
            </a:endParaRPr>
          </a:p>
        </p:txBody>
      </p:sp>
      <p:pic>
        <p:nvPicPr>
          <p:cNvPr id="8" name="Picture 7">
            <a:extLst>
              <a:ext uri="{FF2B5EF4-FFF2-40B4-BE49-F238E27FC236}">
                <a16:creationId xmlns:a16="http://schemas.microsoft.com/office/drawing/2014/main" id="{E4DFA71E-7BC9-B977-6393-3DDDC657E7BC}"/>
              </a:ext>
            </a:extLst>
          </p:cNvPr>
          <p:cNvPicPr>
            <a:picLocks noChangeAspect="1"/>
          </p:cNvPicPr>
          <p:nvPr/>
        </p:nvPicPr>
        <p:blipFill>
          <a:blip r:embed="rId3"/>
          <a:stretch>
            <a:fillRect/>
          </a:stretch>
        </p:blipFill>
        <p:spPr>
          <a:xfrm>
            <a:off x="589053" y="1881787"/>
            <a:ext cx="5610891" cy="4174367"/>
          </a:xfrm>
          <a:prstGeom prst="rect">
            <a:avLst/>
          </a:prstGeom>
        </p:spPr>
      </p:pic>
    </p:spTree>
    <p:extLst>
      <p:ext uri="{BB962C8B-B14F-4D97-AF65-F5344CB8AC3E}">
        <p14:creationId xmlns:p14="http://schemas.microsoft.com/office/powerpoint/2010/main" val="1150448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47328" y="6545796"/>
            <a:ext cx="2844800" cy="365125"/>
          </a:xfrm>
        </p:spPr>
        <p:txBody>
          <a:bodyPr/>
          <a:lstStyle/>
          <a:p>
            <a:pPr algn="l">
              <a:defRPr/>
            </a:pPr>
            <a:fld id="{611C2F03-9E95-40C9-A99F-3C4F7EE8CF2A}" type="slidenum">
              <a:rPr lang="en-GB" smtClean="0"/>
              <a:pPr algn="l">
                <a:defRPr/>
              </a:pPr>
              <a:t>6</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The 500 GeV question</a:t>
            </a:r>
          </a:p>
        </p:txBody>
      </p:sp>
      <p:sp>
        <p:nvSpPr>
          <p:cNvPr id="7" name="TextBox 6">
            <a:extLst>
              <a:ext uri="{FF2B5EF4-FFF2-40B4-BE49-F238E27FC236}">
                <a16:creationId xmlns:a16="http://schemas.microsoft.com/office/drawing/2014/main" id="{A33BFCC7-6536-F149-BA02-AB7A1DE8A0BB}"/>
              </a:ext>
            </a:extLst>
          </p:cNvPr>
          <p:cNvSpPr txBox="1"/>
          <p:nvPr/>
        </p:nvSpPr>
        <p:spPr>
          <a:xfrm>
            <a:off x="767408" y="1268760"/>
            <a:ext cx="7495930" cy="1785104"/>
          </a:xfrm>
          <a:prstGeom prst="rect">
            <a:avLst/>
          </a:prstGeom>
          <a:noFill/>
        </p:spPr>
        <p:txBody>
          <a:bodyPr wrap="square" rtlCol="0">
            <a:spAutoFit/>
          </a:bodyPr>
          <a:lstStyle/>
          <a:p>
            <a:pPr>
              <a:spcBef>
                <a:spcPts val="1200"/>
              </a:spcBef>
            </a:pPr>
            <a:r>
              <a:rPr lang="en-GB" sz="1600" dirty="0">
                <a:latin typeface="Helvetica" pitchFamily="2" charset="0"/>
                <a:ea typeface="Helvetica Neue" panose="02000503000000020004" pitchFamily="2" charset="0"/>
                <a:cs typeface="Helvetica Neue" panose="02000503000000020004" pitchFamily="2" charset="0"/>
              </a:rPr>
              <a:t>The question whether or not an </a:t>
            </a:r>
            <a:r>
              <a:rPr lang="en-GB" sz="1600" dirty="0" err="1">
                <a:latin typeface="Helvetica" pitchFamily="2" charset="0"/>
                <a:ea typeface="Helvetica Neue" panose="02000503000000020004" pitchFamily="2" charset="0"/>
                <a:cs typeface="Helvetica Neue" panose="02000503000000020004" pitchFamily="2" charset="0"/>
              </a:rPr>
              <a:t>e</a:t>
            </a:r>
            <a:r>
              <a:rPr lang="en-GB" sz="1600" baseline="30000" dirty="0" err="1">
                <a:latin typeface="Helvetica" pitchFamily="2" charset="0"/>
                <a:ea typeface="Helvetica Neue" panose="02000503000000020004" pitchFamily="2" charset="0"/>
                <a:cs typeface="Helvetica Neue" panose="02000503000000020004" pitchFamily="2" charset="0"/>
              </a:rPr>
              <a:t>+</a:t>
            </a:r>
            <a:r>
              <a:rPr lang="en-GB" sz="1600" dirty="0" err="1">
                <a:latin typeface="Helvetica" pitchFamily="2" charset="0"/>
                <a:ea typeface="Helvetica Neue" panose="02000503000000020004" pitchFamily="2" charset="0"/>
                <a:cs typeface="Helvetica Neue" panose="02000503000000020004" pitchFamily="2" charset="0"/>
              </a:rPr>
              <a:t>e</a:t>
            </a:r>
            <a:r>
              <a:rPr lang="en-GB" sz="1600" baseline="30000" dirty="0">
                <a:latin typeface="Helvetica" pitchFamily="2" charset="0"/>
                <a:ea typeface="Helvetica Neue" panose="02000503000000020004" pitchFamily="2" charset="0"/>
                <a:cs typeface="Helvetica Neue" panose="02000503000000020004" pitchFamily="2" charset="0"/>
              </a:rPr>
              <a:t>–</a:t>
            </a:r>
            <a:r>
              <a:rPr lang="en-GB" sz="1600" dirty="0">
                <a:latin typeface="Helvetica" pitchFamily="2" charset="0"/>
                <a:ea typeface="Helvetica Neue" panose="02000503000000020004" pitchFamily="2" charset="0"/>
                <a:cs typeface="Helvetica Neue" panose="02000503000000020004" pitchFamily="2" charset="0"/>
              </a:rPr>
              <a:t> collider should be upgradable to at least  500 GeV depends on the expected HL-LHC and FCC-</a:t>
            </a:r>
            <a:r>
              <a:rPr lang="en-GB" sz="1600" dirty="0" err="1">
                <a:latin typeface="Helvetica" pitchFamily="2" charset="0"/>
                <a:ea typeface="Helvetica Neue" panose="02000503000000020004" pitchFamily="2" charset="0"/>
                <a:cs typeface="Helvetica Neue" panose="02000503000000020004" pitchFamily="2" charset="0"/>
              </a:rPr>
              <a:t>hh</a:t>
            </a:r>
            <a:r>
              <a:rPr lang="en-GB" sz="1600" dirty="0">
                <a:latin typeface="Helvetica" pitchFamily="2" charset="0"/>
                <a:ea typeface="Helvetica Neue" panose="02000503000000020004" pitchFamily="2" charset="0"/>
                <a:cs typeface="Helvetica Neue" panose="02000503000000020004" pitchFamily="2" charset="0"/>
              </a:rPr>
              <a:t> potential</a:t>
            </a:r>
          </a:p>
          <a:p>
            <a:pPr marL="285750" indent="-285750">
              <a:spcBef>
                <a:spcPts val="12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Main considerations: </a:t>
            </a:r>
          </a:p>
          <a:p>
            <a:pPr marL="800100" lvl="1" indent="-342900">
              <a:spcBef>
                <a:spcPts val="1200"/>
              </a:spcBef>
              <a:buAutoNum type="arabicParenR"/>
            </a:pPr>
            <a:r>
              <a:rPr lang="en-GB" sz="1600" b="1" dirty="0">
                <a:solidFill>
                  <a:srgbClr val="D80017"/>
                </a:solidFill>
                <a:latin typeface="Helvetica" pitchFamily="2" charset="0"/>
                <a:ea typeface="Helvetica Neue" panose="02000503000000020004" pitchFamily="2" charset="0"/>
                <a:cs typeface="Helvetica Neue" panose="02000503000000020004" pitchFamily="2" charset="0"/>
              </a:rPr>
              <a:t>Top-Higgs coupling measurement</a:t>
            </a:r>
          </a:p>
          <a:p>
            <a:pPr marL="800100" lvl="1" indent="-342900">
              <a:spcBef>
                <a:spcPts val="1200"/>
              </a:spcBef>
              <a:buAutoNum type="arabicParenR"/>
            </a:pPr>
            <a:r>
              <a:rPr lang="en-GB" sz="1600" b="1" dirty="0">
                <a:solidFill>
                  <a:srgbClr val="D80017"/>
                </a:solidFill>
                <a:latin typeface="Helvetica" pitchFamily="2" charset="0"/>
                <a:ea typeface="Helvetica Neue" panose="02000503000000020004" pitchFamily="2" charset="0"/>
                <a:cs typeface="Helvetica Neue" panose="02000503000000020004" pitchFamily="2" charset="0"/>
              </a:rPr>
              <a:t>Higgs self-coupling</a:t>
            </a:r>
          </a:p>
        </p:txBody>
      </p:sp>
      <p:sp>
        <p:nvSpPr>
          <p:cNvPr id="5" name="TextBox 4">
            <a:extLst>
              <a:ext uri="{FF2B5EF4-FFF2-40B4-BE49-F238E27FC236}">
                <a16:creationId xmlns:a16="http://schemas.microsoft.com/office/drawing/2014/main" id="{48C2B1AC-002B-A54B-A1E4-9C94153B6F6C}"/>
              </a:ext>
            </a:extLst>
          </p:cNvPr>
          <p:cNvSpPr txBox="1"/>
          <p:nvPr/>
        </p:nvSpPr>
        <p:spPr>
          <a:xfrm>
            <a:off x="767408" y="3474293"/>
            <a:ext cx="6120680" cy="1538883"/>
          </a:xfrm>
          <a:prstGeom prst="rect">
            <a:avLst/>
          </a:prstGeom>
          <a:noFill/>
        </p:spPr>
        <p:txBody>
          <a:bodyPr wrap="square" rtlCol="0">
            <a:spAutoFit/>
          </a:bodyPr>
          <a:lstStyle/>
          <a:p>
            <a:pPr marL="342900" indent="-342900">
              <a:spcBef>
                <a:spcPts val="1200"/>
              </a:spcBef>
              <a:buAutoNum type="arabicParenR"/>
            </a:pPr>
            <a:r>
              <a:rPr lang="en-GB" sz="1600" b="1" dirty="0">
                <a:latin typeface="Helvetica" pitchFamily="2" charset="0"/>
                <a:ea typeface="Helvetica Neue" panose="02000503000000020004" pitchFamily="2" charset="0"/>
                <a:cs typeface="Helvetica Neue" panose="02000503000000020004" pitchFamily="2" charset="0"/>
              </a:rPr>
              <a:t>Top-Higgs coupling</a:t>
            </a:r>
            <a:r>
              <a:rPr lang="en-GB" sz="1600" dirty="0">
                <a:latin typeface="Helvetica" pitchFamily="2" charset="0"/>
                <a:ea typeface="Helvetica Neue" panose="02000503000000020004" pitchFamily="2" charset="0"/>
                <a:cs typeface="Helvetica Neue" panose="02000503000000020004" pitchFamily="2" charset="0"/>
              </a:rPr>
              <a:t>: expectation at HL-LHC: </a:t>
            </a:r>
            <a:r>
              <a:rPr lang="en-GB" sz="1600" dirty="0">
                <a:latin typeface="Symbol" pitchFamily="2" charset="2"/>
                <a:ea typeface="Helvetica Neue" panose="02000503000000020004" pitchFamily="2" charset="0"/>
                <a:cs typeface="Helvetica Neue" panose="02000503000000020004" pitchFamily="2" charset="0"/>
              </a:rPr>
              <a:t>s</a:t>
            </a:r>
            <a:r>
              <a:rPr lang="en-GB" sz="1600" dirty="0">
                <a:latin typeface="Helvetica" pitchFamily="2" charset="0"/>
                <a:ea typeface="Helvetica Neue" panose="02000503000000020004" pitchFamily="2" charset="0"/>
                <a:cs typeface="Helvetica Neue" panose="02000503000000020004" pitchFamily="2" charset="0"/>
              </a:rPr>
              <a:t>(</a:t>
            </a:r>
            <a:r>
              <a:rPr lang="en-GB" sz="1600" dirty="0" err="1">
                <a:latin typeface="Symbol" pitchFamily="2" charset="2"/>
                <a:ea typeface="Helvetica Neue" panose="02000503000000020004" pitchFamily="2" charset="0"/>
                <a:cs typeface="Helvetica Neue" panose="02000503000000020004" pitchFamily="2" charset="0"/>
              </a:rPr>
              <a:t>k</a:t>
            </a:r>
            <a:r>
              <a:rPr lang="en-GB" sz="1600" baseline="-25000" dirty="0" err="1">
                <a:latin typeface="Helvetica" pitchFamily="2" charset="0"/>
                <a:ea typeface="Helvetica Neue" panose="02000503000000020004" pitchFamily="2" charset="0"/>
                <a:cs typeface="Helvetica Neue" panose="02000503000000020004" pitchFamily="2" charset="0"/>
              </a:rPr>
              <a:t>t</a:t>
            </a:r>
            <a:r>
              <a:rPr lang="en-GB" sz="1600" dirty="0">
                <a:latin typeface="Helvetica" pitchFamily="2" charset="0"/>
                <a:ea typeface="Helvetica Neue" panose="02000503000000020004" pitchFamily="2" charset="0"/>
                <a:cs typeface="Helvetica Neue" panose="02000503000000020004" pitchFamily="2" charset="0"/>
              </a:rPr>
              <a:t>) = 3.4%                                        </a:t>
            </a:r>
            <a:r>
              <a:rPr lang="en-GB" sz="1400" dirty="0">
                <a:latin typeface="Helvetica" pitchFamily="2" charset="0"/>
                <a:ea typeface="Helvetica Neue" panose="02000503000000020004" pitchFamily="2" charset="0"/>
                <a:cs typeface="Helvetica Neue" panose="02000503000000020004" pitchFamily="2" charset="0"/>
              </a:rPr>
              <a:t>(from mostly ttH(</a:t>
            </a:r>
            <a:r>
              <a:rPr lang="en-US" sz="1300" dirty="0">
                <a:latin typeface="Symbol" pitchFamily="2" charset="2"/>
                <a:ea typeface="Helvetica Neue" panose="02000503000000020004" pitchFamily="2" charset="0"/>
                <a:cs typeface="Helvetica Neue" panose="02000503000000020004" pitchFamily="2" charset="0"/>
              </a:rPr>
              <a:t>®</a:t>
            </a:r>
            <a:r>
              <a:rPr lang="en-GB" sz="1400" dirty="0">
                <a:latin typeface="Helvetica" pitchFamily="2" charset="0"/>
                <a:ea typeface="Helvetica Neue" panose="02000503000000020004" pitchFamily="2" charset="0"/>
                <a:cs typeface="Helvetica Neue" panose="02000503000000020004" pitchFamily="2" charset="0"/>
              </a:rPr>
              <a:t> </a:t>
            </a:r>
            <a:r>
              <a:rPr lang="en-GB" sz="1400" dirty="0">
                <a:latin typeface="Symbol" pitchFamily="2" charset="2"/>
                <a:ea typeface="Helvetica Neue" panose="02000503000000020004" pitchFamily="2" charset="0"/>
                <a:cs typeface="Helvetica Neue" panose="02000503000000020004" pitchFamily="2" charset="0"/>
              </a:rPr>
              <a:t>gg)</a:t>
            </a:r>
            <a:r>
              <a:rPr lang="en-GB" sz="1400" dirty="0">
                <a:latin typeface="Helvetica" pitchFamily="2" charset="0"/>
                <a:ea typeface="Helvetica Neue" panose="02000503000000020004" pitchFamily="2" charset="0"/>
                <a:cs typeface="Helvetica Neue" panose="02000503000000020004" pitchFamily="2" charset="0"/>
              </a:rPr>
              <a:t>, 3.7M ttH produced in total)</a:t>
            </a:r>
          </a:p>
          <a:p>
            <a:pPr marL="800100" lvl="1" indent="-342900">
              <a:spcBef>
                <a:spcPts val="12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FCC-</a:t>
            </a:r>
            <a:r>
              <a:rPr lang="en-GB" sz="1600" dirty="0" err="1">
                <a:latin typeface="Helvetica" pitchFamily="2" charset="0"/>
                <a:ea typeface="Helvetica Neue" panose="02000503000000020004" pitchFamily="2" charset="0"/>
                <a:cs typeface="Helvetica Neue" panose="02000503000000020004" pitchFamily="2" charset="0"/>
              </a:rPr>
              <a:t>hh</a:t>
            </a:r>
            <a:r>
              <a:rPr lang="en-GB" sz="1600" dirty="0">
                <a:latin typeface="Helvetica" pitchFamily="2" charset="0"/>
                <a:ea typeface="Helvetica Neue" panose="02000503000000020004" pitchFamily="2" charset="0"/>
                <a:cs typeface="Helvetica Neue" panose="02000503000000020004" pitchFamily="2" charset="0"/>
              </a:rPr>
              <a:t>: 1.0% </a:t>
            </a:r>
            <a:r>
              <a:rPr lang="en-GB" sz="1200" dirty="0">
                <a:latin typeface="Helvetica" pitchFamily="2" charset="0"/>
                <a:ea typeface="Helvetica Neue" panose="02000503000000020004" pitchFamily="2" charset="0"/>
                <a:cs typeface="Helvetica Neue" panose="02000503000000020004" pitchFamily="2" charset="0"/>
              </a:rPr>
              <a:t>(systematics limited)</a:t>
            </a:r>
            <a:endParaRPr lang="en-GB" sz="1600" dirty="0">
              <a:latin typeface="Helvetica" pitchFamily="2" charset="0"/>
              <a:ea typeface="Helvetica Neue" panose="02000503000000020004" pitchFamily="2" charset="0"/>
              <a:cs typeface="Helvetica Neue" panose="02000503000000020004" pitchFamily="2" charset="0"/>
            </a:endParaRPr>
          </a:p>
          <a:p>
            <a:pPr marL="800100" lvl="1" indent="-342900">
              <a:spcBef>
                <a:spcPts val="12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ILC-500 </a:t>
            </a:r>
            <a:r>
              <a:rPr lang="en-GB" sz="1400" dirty="0">
                <a:latin typeface="Helvetica" pitchFamily="2" charset="0"/>
                <a:ea typeface="Helvetica Neue" panose="02000503000000020004" pitchFamily="2" charset="0"/>
                <a:cs typeface="Helvetica Neue" panose="02000503000000020004" pitchFamily="2" charset="0"/>
              </a:rPr>
              <a:t>(4 ab</a:t>
            </a:r>
            <a:r>
              <a:rPr lang="en-GB" sz="1400" baseline="30000" dirty="0">
                <a:latin typeface="Helvetica" pitchFamily="2" charset="0"/>
                <a:ea typeface="Helvetica Neue" panose="02000503000000020004" pitchFamily="2" charset="0"/>
                <a:cs typeface="Helvetica Neue" panose="02000503000000020004" pitchFamily="2" charset="0"/>
              </a:rPr>
              <a:t>–1</a:t>
            </a:r>
            <a:r>
              <a:rPr lang="en-GB" sz="1400" dirty="0">
                <a:latin typeface="Helvetica" pitchFamily="2" charset="0"/>
                <a:ea typeface="Helvetica Neue" panose="02000503000000020004" pitchFamily="2" charset="0"/>
                <a:cs typeface="Helvetica Neue" panose="02000503000000020004" pitchFamily="2" charset="0"/>
              </a:rPr>
              <a:t>, 8.5 years)</a:t>
            </a:r>
            <a:r>
              <a:rPr lang="en-GB" sz="1600" dirty="0">
                <a:latin typeface="Helvetica" pitchFamily="2" charset="0"/>
                <a:ea typeface="Helvetica Neue" panose="02000503000000020004" pitchFamily="2" charset="0"/>
                <a:cs typeface="Helvetica Neue" panose="02000503000000020004" pitchFamily="2" charset="0"/>
              </a:rPr>
              <a:t>: 6.3% </a:t>
            </a:r>
            <a:r>
              <a:rPr lang="en-GB" sz="1400" dirty="0">
                <a:latin typeface="Helvetica" pitchFamily="2" charset="0"/>
                <a:ea typeface="Helvetica Neue" panose="02000503000000020004" pitchFamily="2" charset="0"/>
                <a:cs typeface="Helvetica Neue" panose="02000503000000020004" pitchFamily="2" charset="0"/>
              </a:rPr>
              <a:t>(~9k ttH produced)                 </a:t>
            </a:r>
            <a:r>
              <a:rPr lang="en-GB" sz="1200" dirty="0">
                <a:latin typeface="Helvetica" pitchFamily="2" charset="0"/>
                <a:ea typeface="Helvetica Neue" panose="02000503000000020004" pitchFamily="2" charset="0"/>
                <a:cs typeface="Helvetica Neue" panose="02000503000000020004" pitchFamily="2" charset="0"/>
              </a:rPr>
              <a:t>Note: strong cross-section rise for &gt; 500 GeV (2% precision at 600 GeV)</a:t>
            </a:r>
          </a:p>
        </p:txBody>
      </p:sp>
      <p:grpSp>
        <p:nvGrpSpPr>
          <p:cNvPr id="17" name="Group 16">
            <a:extLst>
              <a:ext uri="{FF2B5EF4-FFF2-40B4-BE49-F238E27FC236}">
                <a16:creationId xmlns:a16="http://schemas.microsoft.com/office/drawing/2014/main" id="{95012E82-9D4F-594B-99DE-79852E94B15B}"/>
              </a:ext>
            </a:extLst>
          </p:cNvPr>
          <p:cNvGrpSpPr/>
          <p:nvPr/>
        </p:nvGrpSpPr>
        <p:grpSpPr>
          <a:xfrm>
            <a:off x="8582979" y="1052736"/>
            <a:ext cx="2625589" cy="2540109"/>
            <a:chOff x="9182793" y="1968559"/>
            <a:chExt cx="2625589" cy="2540109"/>
          </a:xfrm>
        </p:grpSpPr>
        <p:grpSp>
          <p:nvGrpSpPr>
            <p:cNvPr id="9" name="Group 8">
              <a:extLst>
                <a:ext uri="{FF2B5EF4-FFF2-40B4-BE49-F238E27FC236}">
                  <a16:creationId xmlns:a16="http://schemas.microsoft.com/office/drawing/2014/main" id="{85FA9D97-1A6C-114A-BB6E-F1D4F4EFF030}"/>
                </a:ext>
              </a:extLst>
            </p:cNvPr>
            <p:cNvGrpSpPr/>
            <p:nvPr/>
          </p:nvGrpSpPr>
          <p:grpSpPr>
            <a:xfrm>
              <a:off x="9182793" y="1968559"/>
              <a:ext cx="2429299" cy="2540109"/>
              <a:chOff x="9182793" y="1968559"/>
              <a:chExt cx="2429299" cy="2540109"/>
            </a:xfrm>
          </p:grpSpPr>
          <p:pic>
            <p:nvPicPr>
              <p:cNvPr id="3" name="Picture 2">
                <a:extLst>
                  <a:ext uri="{FF2B5EF4-FFF2-40B4-BE49-F238E27FC236}">
                    <a16:creationId xmlns:a16="http://schemas.microsoft.com/office/drawing/2014/main" id="{E5A38CCB-06BB-084A-A312-3E4A5A04D3D9}"/>
                  </a:ext>
                </a:extLst>
              </p:cNvPr>
              <p:cNvPicPr>
                <a:picLocks noChangeAspect="1"/>
              </p:cNvPicPr>
              <p:nvPr/>
            </p:nvPicPr>
            <p:blipFill>
              <a:blip r:embed="rId2"/>
              <a:stretch>
                <a:fillRect/>
              </a:stretch>
            </p:blipFill>
            <p:spPr>
              <a:xfrm>
                <a:off x="9182793" y="1968559"/>
                <a:ext cx="2429299" cy="2540109"/>
              </a:xfrm>
              <a:prstGeom prst="rect">
                <a:avLst/>
              </a:prstGeom>
            </p:spPr>
          </p:pic>
          <p:sp>
            <p:nvSpPr>
              <p:cNvPr id="8" name="Rectangle 7">
                <a:extLst>
                  <a:ext uri="{FF2B5EF4-FFF2-40B4-BE49-F238E27FC236}">
                    <a16:creationId xmlns:a16="http://schemas.microsoft.com/office/drawing/2014/main" id="{129E90CF-190E-0F4B-ACCF-20BD90DFF116}"/>
                  </a:ext>
                </a:extLst>
              </p:cNvPr>
              <p:cNvSpPr/>
              <p:nvPr/>
            </p:nvSpPr>
            <p:spPr>
              <a:xfrm>
                <a:off x="10908661" y="2792803"/>
                <a:ext cx="360040" cy="212184"/>
              </a:xfrm>
              <a:prstGeom prst="rect">
                <a:avLst/>
              </a:prstGeom>
              <a:solidFill>
                <a:schemeClr val="bg1"/>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11" name="Rectangle 10">
                <a:extLst>
                  <a:ext uri="{FF2B5EF4-FFF2-40B4-BE49-F238E27FC236}">
                    <a16:creationId xmlns:a16="http://schemas.microsoft.com/office/drawing/2014/main" id="{0ACA5C7A-74D3-ED42-9C3A-36374A38717B}"/>
                  </a:ext>
                </a:extLst>
              </p:cNvPr>
              <p:cNvSpPr/>
              <p:nvPr/>
            </p:nvSpPr>
            <p:spPr>
              <a:xfrm>
                <a:off x="10932411" y="3405250"/>
                <a:ext cx="360040" cy="212184"/>
              </a:xfrm>
              <a:prstGeom prst="rect">
                <a:avLst/>
              </a:prstGeom>
              <a:solidFill>
                <a:schemeClr val="bg1"/>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12" name="Rectangle 11">
                <a:extLst>
                  <a:ext uri="{FF2B5EF4-FFF2-40B4-BE49-F238E27FC236}">
                    <a16:creationId xmlns:a16="http://schemas.microsoft.com/office/drawing/2014/main" id="{8868435F-4E33-8A4E-B96E-D29CD54881B4}"/>
                  </a:ext>
                </a:extLst>
              </p:cNvPr>
              <p:cNvSpPr/>
              <p:nvPr/>
            </p:nvSpPr>
            <p:spPr>
              <a:xfrm>
                <a:off x="10920536" y="2852936"/>
                <a:ext cx="284541" cy="212184"/>
              </a:xfrm>
              <a:prstGeom prst="rect">
                <a:avLst/>
              </a:prstGeom>
              <a:solidFill>
                <a:schemeClr val="bg1"/>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grpSp>
        <p:sp>
          <p:nvSpPr>
            <p:cNvPr id="4" name="TextBox 3">
              <a:extLst>
                <a:ext uri="{FF2B5EF4-FFF2-40B4-BE49-F238E27FC236}">
                  <a16:creationId xmlns:a16="http://schemas.microsoft.com/office/drawing/2014/main" id="{2D135AAC-5A81-494A-80C7-B5C8E7B510ED}"/>
                </a:ext>
              </a:extLst>
            </p:cNvPr>
            <p:cNvSpPr txBox="1"/>
            <p:nvPr/>
          </p:nvSpPr>
          <p:spPr>
            <a:xfrm>
              <a:off x="11538756" y="2620474"/>
              <a:ext cx="269626" cy="338554"/>
            </a:xfrm>
            <a:prstGeom prst="rect">
              <a:avLst/>
            </a:prstGeom>
            <a:noFill/>
          </p:spPr>
          <p:txBody>
            <a:bodyPr wrap="none" rtlCol="0">
              <a:spAutoFit/>
            </a:bodyPr>
            <a:lstStyle/>
            <a:p>
              <a:pPr marL="0">
                <a:spcBef>
                  <a:spcPts val="3000"/>
                </a:spcBef>
              </a:pPr>
              <a:r>
                <a:rPr lang="en-US" sz="1600" dirty="0">
                  <a:solidFill>
                    <a:prstClr val="black"/>
                  </a:solidFill>
                  <a:latin typeface="Symbol" pitchFamily="2" charset="2"/>
                  <a:ea typeface="Helvetica Light" charset="0"/>
                  <a:cs typeface="Helvetica Light" charset="0"/>
                  <a:sym typeface="Wingdings" pitchFamily="2" charset="2"/>
                </a:rPr>
                <a:t>g</a:t>
              </a:r>
            </a:p>
          </p:txBody>
        </p:sp>
        <p:sp>
          <p:nvSpPr>
            <p:cNvPr id="13" name="TextBox 12">
              <a:extLst>
                <a:ext uri="{FF2B5EF4-FFF2-40B4-BE49-F238E27FC236}">
                  <a16:creationId xmlns:a16="http://schemas.microsoft.com/office/drawing/2014/main" id="{AB3C2EB0-0E09-FA40-9AFD-5A5871956AE5}"/>
                </a:ext>
              </a:extLst>
            </p:cNvPr>
            <p:cNvSpPr txBox="1"/>
            <p:nvPr/>
          </p:nvSpPr>
          <p:spPr>
            <a:xfrm>
              <a:off x="11538756" y="3450486"/>
              <a:ext cx="269626" cy="338554"/>
            </a:xfrm>
            <a:prstGeom prst="rect">
              <a:avLst/>
            </a:prstGeom>
            <a:noFill/>
          </p:spPr>
          <p:txBody>
            <a:bodyPr wrap="none" rtlCol="0">
              <a:spAutoFit/>
            </a:bodyPr>
            <a:lstStyle/>
            <a:p>
              <a:pPr marL="0">
                <a:spcBef>
                  <a:spcPts val="3000"/>
                </a:spcBef>
              </a:pPr>
              <a:r>
                <a:rPr lang="en-US" sz="1600" dirty="0">
                  <a:solidFill>
                    <a:prstClr val="black"/>
                  </a:solidFill>
                  <a:latin typeface="Symbol" pitchFamily="2" charset="2"/>
                  <a:ea typeface="Helvetica Light" charset="0"/>
                  <a:cs typeface="Helvetica Light" charset="0"/>
                  <a:sym typeface="Wingdings" pitchFamily="2" charset="2"/>
                </a:rPr>
                <a:t>g</a:t>
              </a:r>
            </a:p>
          </p:txBody>
        </p:sp>
        <p:sp>
          <p:nvSpPr>
            <p:cNvPr id="14" name="Oval 13">
              <a:extLst>
                <a:ext uri="{FF2B5EF4-FFF2-40B4-BE49-F238E27FC236}">
                  <a16:creationId xmlns:a16="http://schemas.microsoft.com/office/drawing/2014/main" id="{2FD94EA8-BC84-0044-BE53-5E89AEDA07E7}"/>
                </a:ext>
              </a:extLst>
            </p:cNvPr>
            <p:cNvSpPr/>
            <p:nvPr/>
          </p:nvSpPr>
          <p:spPr>
            <a:xfrm>
              <a:off x="10536379" y="3164718"/>
              <a:ext cx="108000" cy="108000"/>
            </a:xfrm>
            <a:prstGeom prst="ellipse">
              <a:avLst/>
            </a:prstGeom>
            <a:solidFill>
              <a:srgbClr val="D80017"/>
            </a:solidFill>
            <a:ln>
              <a:solidFill>
                <a:srgbClr val="D80017"/>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Helvetica Light" charset="0"/>
                <a:ea typeface="Helvetica Light" charset="0"/>
                <a:cs typeface="Helvetica Light" charset="0"/>
              </a:endParaRPr>
            </a:p>
          </p:txBody>
        </p:sp>
        <p:sp>
          <p:nvSpPr>
            <p:cNvPr id="16" name="Rectangle 15">
              <a:extLst>
                <a:ext uri="{FF2B5EF4-FFF2-40B4-BE49-F238E27FC236}">
                  <a16:creationId xmlns:a16="http://schemas.microsoft.com/office/drawing/2014/main" id="{18F4BF52-8F44-4944-A187-84BC5DCE6431}"/>
                </a:ext>
              </a:extLst>
            </p:cNvPr>
            <p:cNvSpPr/>
            <p:nvPr/>
          </p:nvSpPr>
          <p:spPr>
            <a:xfrm>
              <a:off x="10536379" y="3192751"/>
              <a:ext cx="298480" cy="276999"/>
            </a:xfrm>
            <a:prstGeom prst="rect">
              <a:avLst/>
            </a:prstGeom>
          </p:spPr>
          <p:txBody>
            <a:bodyPr wrap="none">
              <a:spAutoFit/>
            </a:bodyPr>
            <a:lstStyle/>
            <a:p>
              <a:r>
                <a:rPr lang="en-GB" sz="1200" dirty="0" err="1">
                  <a:solidFill>
                    <a:srgbClr val="D80017"/>
                  </a:solidFill>
                  <a:latin typeface="Symbol" pitchFamily="2" charset="2"/>
                </a:rPr>
                <a:t>k</a:t>
              </a:r>
              <a:r>
                <a:rPr lang="en-GB" sz="1200" baseline="-25000" dirty="0" err="1">
                  <a:solidFill>
                    <a:srgbClr val="D80017"/>
                  </a:solidFill>
                  <a:latin typeface="Helvetica Light" panose="020B0403020202020204" pitchFamily="34" charset="0"/>
                </a:rPr>
                <a:t>t</a:t>
              </a:r>
              <a:endParaRPr lang="en-US" sz="1200" dirty="0">
                <a:solidFill>
                  <a:srgbClr val="D80017"/>
                </a:solidFill>
              </a:endParaRPr>
            </a:p>
          </p:txBody>
        </p:sp>
      </p:grpSp>
      <p:pic>
        <p:nvPicPr>
          <p:cNvPr id="20" name="Picture 19">
            <a:extLst>
              <a:ext uri="{FF2B5EF4-FFF2-40B4-BE49-F238E27FC236}">
                <a16:creationId xmlns:a16="http://schemas.microsoft.com/office/drawing/2014/main" id="{99390B0C-3A2C-7142-89CA-FF44436B0320}"/>
              </a:ext>
            </a:extLst>
          </p:cNvPr>
          <p:cNvPicPr>
            <a:picLocks noChangeAspect="1"/>
          </p:cNvPicPr>
          <p:nvPr/>
        </p:nvPicPr>
        <p:blipFill>
          <a:blip r:embed="rId3"/>
          <a:stretch>
            <a:fillRect/>
          </a:stretch>
        </p:blipFill>
        <p:spPr>
          <a:xfrm rot="5400000">
            <a:off x="7850245" y="2699348"/>
            <a:ext cx="3356950" cy="4943871"/>
          </a:xfrm>
          <a:prstGeom prst="rect">
            <a:avLst/>
          </a:prstGeom>
        </p:spPr>
      </p:pic>
      <p:sp>
        <p:nvSpPr>
          <p:cNvPr id="21" name="Rectangle 20">
            <a:extLst>
              <a:ext uri="{FF2B5EF4-FFF2-40B4-BE49-F238E27FC236}">
                <a16:creationId xmlns:a16="http://schemas.microsoft.com/office/drawing/2014/main" id="{4E418018-17C2-E444-BB97-75F404D106D6}"/>
              </a:ext>
            </a:extLst>
          </p:cNvPr>
          <p:cNvSpPr/>
          <p:nvPr/>
        </p:nvSpPr>
        <p:spPr>
          <a:xfrm>
            <a:off x="3225745" y="5896366"/>
            <a:ext cx="4094391" cy="523220"/>
          </a:xfrm>
          <a:prstGeom prst="rect">
            <a:avLst/>
          </a:prstGeom>
        </p:spPr>
        <p:txBody>
          <a:bodyPr wrap="none">
            <a:spAutoFit/>
          </a:bodyPr>
          <a:lstStyle/>
          <a:p>
            <a:r>
              <a:rPr lang="en-GB" sz="1400" dirty="0">
                <a:solidFill>
                  <a:srgbClr val="003BB8"/>
                </a:solidFill>
                <a:latin typeface="Helvetica Light" panose="020B0403020202020204" pitchFamily="34" charset="0"/>
              </a:rPr>
              <a:t>ATLAS H </a:t>
            </a:r>
            <a:r>
              <a:rPr lang="en-GB" sz="1400" dirty="0">
                <a:solidFill>
                  <a:srgbClr val="003BB8"/>
                </a:solidFill>
                <a:latin typeface="Symbol" pitchFamily="2" charset="2"/>
              </a:rPr>
              <a:t>®</a:t>
            </a:r>
            <a:r>
              <a:rPr lang="en-GB" sz="1400" dirty="0">
                <a:solidFill>
                  <a:srgbClr val="003BB8"/>
                </a:solidFill>
                <a:latin typeface="Helvetica Light" panose="020B0403020202020204" pitchFamily="34" charset="0"/>
              </a:rPr>
              <a:t> </a:t>
            </a:r>
            <a:r>
              <a:rPr lang="en-GB" sz="1400" dirty="0">
                <a:solidFill>
                  <a:srgbClr val="003BB8"/>
                </a:solidFill>
                <a:latin typeface="Symbol" pitchFamily="2" charset="2"/>
              </a:rPr>
              <a:t>gg </a:t>
            </a:r>
            <a:r>
              <a:rPr lang="en-GB" sz="1400" dirty="0">
                <a:solidFill>
                  <a:srgbClr val="003BB8"/>
                </a:solidFill>
                <a:latin typeface="Helvetica Light" panose="020B0403020202020204" pitchFamily="34" charset="0"/>
              </a:rPr>
              <a:t>signal with Run-2 data (139 fb</a:t>
            </a:r>
            <a:r>
              <a:rPr lang="en-GB" sz="1400" baseline="30000" dirty="0">
                <a:solidFill>
                  <a:srgbClr val="003BB8"/>
                </a:solidFill>
                <a:latin typeface="Helvetica Light" panose="020B0403020202020204" pitchFamily="34" charset="0"/>
              </a:rPr>
              <a:t>–1</a:t>
            </a:r>
            <a:r>
              <a:rPr lang="en-GB" sz="1400" dirty="0">
                <a:solidFill>
                  <a:srgbClr val="003BB8"/>
                </a:solidFill>
                <a:latin typeface="Helvetica Light" panose="020B0403020202020204" pitchFamily="34" charset="0"/>
              </a:rPr>
              <a:t>)</a:t>
            </a:r>
          </a:p>
          <a:p>
            <a:r>
              <a:rPr lang="en-GB" sz="1400" dirty="0">
                <a:solidFill>
                  <a:srgbClr val="003BB8"/>
                </a:solidFill>
                <a:latin typeface="Helvetica Light" panose="020B0403020202020204" pitchFamily="34" charset="0"/>
              </a:rPr>
              <a:t>Alone providing already 13% measurement of</a:t>
            </a:r>
            <a:r>
              <a:rPr lang="en-GB" sz="1400" dirty="0">
                <a:solidFill>
                  <a:srgbClr val="003BB8"/>
                </a:solidFill>
                <a:latin typeface="Symbol" pitchFamily="2" charset="2"/>
              </a:rPr>
              <a:t> </a:t>
            </a:r>
            <a:r>
              <a:rPr lang="en-GB" sz="1400" dirty="0" err="1">
                <a:solidFill>
                  <a:srgbClr val="003BB8"/>
                </a:solidFill>
                <a:latin typeface="Symbol" pitchFamily="2" charset="2"/>
              </a:rPr>
              <a:t>k</a:t>
            </a:r>
            <a:r>
              <a:rPr lang="en-GB" sz="1400" baseline="-25000" dirty="0" err="1">
                <a:solidFill>
                  <a:srgbClr val="003BB8"/>
                </a:solidFill>
                <a:latin typeface="Helvetica Light" panose="020B0403020202020204" pitchFamily="34" charset="0"/>
              </a:rPr>
              <a:t>t</a:t>
            </a:r>
            <a:r>
              <a:rPr lang="en-GB" sz="1400" dirty="0">
                <a:solidFill>
                  <a:srgbClr val="003BB8"/>
                </a:solidFill>
                <a:latin typeface="Helvetica Light" panose="020B0403020202020204" pitchFamily="34" charset="0"/>
              </a:rPr>
              <a:t> </a:t>
            </a:r>
            <a:endParaRPr lang="en-US" dirty="0">
              <a:solidFill>
                <a:srgbClr val="003BB8"/>
              </a:solidFill>
            </a:endParaRPr>
          </a:p>
        </p:txBody>
      </p:sp>
      <p:sp>
        <p:nvSpPr>
          <p:cNvPr id="22" name="TextBox 21">
            <a:extLst>
              <a:ext uri="{FF2B5EF4-FFF2-40B4-BE49-F238E27FC236}">
                <a16:creationId xmlns:a16="http://schemas.microsoft.com/office/drawing/2014/main" id="{DA2C08F1-36AB-1744-AAAF-0D5186EBCC41}"/>
              </a:ext>
            </a:extLst>
          </p:cNvPr>
          <p:cNvSpPr txBox="1"/>
          <p:nvPr/>
        </p:nvSpPr>
        <p:spPr>
          <a:xfrm>
            <a:off x="3205548" y="6438074"/>
            <a:ext cx="1290738" cy="215444"/>
          </a:xfrm>
          <a:prstGeom prst="rect">
            <a:avLst/>
          </a:prstGeom>
          <a:noFill/>
        </p:spPr>
        <p:txBody>
          <a:bodyPr wrap="none" rtlCol="0">
            <a:spAutoFit/>
          </a:bodyPr>
          <a:lstStyle/>
          <a:p>
            <a:pPr algn="r"/>
            <a:r>
              <a:rPr lang="is-IS" sz="800" dirty="0">
                <a:solidFill>
                  <a:prstClr val="black">
                    <a:lumMod val="50000"/>
                    <a:lumOff val="50000"/>
                  </a:prstClr>
                </a:solidFill>
                <a:latin typeface="Helvetica Light" charset="0"/>
                <a:ea typeface="Helvetica Light" charset="0"/>
                <a:cs typeface="Helvetica Light" charset="0"/>
              </a:rPr>
              <a:t>ATLAS-CONF-2019-004</a:t>
            </a:r>
          </a:p>
        </p:txBody>
      </p:sp>
    </p:spTree>
    <p:extLst>
      <p:ext uri="{BB962C8B-B14F-4D97-AF65-F5344CB8AC3E}">
        <p14:creationId xmlns:p14="http://schemas.microsoft.com/office/powerpoint/2010/main" val="217685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848FE74-0541-B94B-AF9F-934BEA5C889B}"/>
              </a:ext>
            </a:extLst>
          </p:cNvPr>
          <p:cNvPicPr>
            <a:picLocks noChangeAspect="1"/>
          </p:cNvPicPr>
          <p:nvPr/>
        </p:nvPicPr>
        <p:blipFill>
          <a:blip r:embed="rId2">
            <a:alphaModFix/>
          </a:blip>
          <a:stretch>
            <a:fillRect/>
          </a:stretch>
        </p:blipFill>
        <p:spPr>
          <a:xfrm>
            <a:off x="1199456" y="3587244"/>
            <a:ext cx="4752528" cy="3227026"/>
          </a:xfrm>
          <a:prstGeom prst="rect">
            <a:avLst/>
          </a:prstGeom>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The 500 GeV question </a:t>
            </a:r>
            <a:r>
              <a:rPr lang="en-US" sz="1600" dirty="0">
                <a:latin typeface="Helvetica Light" panose="020B0403020202020204" pitchFamily="34" charset="0"/>
                <a:ea typeface="Trebuchet MS" pitchFamily="-84" charset="0"/>
                <a:cs typeface="Helvetica Light"/>
              </a:rPr>
              <a:t>(continued)</a:t>
            </a:r>
            <a:endParaRPr lang="en-US" sz="2400" dirty="0">
              <a:latin typeface="Helvetica Light" panose="020B0403020202020204" pitchFamily="34" charset="0"/>
              <a:ea typeface="Trebuchet MS" pitchFamily="-84" charset="0"/>
              <a:cs typeface="Helvetica Light"/>
            </a:endParaRPr>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D0752DA1-43F5-7E48-859D-D4E77F635526}"/>
                  </a:ext>
                </a:extLst>
              </p:cNvPr>
              <p:cNvSpPr/>
              <p:nvPr/>
            </p:nvSpPr>
            <p:spPr>
              <a:xfrm>
                <a:off x="10686084" y="1470423"/>
                <a:ext cx="1386580" cy="434734"/>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GB" sz="1100" i="1" smtClean="0">
                              <a:solidFill>
                                <a:srgbClr val="0070C0"/>
                              </a:solidFill>
                              <a:latin typeface="Cambria Math" panose="02040503050406030204" pitchFamily="18" charset="0"/>
                              <a:ea typeface="Cambria Math" panose="02040503050406030204" pitchFamily="18" charset="0"/>
                              <a:cs typeface="Arial"/>
                            </a:rPr>
                          </m:ctrlPr>
                        </m:sSubPr>
                        <m:e>
                          <m:r>
                            <a:rPr lang="en-GB" sz="1100" i="1">
                              <a:solidFill>
                                <a:srgbClr val="0070C0"/>
                              </a:solidFill>
                              <a:latin typeface="Cambria Math" panose="02040503050406030204" pitchFamily="18" charset="0"/>
                              <a:ea typeface="Cambria Math" panose="02040503050406030204" pitchFamily="18" charset="0"/>
                              <a:cs typeface="Arial"/>
                            </a:rPr>
                            <m:t>𝜆</m:t>
                          </m:r>
                        </m:e>
                        <m:sub>
                          <m:r>
                            <a:rPr lang="en-US" sz="1100" b="0" i="1" smtClean="0">
                              <a:solidFill>
                                <a:srgbClr val="0070C0"/>
                              </a:solidFill>
                              <a:latin typeface="Cambria Math" panose="02040503050406030204" pitchFamily="18" charset="0"/>
                              <a:ea typeface="Cambria Math" panose="02040503050406030204" pitchFamily="18" charset="0"/>
                              <a:cs typeface="Arial"/>
                            </a:rPr>
                            <m:t>3</m:t>
                          </m:r>
                        </m:sub>
                      </m:sSub>
                      <m:r>
                        <a:rPr lang="en-US" sz="1100" i="1">
                          <a:solidFill>
                            <a:srgbClr val="0070C0"/>
                          </a:solidFill>
                          <a:latin typeface="Cambria Math" panose="02040503050406030204" pitchFamily="18" charset="0"/>
                          <a:ea typeface="Cambria Math" panose="02040503050406030204" pitchFamily="18" charset="0"/>
                          <a:cs typeface="Arial"/>
                        </a:rPr>
                        <m:t>=</m:t>
                      </m:r>
                      <m:f>
                        <m:fPr>
                          <m:ctrlPr>
                            <a:rPr lang="en-US" sz="1100" i="1">
                              <a:solidFill>
                                <a:srgbClr val="0070C0"/>
                              </a:solidFill>
                              <a:latin typeface="Cambria Math" panose="02040503050406030204" pitchFamily="18" charset="0"/>
                              <a:ea typeface="Cambria Math" panose="02040503050406030204" pitchFamily="18" charset="0"/>
                              <a:cs typeface="Arial"/>
                            </a:rPr>
                          </m:ctrlPr>
                        </m:fPr>
                        <m:num>
                          <m:sSubSup>
                            <m:sSubSupPr>
                              <m:ctrlPr>
                                <a:rPr lang="en-US" sz="1100" i="1">
                                  <a:solidFill>
                                    <a:srgbClr val="0070C0"/>
                                  </a:solidFill>
                                  <a:latin typeface="Cambria Math" panose="02040503050406030204" pitchFamily="18" charset="0"/>
                                  <a:ea typeface="Cambria Math" panose="02040503050406030204" pitchFamily="18" charset="0"/>
                                  <a:cs typeface="Arial"/>
                                </a:rPr>
                              </m:ctrlPr>
                            </m:sSubSupPr>
                            <m:e>
                              <m:r>
                                <a:rPr lang="en-US" sz="1100" i="1">
                                  <a:solidFill>
                                    <a:srgbClr val="0070C0"/>
                                  </a:solidFill>
                                  <a:latin typeface="Cambria Math" panose="02040503050406030204" pitchFamily="18" charset="0"/>
                                  <a:ea typeface="Cambria Math" panose="02040503050406030204" pitchFamily="18" charset="0"/>
                                  <a:cs typeface="Arial"/>
                                </a:rPr>
                                <m:t>𝑚</m:t>
                              </m:r>
                            </m:e>
                            <m:sub>
                              <m:r>
                                <a:rPr lang="en-US" sz="1100" i="1">
                                  <a:solidFill>
                                    <a:srgbClr val="0070C0"/>
                                  </a:solidFill>
                                  <a:latin typeface="Cambria Math" panose="02040503050406030204" pitchFamily="18" charset="0"/>
                                  <a:ea typeface="Cambria Math" panose="02040503050406030204" pitchFamily="18" charset="0"/>
                                  <a:cs typeface="Arial"/>
                                </a:rPr>
                                <m:t>𝐻</m:t>
                              </m:r>
                            </m:sub>
                            <m:sup>
                              <m:r>
                                <a:rPr lang="en-US" sz="1100" i="1">
                                  <a:solidFill>
                                    <a:srgbClr val="0070C0"/>
                                  </a:solidFill>
                                  <a:latin typeface="Cambria Math" panose="02040503050406030204" pitchFamily="18" charset="0"/>
                                  <a:ea typeface="Cambria Math" panose="02040503050406030204" pitchFamily="18" charset="0"/>
                                  <a:cs typeface="Arial"/>
                                </a:rPr>
                                <m:t>2</m:t>
                              </m:r>
                            </m:sup>
                          </m:sSubSup>
                        </m:num>
                        <m:den>
                          <m:r>
                            <a:rPr lang="en-US" sz="1100" i="1">
                              <a:solidFill>
                                <a:srgbClr val="0070C0"/>
                              </a:solidFill>
                              <a:latin typeface="Cambria Math" panose="02040503050406030204" pitchFamily="18" charset="0"/>
                              <a:ea typeface="Cambria Math" panose="02040503050406030204" pitchFamily="18" charset="0"/>
                              <a:cs typeface="Arial"/>
                            </a:rPr>
                            <m:t>2</m:t>
                          </m:r>
                          <m:sSup>
                            <m:sSupPr>
                              <m:ctrlPr>
                                <a:rPr lang="en-US" sz="1100" i="1">
                                  <a:solidFill>
                                    <a:srgbClr val="0070C0"/>
                                  </a:solidFill>
                                  <a:latin typeface="Cambria Math" panose="02040503050406030204" pitchFamily="18" charset="0"/>
                                  <a:ea typeface="Cambria Math" panose="02040503050406030204" pitchFamily="18" charset="0"/>
                                  <a:cs typeface="Arial"/>
                                </a:rPr>
                              </m:ctrlPr>
                            </m:sSupPr>
                            <m:e>
                              <m:r>
                                <a:rPr lang="en-US" sz="1100" i="1">
                                  <a:solidFill>
                                    <a:srgbClr val="0070C0"/>
                                  </a:solidFill>
                                  <a:latin typeface="Cambria Math" panose="02040503050406030204" pitchFamily="18" charset="0"/>
                                  <a:ea typeface="Cambria Math" panose="02040503050406030204" pitchFamily="18" charset="0"/>
                                  <a:cs typeface="Arial"/>
                                </a:rPr>
                                <m:t>𝜐</m:t>
                              </m:r>
                            </m:e>
                            <m:sup>
                              <m:r>
                                <a:rPr lang="en-US" sz="1100" i="1">
                                  <a:solidFill>
                                    <a:srgbClr val="0070C0"/>
                                  </a:solidFill>
                                  <a:latin typeface="Cambria Math" panose="02040503050406030204" pitchFamily="18" charset="0"/>
                                  <a:ea typeface="Cambria Math" panose="02040503050406030204" pitchFamily="18" charset="0"/>
                                  <a:cs typeface="Arial"/>
                                </a:rPr>
                                <m:t>2</m:t>
                              </m:r>
                            </m:sup>
                          </m:sSup>
                        </m:den>
                      </m:f>
                      <m:r>
                        <a:rPr lang="en-US" sz="1100" dirty="0">
                          <a:solidFill>
                            <a:srgbClr val="0070C0"/>
                          </a:solidFill>
                          <a:latin typeface="Cambria Math" panose="02040503050406030204" pitchFamily="18" charset="0"/>
                          <a:cs typeface="Arial"/>
                        </a:rPr>
                        <m:t>~ </m:t>
                      </m:r>
                      <m:r>
                        <a:rPr lang="en-US" sz="1100" i="1" dirty="0">
                          <a:solidFill>
                            <a:srgbClr val="0070C0"/>
                          </a:solidFill>
                          <a:latin typeface="Cambria Math" panose="02040503050406030204" pitchFamily="18" charset="0"/>
                          <a:cs typeface="Arial"/>
                        </a:rPr>
                        <m:t>0.13</m:t>
                      </m:r>
                    </m:oMath>
                  </m:oMathPara>
                </a14:m>
                <a:endParaRPr lang="en-GB" sz="1100" dirty="0">
                  <a:solidFill>
                    <a:srgbClr val="0070C0"/>
                  </a:solidFill>
                  <a:latin typeface="Helvetica Light" panose="020B0403020202020204" pitchFamily="34" charset="0"/>
                  <a:cs typeface="Arial"/>
                </a:endParaRPr>
              </a:p>
            </p:txBody>
          </p:sp>
        </mc:Choice>
        <mc:Fallback xmlns="">
          <p:sp>
            <p:nvSpPr>
              <p:cNvPr id="19" name="Rectangle 18">
                <a:extLst>
                  <a:ext uri="{FF2B5EF4-FFF2-40B4-BE49-F238E27FC236}">
                    <a16:creationId xmlns:a16="http://schemas.microsoft.com/office/drawing/2014/main" id="{D0752DA1-43F5-7E48-859D-D4E77F635526}"/>
                  </a:ext>
                </a:extLst>
              </p:cNvPr>
              <p:cNvSpPr>
                <a:spLocks noRot="1" noChangeAspect="1" noMove="1" noResize="1" noEditPoints="1" noAdjustHandles="1" noChangeArrowheads="1" noChangeShapeType="1" noTextEdit="1"/>
              </p:cNvSpPr>
              <p:nvPr/>
            </p:nvSpPr>
            <p:spPr>
              <a:xfrm>
                <a:off x="10686084" y="1470423"/>
                <a:ext cx="1386580" cy="434734"/>
              </a:xfrm>
              <a:prstGeom prst="rect">
                <a:avLst/>
              </a:prstGeom>
              <a:blipFill>
                <a:blip r:embed="rId3"/>
                <a:stretch>
                  <a:fillRect/>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3C159C98-F5F4-4D47-A7BD-2E8EA0575FCD}"/>
              </a:ext>
            </a:extLst>
          </p:cNvPr>
          <p:cNvPicPr>
            <a:picLocks noChangeAspect="1"/>
          </p:cNvPicPr>
          <p:nvPr/>
        </p:nvPicPr>
        <p:blipFill rotWithShape="1">
          <a:blip r:embed="rId4"/>
          <a:srcRect r="50360"/>
          <a:stretch/>
        </p:blipFill>
        <p:spPr>
          <a:xfrm>
            <a:off x="7375444" y="1300030"/>
            <a:ext cx="1627856" cy="802634"/>
          </a:xfrm>
          <a:prstGeom prst="rect">
            <a:avLst/>
          </a:prstGeom>
        </p:spPr>
      </p:pic>
      <p:pic>
        <p:nvPicPr>
          <p:cNvPr id="21" name="Picture 20">
            <a:extLst>
              <a:ext uri="{FF2B5EF4-FFF2-40B4-BE49-F238E27FC236}">
                <a16:creationId xmlns:a16="http://schemas.microsoft.com/office/drawing/2014/main" id="{3BC01CA8-5655-2F48-978C-6D3A358558FC}"/>
              </a:ext>
            </a:extLst>
          </p:cNvPr>
          <p:cNvPicPr>
            <a:picLocks noChangeAspect="1"/>
          </p:cNvPicPr>
          <p:nvPr/>
        </p:nvPicPr>
        <p:blipFill rotWithShape="1">
          <a:blip r:embed="rId4"/>
          <a:srcRect l="47688"/>
          <a:stretch/>
        </p:blipFill>
        <p:spPr>
          <a:xfrm>
            <a:off x="9336360" y="1276798"/>
            <a:ext cx="1715475" cy="802634"/>
          </a:xfrm>
          <a:prstGeom prst="rect">
            <a:avLst/>
          </a:prstGeom>
        </p:spPr>
      </p:pic>
      <p:sp>
        <p:nvSpPr>
          <p:cNvPr id="22" name="TextBox 21">
            <a:extLst>
              <a:ext uri="{FF2B5EF4-FFF2-40B4-BE49-F238E27FC236}">
                <a16:creationId xmlns:a16="http://schemas.microsoft.com/office/drawing/2014/main" id="{D4FB2B7F-5DE6-2242-B8C9-953E09411BDC}"/>
              </a:ext>
            </a:extLst>
          </p:cNvPr>
          <p:cNvSpPr txBox="1"/>
          <p:nvPr/>
        </p:nvSpPr>
        <p:spPr>
          <a:xfrm>
            <a:off x="7680176" y="2312477"/>
            <a:ext cx="4248472" cy="800219"/>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en-US" sz="1200" dirty="0">
                <a:solidFill>
                  <a:schemeClr val="tx1">
                    <a:lumMod val="75000"/>
                    <a:lumOff val="25000"/>
                  </a:schemeClr>
                </a:solidFill>
                <a:latin typeface="Helvetica Light" charset="0"/>
                <a:ea typeface="Helvetica Light" charset="0"/>
                <a:cs typeface="Helvetica Light" charset="0"/>
              </a:rPr>
              <a:t>LO diagrams contributing with negative interference </a:t>
            </a:r>
          </a:p>
          <a:p>
            <a:pPr marL="171450" indent="-171450">
              <a:spcBef>
                <a:spcPts val="600"/>
              </a:spcBef>
              <a:buFont typeface="Arial" panose="020B0604020202020204" pitchFamily="34" charset="0"/>
              <a:buChar char="•"/>
            </a:pPr>
            <a:r>
              <a:rPr lang="en-US" sz="1200" dirty="0">
                <a:solidFill>
                  <a:schemeClr val="tx1">
                    <a:lumMod val="75000"/>
                    <a:lumOff val="25000"/>
                  </a:schemeClr>
                </a:solidFill>
                <a:latin typeface="Helvetica Light" charset="0"/>
                <a:ea typeface="Helvetica Light" charset="0"/>
                <a:cs typeface="Helvetica Light" charset="0"/>
              </a:rPr>
              <a:t>Box diagram dominates inclusive production</a:t>
            </a:r>
          </a:p>
          <a:p>
            <a:pPr marL="171450" indent="-171450">
              <a:spcBef>
                <a:spcPts val="600"/>
              </a:spcBef>
              <a:buFont typeface="Arial" panose="020B0604020202020204" pitchFamily="34" charset="0"/>
              <a:buChar char="•"/>
            </a:pPr>
            <a:r>
              <a:rPr lang="en-US" sz="1200" dirty="0">
                <a:solidFill>
                  <a:schemeClr val="tx1">
                    <a:lumMod val="75000"/>
                    <a:lumOff val="25000"/>
                  </a:schemeClr>
                </a:solidFill>
                <a:latin typeface="Helvetica Light" charset="0"/>
                <a:ea typeface="Helvetica Light" charset="0"/>
                <a:cs typeface="Helvetica Light" charset="0"/>
              </a:rPr>
              <a:t>Sensitivity to H self-coupling rises at low </a:t>
            </a:r>
            <a:r>
              <a:rPr lang="en-US" sz="1200" i="1" dirty="0">
                <a:solidFill>
                  <a:schemeClr val="tx1">
                    <a:lumMod val="75000"/>
                    <a:lumOff val="25000"/>
                  </a:schemeClr>
                </a:solidFill>
                <a:latin typeface="Helvetica Light" charset="0"/>
                <a:ea typeface="Helvetica Light" charset="0"/>
                <a:cs typeface="Helvetica Light" charset="0"/>
              </a:rPr>
              <a:t>m</a:t>
            </a:r>
            <a:r>
              <a:rPr lang="en-US" sz="1000" i="1" dirty="0">
                <a:solidFill>
                  <a:schemeClr val="tx1">
                    <a:lumMod val="75000"/>
                    <a:lumOff val="25000"/>
                  </a:schemeClr>
                </a:solidFill>
                <a:latin typeface="Helvetica Light" charset="0"/>
                <a:ea typeface="Helvetica Light" charset="0"/>
                <a:cs typeface="Helvetica Light" charset="0"/>
              </a:rPr>
              <a:t> </a:t>
            </a:r>
            <a:r>
              <a:rPr lang="en-US" sz="1200" baseline="-25000" dirty="0">
                <a:solidFill>
                  <a:schemeClr val="tx1">
                    <a:lumMod val="75000"/>
                    <a:lumOff val="25000"/>
                  </a:schemeClr>
                </a:solidFill>
                <a:latin typeface="Helvetica Light" charset="0"/>
                <a:ea typeface="Helvetica Light" charset="0"/>
                <a:cs typeface="Helvetica Light" charset="0"/>
              </a:rPr>
              <a:t>HH</a:t>
            </a:r>
          </a:p>
        </p:txBody>
      </p:sp>
      <p:pic>
        <p:nvPicPr>
          <p:cNvPr id="2" name="Picture 1">
            <a:extLst>
              <a:ext uri="{FF2B5EF4-FFF2-40B4-BE49-F238E27FC236}">
                <a16:creationId xmlns:a16="http://schemas.microsoft.com/office/drawing/2014/main" id="{01F1889C-8E9C-9C46-88CF-51BCCF3C707E}"/>
              </a:ext>
            </a:extLst>
          </p:cNvPr>
          <p:cNvPicPr>
            <a:picLocks noChangeAspect="1"/>
          </p:cNvPicPr>
          <p:nvPr/>
        </p:nvPicPr>
        <p:blipFill>
          <a:blip r:embed="rId5">
            <a:alphaModFix amt="70000"/>
          </a:blip>
          <a:stretch>
            <a:fillRect/>
          </a:stretch>
        </p:blipFill>
        <p:spPr>
          <a:xfrm>
            <a:off x="6023992" y="3391075"/>
            <a:ext cx="3584034" cy="3350293"/>
          </a:xfrm>
          <a:prstGeom prst="rect">
            <a:avLst/>
          </a:prstGeom>
        </p:spPr>
      </p:pic>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91D81482-40B9-BB4D-A504-99F82ECECD1F}"/>
                  </a:ext>
                </a:extLst>
              </p:cNvPr>
              <p:cNvSpPr/>
              <p:nvPr/>
            </p:nvSpPr>
            <p:spPr>
              <a:xfrm>
                <a:off x="9869755" y="5315130"/>
                <a:ext cx="1796453" cy="562142"/>
              </a:xfrm>
              <a:prstGeom prst="rect">
                <a:avLst/>
              </a:prstGeom>
            </p:spPr>
            <p:txBody>
              <a:bodyPr wrap="none">
                <a:spAutoFit/>
              </a:bodyPr>
              <a:lstStyle/>
              <a:p>
                <a:pPr lvl="0">
                  <a:defRPr/>
                </a:pPr>
                <a14:m>
                  <m:oMathPara xmlns:m="http://schemas.openxmlformats.org/officeDocument/2006/math">
                    <m:oMathParaPr>
                      <m:jc m:val="centerGroup"/>
                    </m:oMathParaPr>
                    <m:oMath xmlns:m="http://schemas.openxmlformats.org/officeDocument/2006/math">
                      <m:r>
                        <a:rPr kumimoji="0" lang="en-US" sz="1400" b="0" i="1" u="none" strike="noStrike" kern="1200" cap="none" spc="0" normalizeH="0" baseline="0" noProof="0" smtClean="0">
                          <a:ln>
                            <a:noFill/>
                          </a:ln>
                          <a:solidFill>
                            <a:srgbClr val="003BB8"/>
                          </a:solidFill>
                          <a:effectLst/>
                          <a:uLnTx/>
                          <a:uFillTx/>
                          <a:latin typeface="Cambria Math" panose="02040503050406030204" pitchFamily="18" charset="0"/>
                          <a:ea typeface="Cambria Math" panose="02040503050406030204" pitchFamily="18" charset="0"/>
                          <a:cs typeface="Arial"/>
                        </a:rPr>
                        <m:t>−0.52&lt;</m:t>
                      </m:r>
                      <m:f>
                        <m:fPr>
                          <m:ctrlPr>
                            <a:rPr kumimoji="0" lang="en-US" sz="1400" b="0" i="1" u="none" strike="noStrike" kern="1200" cap="none" spc="0" normalizeH="0" baseline="0" noProof="0" smtClean="0">
                              <a:ln>
                                <a:noFill/>
                              </a:ln>
                              <a:solidFill>
                                <a:srgbClr val="003BB8"/>
                              </a:solidFill>
                              <a:effectLst/>
                              <a:uLnTx/>
                              <a:uFillTx/>
                              <a:latin typeface="Cambria Math" panose="02040503050406030204" pitchFamily="18" charset="0"/>
                              <a:ea typeface="Cambria Math" panose="02040503050406030204" pitchFamily="18" charset="0"/>
                              <a:cs typeface="Arial"/>
                            </a:rPr>
                          </m:ctrlPr>
                        </m:fPr>
                        <m:num>
                          <m:sSub>
                            <m:sSubPr>
                              <m:ctrlPr>
                                <a:rPr kumimoji="0" lang="en-US" sz="1400" b="0" i="1" u="none" strike="noStrike" kern="1200" cap="none" spc="0" normalizeH="0" baseline="0" noProof="0">
                                  <a:ln>
                                    <a:noFill/>
                                  </a:ln>
                                  <a:solidFill>
                                    <a:srgbClr val="003BB8"/>
                                  </a:solidFill>
                                  <a:effectLst/>
                                  <a:uLnTx/>
                                  <a:uFillTx/>
                                  <a:latin typeface="Cambria Math" panose="02040503050406030204" pitchFamily="18" charset="0"/>
                                  <a:ea typeface="Cambria Math" panose="02040503050406030204" pitchFamily="18" charset="0"/>
                                  <a:cs typeface="Arial"/>
                                </a:rPr>
                              </m:ctrlPr>
                            </m:sSubPr>
                            <m:e>
                              <m:r>
                                <a:rPr kumimoji="0" lang="en-GB" sz="1400" b="0" i="1" u="none" strike="noStrike" kern="1200" cap="none" spc="0" normalizeH="0" baseline="0" noProof="0">
                                  <a:ln>
                                    <a:noFill/>
                                  </a:ln>
                                  <a:solidFill>
                                    <a:srgbClr val="003BB8"/>
                                  </a:solidFill>
                                  <a:effectLst/>
                                  <a:uLnTx/>
                                  <a:uFillTx/>
                                  <a:latin typeface="Cambria Math" panose="02040503050406030204" pitchFamily="18" charset="0"/>
                                  <a:ea typeface="Cambria Math" panose="02040503050406030204" pitchFamily="18" charset="0"/>
                                  <a:cs typeface="Arial"/>
                                </a:rPr>
                                <m:t>𝜆</m:t>
                              </m:r>
                            </m:e>
                            <m:sub>
                              <m:r>
                                <a:rPr kumimoji="0" lang="en-US" sz="1400" b="0" i="1" u="none" strike="noStrike" kern="1200" cap="none" spc="0" normalizeH="0" baseline="0" noProof="0" smtClean="0">
                                  <a:ln>
                                    <a:noFill/>
                                  </a:ln>
                                  <a:solidFill>
                                    <a:srgbClr val="003BB8"/>
                                  </a:solidFill>
                                  <a:effectLst/>
                                  <a:uLnTx/>
                                  <a:uFillTx/>
                                  <a:latin typeface="Cambria Math" panose="02040503050406030204" pitchFamily="18" charset="0"/>
                                  <a:ea typeface="Cambria Math" panose="02040503050406030204" pitchFamily="18" charset="0"/>
                                  <a:cs typeface="Arial"/>
                                </a:rPr>
                                <m:t>3</m:t>
                              </m:r>
                            </m:sub>
                          </m:sSub>
                        </m:num>
                        <m:den>
                          <m:sSubSup>
                            <m:sSubSupPr>
                              <m:ctrlPr>
                                <a:rPr lang="en-US" sz="1400" i="1">
                                  <a:solidFill>
                                    <a:srgbClr val="003BB8"/>
                                  </a:solidFill>
                                  <a:latin typeface="Cambria Math" panose="02040503050406030204" pitchFamily="18" charset="0"/>
                                  <a:ea typeface="Cambria Math" panose="02040503050406030204" pitchFamily="18" charset="0"/>
                                  <a:cs typeface="Arial"/>
                                </a:rPr>
                              </m:ctrlPr>
                            </m:sSubSupPr>
                            <m:e>
                              <m:r>
                                <a:rPr lang="en-GB" sz="1400" i="1">
                                  <a:solidFill>
                                    <a:srgbClr val="003BB8"/>
                                  </a:solidFill>
                                  <a:latin typeface="Cambria Math" panose="02040503050406030204" pitchFamily="18" charset="0"/>
                                  <a:ea typeface="Cambria Math" panose="02040503050406030204" pitchFamily="18" charset="0"/>
                                  <a:cs typeface="Arial"/>
                                </a:rPr>
                                <m:t>𝜆</m:t>
                              </m:r>
                            </m:e>
                            <m:sub>
                              <m:r>
                                <a:rPr lang="en-US" sz="1400" b="0" i="1" smtClean="0">
                                  <a:solidFill>
                                    <a:srgbClr val="003BB8"/>
                                  </a:solidFill>
                                  <a:latin typeface="Cambria Math" panose="02040503050406030204" pitchFamily="18" charset="0"/>
                                  <a:ea typeface="Cambria Math" panose="02040503050406030204" pitchFamily="18" charset="0"/>
                                  <a:cs typeface="Arial"/>
                                </a:rPr>
                                <m:t>3</m:t>
                              </m:r>
                            </m:sub>
                            <m:sup>
                              <m:r>
                                <m:rPr>
                                  <m:sty m:val="p"/>
                                </m:rPr>
                                <a:rPr lang="en-US" sz="1400">
                                  <a:solidFill>
                                    <a:srgbClr val="003BB8"/>
                                  </a:solidFill>
                                  <a:latin typeface="Cambria Math" panose="02040503050406030204" pitchFamily="18" charset="0"/>
                                  <a:ea typeface="Cambria Math" panose="02040503050406030204" pitchFamily="18" charset="0"/>
                                  <a:cs typeface="Arial"/>
                                </a:rPr>
                                <m:t>SM</m:t>
                              </m:r>
                            </m:sup>
                          </m:sSubSup>
                        </m:den>
                      </m:f>
                      <m:r>
                        <a:rPr kumimoji="0" lang="en-US" sz="1400" b="0" i="1" u="none" strike="noStrike" kern="1200" cap="none" spc="0" normalizeH="0" baseline="0" noProof="0" smtClean="0">
                          <a:ln>
                            <a:noFill/>
                          </a:ln>
                          <a:solidFill>
                            <a:srgbClr val="003BB8"/>
                          </a:solidFill>
                          <a:effectLst/>
                          <a:uLnTx/>
                          <a:uFillTx/>
                          <a:latin typeface="Cambria Math" panose="02040503050406030204" pitchFamily="18" charset="0"/>
                          <a:ea typeface="Cambria Math" panose="02040503050406030204" pitchFamily="18" charset="0"/>
                          <a:cs typeface="Arial"/>
                        </a:rPr>
                        <m:t>&lt;1.50</m:t>
                      </m:r>
                    </m:oMath>
                  </m:oMathPara>
                </a14:m>
                <a:endParaRPr kumimoji="0" lang="en-US" sz="1400" b="0" i="0" u="none" strike="noStrike" kern="1200" cap="none" spc="0" normalizeH="0" baseline="0" noProof="0" dirty="0">
                  <a:ln>
                    <a:noFill/>
                  </a:ln>
                  <a:solidFill>
                    <a:srgbClr val="003BB8"/>
                  </a:solidFill>
                  <a:effectLst/>
                  <a:uLnTx/>
                  <a:uFillTx/>
                  <a:latin typeface="Arial" charset="0"/>
                  <a:ea typeface="+mn-ea"/>
                  <a:cs typeface="+mn-cs"/>
                </a:endParaRPr>
              </a:p>
            </p:txBody>
          </p:sp>
        </mc:Choice>
        <mc:Fallback xmlns="">
          <p:sp>
            <p:nvSpPr>
              <p:cNvPr id="23" name="Rectangle 22">
                <a:extLst>
                  <a:ext uri="{FF2B5EF4-FFF2-40B4-BE49-F238E27FC236}">
                    <a16:creationId xmlns:a16="http://schemas.microsoft.com/office/drawing/2014/main" id="{91D81482-40B9-BB4D-A504-99F82ECECD1F}"/>
                  </a:ext>
                </a:extLst>
              </p:cNvPr>
              <p:cNvSpPr>
                <a:spLocks noRot="1" noChangeAspect="1" noMove="1" noResize="1" noEditPoints="1" noAdjustHandles="1" noChangeArrowheads="1" noChangeShapeType="1" noTextEdit="1"/>
              </p:cNvSpPr>
              <p:nvPr/>
            </p:nvSpPr>
            <p:spPr>
              <a:xfrm>
                <a:off x="9869755" y="5315130"/>
                <a:ext cx="1796453" cy="562142"/>
              </a:xfrm>
              <a:prstGeom prst="rect">
                <a:avLst/>
              </a:prstGeom>
              <a:blipFill>
                <a:blip r:embed="rId6"/>
                <a:stretch>
                  <a:fillRect/>
                </a:stretch>
              </a:blipFill>
            </p:spPr>
            <p:txBody>
              <a:bodyPr/>
              <a:lstStyle/>
              <a:p>
                <a:r>
                  <a:rPr lang="en-US">
                    <a:noFill/>
                  </a:rPr>
                  <a:t> </a:t>
                </a:r>
              </a:p>
            </p:txBody>
          </p:sp>
        </mc:Fallback>
      </mc:AlternateContent>
      <p:sp>
        <p:nvSpPr>
          <p:cNvPr id="15" name="Rectangle 14">
            <a:extLst>
              <a:ext uri="{FF2B5EF4-FFF2-40B4-BE49-F238E27FC236}">
                <a16:creationId xmlns:a16="http://schemas.microsoft.com/office/drawing/2014/main" id="{021E052F-34DC-A64F-A684-A357BF424C85}"/>
              </a:ext>
            </a:extLst>
          </p:cNvPr>
          <p:cNvSpPr/>
          <p:nvPr/>
        </p:nvSpPr>
        <p:spPr>
          <a:xfrm>
            <a:off x="9831727" y="4723205"/>
            <a:ext cx="2342635" cy="523220"/>
          </a:xfrm>
          <a:prstGeom prst="rect">
            <a:avLst/>
          </a:prstGeom>
        </p:spPr>
        <p:txBody>
          <a:bodyPr wrap="square">
            <a:spAutoFit/>
          </a:bodyPr>
          <a:lstStyle/>
          <a:p>
            <a:r>
              <a:rPr lang="en-GB" sz="1400" dirty="0">
                <a:solidFill>
                  <a:srgbClr val="003BB8"/>
                </a:solidFill>
                <a:latin typeface="Helvetica Neue" panose="02000503000000020004" pitchFamily="2" charset="0"/>
                <a:ea typeface="Helvetica Neue" panose="02000503000000020004" pitchFamily="2" charset="0"/>
                <a:cs typeface="Helvetica Neue" panose="02000503000000020004" pitchFamily="2" charset="0"/>
              </a:rPr>
              <a:t>Extrapolated HL-LHC sensitivity</a:t>
            </a:r>
            <a:endParaRPr lang="en-US" sz="1400" dirty="0">
              <a:solidFill>
                <a:srgbClr val="003BB8"/>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Rectangle 24">
            <a:extLst>
              <a:ext uri="{FF2B5EF4-FFF2-40B4-BE49-F238E27FC236}">
                <a16:creationId xmlns:a16="http://schemas.microsoft.com/office/drawing/2014/main" id="{1EBE4579-9C62-664C-8442-D5BE3508EA93}"/>
              </a:ext>
            </a:extLst>
          </p:cNvPr>
          <p:cNvSpPr/>
          <p:nvPr/>
        </p:nvSpPr>
        <p:spPr>
          <a:xfrm>
            <a:off x="4988797" y="5949280"/>
            <a:ext cx="732893" cy="215444"/>
          </a:xfrm>
          <a:prstGeom prst="rect">
            <a:avLst/>
          </a:prstGeom>
        </p:spPr>
        <p:txBody>
          <a:bodyPr wrap="none">
            <a:spAutoFit/>
          </a:bodyPr>
          <a:lstStyle/>
          <a:p>
            <a:r>
              <a:rPr lang="en-US" sz="800" dirty="0">
                <a:solidFill>
                  <a:schemeClr val="tx1">
                    <a:lumMod val="50000"/>
                    <a:lumOff val="50000"/>
                  </a:schemeClr>
                </a:solidFill>
                <a:latin typeface="Helvetica Light" panose="020B0403020202020204" pitchFamily="34" charset="0"/>
              </a:rPr>
              <a:t>1902.00134</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33BFCC7-6536-F149-BA02-AB7A1DE8A0BB}"/>
                  </a:ext>
                </a:extLst>
              </p:cNvPr>
              <p:cNvSpPr txBox="1"/>
              <p:nvPr/>
            </p:nvSpPr>
            <p:spPr>
              <a:xfrm>
                <a:off x="767407" y="1268760"/>
                <a:ext cx="6058275" cy="2562240"/>
              </a:xfrm>
              <a:prstGeom prst="rect">
                <a:avLst/>
              </a:prstGeom>
              <a:noFill/>
            </p:spPr>
            <p:txBody>
              <a:bodyPr wrap="square" rtlCol="0">
                <a:spAutoFit/>
              </a:bodyPr>
              <a:lstStyle/>
              <a:p>
                <a:pPr marL="342900" indent="-342900">
                  <a:spcBef>
                    <a:spcPts val="1200"/>
                  </a:spcBef>
                  <a:buFont typeface="+mj-lt"/>
                  <a:buAutoNum type="arabicParenR" startAt="2"/>
                </a:pPr>
                <a:r>
                  <a:rPr lang="en-GB" sz="1600" b="1" dirty="0">
                    <a:latin typeface="Helvetica" pitchFamily="2" charset="0"/>
                    <a:ea typeface="Helvetica Neue" panose="02000503000000020004" pitchFamily="2" charset="0"/>
                    <a:cs typeface="Helvetica Neue" panose="02000503000000020004" pitchFamily="2" charset="0"/>
                  </a:rPr>
                  <a:t>Higgs self-coupling via di-Higgs production</a:t>
                </a:r>
              </a:p>
              <a:p>
                <a:pPr marL="800100" lvl="1" indent="-342900">
                  <a:spcBef>
                    <a:spcPts val="1200"/>
                  </a:spcBef>
                  <a:buFont typeface="Arial" panose="020B0604020202020204" pitchFamily="34" charset="0"/>
                  <a:buChar char="•"/>
                </a:pPr>
                <a:r>
                  <a:rPr lang="en-GB" sz="1600" dirty="0">
                    <a:latin typeface="Helvetica" pitchFamily="2" charset="0"/>
                    <a:ea typeface="Helvetica Neue" panose="02000503000000020004" pitchFamily="2" charset="0"/>
                    <a:cs typeface="Helvetica Neue" panose="02000503000000020004" pitchFamily="2" charset="0"/>
                  </a:rPr>
                  <a:t>LHC: </a:t>
                </a:r>
                <a:r>
                  <a:rPr lang="en-GB" sz="1400" dirty="0">
                    <a:latin typeface="Helvetica" pitchFamily="2" charset="0"/>
                    <a:ea typeface="Helvetica Neue" panose="02000503000000020004" pitchFamily="2" charset="0"/>
                    <a:cs typeface="Helvetica Neue" panose="02000503000000020004" pitchFamily="2" charset="0"/>
                  </a:rPr>
                  <a:t>40 fb (37 fb </a:t>
                </a:r>
                <a:r>
                  <a:rPr lang="en-GB" sz="1400" dirty="0" err="1">
                    <a:latin typeface="Helvetica" pitchFamily="2" charset="0"/>
                    <a:ea typeface="Helvetica Neue" panose="02000503000000020004" pitchFamily="2" charset="0"/>
                    <a:cs typeface="Helvetica Neue" panose="02000503000000020004" pitchFamily="2" charset="0"/>
                  </a:rPr>
                  <a:t>ggF</a:t>
                </a:r>
                <a:r>
                  <a:rPr lang="en-GB" sz="1400" dirty="0">
                    <a:latin typeface="Helvetica" pitchFamily="2" charset="0"/>
                    <a:ea typeface="Helvetica Neue" panose="02000503000000020004" pitchFamily="2" charset="0"/>
                    <a:cs typeface="Helvetica Neue" panose="02000503000000020004" pitchFamily="2" charset="0"/>
                  </a:rPr>
                  <a:t>) cross section </a:t>
                </a:r>
                <a:r>
                  <a:rPr lang="en-US" sz="1400" dirty="0">
                    <a:latin typeface="Symbol" pitchFamily="2" charset="2"/>
                    <a:ea typeface="Helvetica Neue" panose="02000503000000020004" pitchFamily="2" charset="0"/>
                    <a:cs typeface="Helvetica Neue" panose="02000503000000020004" pitchFamily="2" charset="0"/>
                  </a:rPr>
                  <a:t>®</a:t>
                </a:r>
                <a:r>
                  <a:rPr lang="en-GB" sz="1400" dirty="0">
                    <a:latin typeface="Helvetica" pitchFamily="2" charset="0"/>
                    <a:ea typeface="Helvetica Neue" panose="02000503000000020004" pitchFamily="2" charset="0"/>
                    <a:cs typeface="Helvetica Neue" panose="02000503000000020004" pitchFamily="2" charset="0"/>
                  </a:rPr>
                  <a:t> 240k HH produced</a:t>
                </a:r>
              </a:p>
              <a:p>
                <a:pPr lvl="2">
                  <a:spcBef>
                    <a:spcPts val="900"/>
                  </a:spcBef>
                </a:pPr>
                <a:r>
                  <a:rPr lang="en-GB" sz="1400" dirty="0">
                    <a:solidFill>
                      <a:prstClr val="black"/>
                    </a:solidFill>
                    <a:latin typeface="Helvetica Light" panose="020B0403020202020204" pitchFamily="34" charset="0"/>
                    <a:cs typeface="Arial"/>
                  </a:rPr>
                  <a:t>Best channels: </a:t>
                </a:r>
                <a:r>
                  <a:rPr lang="en-GB" sz="1400" dirty="0" err="1">
                    <a:solidFill>
                      <a:prstClr val="black"/>
                    </a:solidFill>
                    <a:latin typeface="Helvetica Light" panose="020B0403020202020204" pitchFamily="34" charset="0"/>
                    <a:cs typeface="Arial"/>
                  </a:rPr>
                  <a:t>bb</a:t>
                </a:r>
                <a:r>
                  <a:rPr lang="en-GB" sz="1400" dirty="0" err="1">
                    <a:solidFill>
                      <a:prstClr val="black"/>
                    </a:solidFill>
                    <a:latin typeface="Symbol" pitchFamily="2" charset="2"/>
                    <a:cs typeface="Arial"/>
                  </a:rPr>
                  <a:t>gg</a:t>
                </a:r>
                <a:r>
                  <a:rPr lang="en-GB" sz="1400" dirty="0">
                    <a:solidFill>
                      <a:prstClr val="black"/>
                    </a:solidFill>
                    <a:latin typeface="Helvetica Light" panose="020B0403020202020204" pitchFamily="34" charset="0"/>
                    <a:cs typeface="Arial"/>
                  </a:rPr>
                  <a:t> </a:t>
                </a:r>
                <a:r>
                  <a:rPr lang="en-GB" sz="1100" dirty="0">
                    <a:solidFill>
                      <a:prstClr val="black"/>
                    </a:solidFill>
                    <a:latin typeface="Helvetica Light" panose="020B0403020202020204" pitchFamily="34" charset="0"/>
                    <a:cs typeface="Arial"/>
                  </a:rPr>
                  <a:t>(BR = 0.26%)</a:t>
                </a:r>
                <a:r>
                  <a:rPr lang="en-GB" sz="1400" dirty="0">
                    <a:solidFill>
                      <a:prstClr val="black"/>
                    </a:solidFill>
                    <a:latin typeface="Helvetica Light" panose="020B0403020202020204" pitchFamily="34" charset="0"/>
                    <a:cs typeface="Arial"/>
                  </a:rPr>
                  <a:t>, </a:t>
                </a:r>
                <a:r>
                  <a:rPr lang="en-GB" sz="1400" dirty="0" err="1">
                    <a:solidFill>
                      <a:prstClr val="black"/>
                    </a:solidFill>
                    <a:latin typeface="Helvetica Light" panose="020B0403020202020204" pitchFamily="34" charset="0"/>
                    <a:cs typeface="Arial"/>
                  </a:rPr>
                  <a:t>bb</a:t>
                </a:r>
                <a:r>
                  <a:rPr lang="en-GB" sz="1400" dirty="0" err="1">
                    <a:solidFill>
                      <a:prstClr val="black"/>
                    </a:solidFill>
                    <a:latin typeface="Symbol" pitchFamily="2" charset="2"/>
                    <a:cs typeface="Arial"/>
                  </a:rPr>
                  <a:t>tt</a:t>
                </a:r>
                <a:r>
                  <a:rPr lang="en-GB" sz="1400" dirty="0">
                    <a:solidFill>
                      <a:prstClr val="black"/>
                    </a:solidFill>
                    <a:latin typeface="Symbol" pitchFamily="2" charset="2"/>
                    <a:cs typeface="Arial"/>
                  </a:rPr>
                  <a:t> </a:t>
                </a:r>
                <a:r>
                  <a:rPr lang="en-GB" sz="1100" dirty="0">
                    <a:solidFill>
                      <a:prstClr val="black"/>
                    </a:solidFill>
                    <a:latin typeface="Helvetica Light" panose="020B0403020202020204" pitchFamily="34" charset="0"/>
                    <a:cs typeface="Arial"/>
                  </a:rPr>
                  <a:t>(7.3%)</a:t>
                </a:r>
                <a:r>
                  <a:rPr lang="en-GB" sz="1400" dirty="0">
                    <a:solidFill>
                      <a:prstClr val="black"/>
                    </a:solidFill>
                    <a:latin typeface="Helvetica Light" panose="020B0403020202020204" pitchFamily="34" charset="0"/>
                    <a:cs typeface="Arial"/>
                  </a:rPr>
                  <a:t>, </a:t>
                </a:r>
                <a:r>
                  <a:rPr lang="en-GB" sz="1400" dirty="0" err="1">
                    <a:solidFill>
                      <a:prstClr val="black"/>
                    </a:solidFill>
                    <a:latin typeface="Helvetica Light" panose="020B0403020202020204" pitchFamily="34" charset="0"/>
                    <a:cs typeface="Arial"/>
                  </a:rPr>
                  <a:t>bbbb</a:t>
                </a:r>
                <a:r>
                  <a:rPr lang="en-GB" sz="1400" dirty="0">
                    <a:solidFill>
                      <a:prstClr val="black"/>
                    </a:solidFill>
                    <a:latin typeface="Helvetica Light" panose="020B0403020202020204" pitchFamily="34" charset="0"/>
                    <a:cs typeface="Arial"/>
                  </a:rPr>
                  <a:t> </a:t>
                </a:r>
                <a:r>
                  <a:rPr lang="en-GB" sz="1100" dirty="0">
                    <a:solidFill>
                      <a:prstClr val="black"/>
                    </a:solidFill>
                    <a:latin typeface="Helvetica Light" panose="020B0403020202020204" pitchFamily="34" charset="0"/>
                    <a:cs typeface="Arial"/>
                  </a:rPr>
                  <a:t>(34%).</a:t>
                </a:r>
                <a:r>
                  <a:rPr lang="en-GB" sz="1400" dirty="0">
                    <a:solidFill>
                      <a:prstClr val="black"/>
                    </a:solidFill>
                    <a:latin typeface="Helvetica Light" panose="020B0403020202020204" pitchFamily="34" charset="0"/>
                    <a:cs typeface="Arial"/>
                  </a:rPr>
                  <a:t> </a:t>
                </a:r>
              </a:p>
              <a:p>
                <a:pPr lvl="2">
                  <a:spcBef>
                    <a:spcPts val="900"/>
                  </a:spcBef>
                </a:pPr>
                <a:r>
                  <a:rPr lang="en-GB" sz="1400" dirty="0">
                    <a:solidFill>
                      <a:prstClr val="black"/>
                    </a:solidFill>
                    <a:latin typeface="Helvetica Light" panose="020B0403020202020204" pitchFamily="34" charset="0"/>
                    <a:cs typeface="Arial"/>
                  </a:rPr>
                  <a:t>Exploit machine learning and </a:t>
                </a:r>
                <a:r>
                  <a:rPr lang="en-GB" sz="1400" i="1" dirty="0">
                    <a:solidFill>
                      <a:prstClr val="black"/>
                    </a:solidFill>
                    <a:latin typeface="Helvetica Light" panose="020B0403020202020204" pitchFamily="34" charset="0"/>
                    <a:cs typeface="Arial"/>
                  </a:rPr>
                  <a:t>m</a:t>
                </a:r>
                <a:r>
                  <a:rPr lang="en-GB" sz="800" i="1" dirty="0">
                    <a:solidFill>
                      <a:prstClr val="black"/>
                    </a:solidFill>
                    <a:latin typeface="Helvetica Light" panose="020B0403020202020204" pitchFamily="34" charset="0"/>
                    <a:cs typeface="Arial"/>
                  </a:rPr>
                  <a:t> </a:t>
                </a:r>
                <a:r>
                  <a:rPr lang="en-GB" sz="1400" baseline="-25000" dirty="0">
                    <a:solidFill>
                      <a:prstClr val="black"/>
                    </a:solidFill>
                    <a:latin typeface="Helvetica Light" panose="020B0403020202020204" pitchFamily="34" charset="0"/>
                    <a:cs typeface="Arial"/>
                  </a:rPr>
                  <a:t>HH</a:t>
                </a:r>
                <a:r>
                  <a:rPr lang="en-GB" sz="1400" dirty="0">
                    <a:solidFill>
                      <a:prstClr val="black"/>
                    </a:solidFill>
                    <a:latin typeface="Helvetica Light" panose="020B0403020202020204" pitchFamily="34" charset="0"/>
                    <a:cs typeface="Arial"/>
                  </a:rPr>
                  <a:t> mass spectrum to directly constrain </a:t>
                </a:r>
                <a14:m>
                  <m:oMath xmlns:m="http://schemas.openxmlformats.org/officeDocument/2006/math">
                    <m:sSub>
                      <m:sSubPr>
                        <m:ctrlPr>
                          <a:rPr lang="en-GB" sz="1400" i="1">
                            <a:solidFill>
                              <a:srgbClr val="0070C0"/>
                            </a:solidFill>
                            <a:latin typeface="Cambria Math" panose="02040503050406030204" pitchFamily="18" charset="0"/>
                            <a:ea typeface="Cambria Math" panose="02040503050406030204" pitchFamily="18" charset="0"/>
                            <a:cs typeface="Arial"/>
                          </a:rPr>
                        </m:ctrlPr>
                      </m:sSubPr>
                      <m:e>
                        <m:r>
                          <a:rPr lang="en-GB" sz="1400" i="1">
                            <a:solidFill>
                              <a:srgbClr val="0070C0"/>
                            </a:solidFill>
                            <a:latin typeface="Cambria Math" panose="02040503050406030204" pitchFamily="18" charset="0"/>
                            <a:ea typeface="Cambria Math" panose="02040503050406030204" pitchFamily="18" charset="0"/>
                            <a:cs typeface="Arial"/>
                          </a:rPr>
                          <m:t>𝜆</m:t>
                        </m:r>
                      </m:e>
                      <m:sub>
                        <m:r>
                          <a:rPr lang="en-US" sz="1400" b="0" i="1" smtClean="0">
                            <a:solidFill>
                              <a:srgbClr val="0070C0"/>
                            </a:solidFill>
                            <a:latin typeface="Cambria Math" panose="02040503050406030204" pitchFamily="18" charset="0"/>
                            <a:ea typeface="Cambria Math" panose="02040503050406030204" pitchFamily="18" charset="0"/>
                            <a:cs typeface="Arial"/>
                          </a:rPr>
                          <m:t>3</m:t>
                        </m:r>
                      </m:sub>
                    </m:sSub>
                  </m:oMath>
                </a14:m>
                <a:r>
                  <a:rPr lang="en-GB" sz="1400" dirty="0">
                    <a:solidFill>
                      <a:prstClr val="black"/>
                    </a:solidFill>
                    <a:latin typeface="Helvetica Light" panose="020B0403020202020204" pitchFamily="34" charset="0"/>
                    <a:cs typeface="Arial"/>
                  </a:rPr>
                  <a:t> </a:t>
                </a:r>
                <a:r>
                  <a:rPr lang="en-GB" sz="1200" dirty="0">
                    <a:solidFill>
                      <a:prstClr val="black"/>
                    </a:solidFill>
                    <a:latin typeface="Helvetica Light" panose="020B0403020202020204" pitchFamily="34" charset="0"/>
                    <a:cs typeface="Arial"/>
                  </a:rPr>
                  <a:t>(instead of optimising for HH, as done so far)</a:t>
                </a:r>
              </a:p>
              <a:p>
                <a:pPr lvl="2">
                  <a:spcBef>
                    <a:spcPts val="900"/>
                  </a:spcBef>
                </a:pPr>
                <a:r>
                  <a:rPr lang="en-GB" sz="1400" dirty="0">
                    <a:solidFill>
                      <a:prstClr val="black"/>
                    </a:solidFill>
                    <a:latin typeface="Helvetica Light" panose="020B0403020202020204" pitchFamily="34" charset="0"/>
                    <a:cs typeface="Arial"/>
                  </a:rPr>
                  <a:t>Simple analyses so far (but realistic S/B), expect to improve further. Also constraints from </a:t>
                </a:r>
                <a14:m>
                  <m:oMath xmlns:m="http://schemas.openxmlformats.org/officeDocument/2006/math">
                    <m:sSub>
                      <m:sSubPr>
                        <m:ctrlPr>
                          <a:rPr lang="en-GB" sz="1400" i="1">
                            <a:solidFill>
                              <a:srgbClr val="0070C0"/>
                            </a:solidFill>
                            <a:latin typeface="Cambria Math" panose="02040503050406030204" pitchFamily="18" charset="0"/>
                            <a:ea typeface="Cambria Math" panose="02040503050406030204" pitchFamily="18" charset="0"/>
                            <a:cs typeface="Arial"/>
                          </a:rPr>
                        </m:ctrlPr>
                      </m:sSubPr>
                      <m:e>
                        <m:r>
                          <a:rPr lang="en-GB" sz="1400" i="1">
                            <a:solidFill>
                              <a:srgbClr val="0070C0"/>
                            </a:solidFill>
                            <a:latin typeface="Cambria Math" panose="02040503050406030204" pitchFamily="18" charset="0"/>
                            <a:ea typeface="Cambria Math" panose="02040503050406030204" pitchFamily="18" charset="0"/>
                            <a:cs typeface="Arial"/>
                          </a:rPr>
                          <m:t>𝜆</m:t>
                        </m:r>
                      </m:e>
                      <m:sub>
                        <m:r>
                          <a:rPr lang="en-US" sz="1400" i="1">
                            <a:solidFill>
                              <a:srgbClr val="0070C0"/>
                            </a:solidFill>
                            <a:latin typeface="Cambria Math" panose="02040503050406030204" pitchFamily="18" charset="0"/>
                            <a:ea typeface="Cambria Math" panose="02040503050406030204" pitchFamily="18" charset="0"/>
                            <a:cs typeface="Arial"/>
                          </a:rPr>
                          <m:t>3</m:t>
                        </m:r>
                      </m:sub>
                    </m:sSub>
                  </m:oMath>
                </a14:m>
                <a:r>
                  <a:rPr lang="en-GB" sz="1400" dirty="0">
                    <a:solidFill>
                      <a:prstClr val="black"/>
                    </a:solidFill>
                    <a:latin typeface="Helvetica Light" panose="020B0403020202020204" pitchFamily="34" charset="0"/>
                    <a:cs typeface="Arial"/>
                  </a:rPr>
                  <a:t> in loops.</a:t>
                </a:r>
              </a:p>
              <a:p>
                <a:pPr marL="800100" lvl="1" indent="-342900">
                  <a:spcBef>
                    <a:spcPts val="1200"/>
                  </a:spcBef>
                  <a:buFont typeface="Arial" panose="020B0604020202020204" pitchFamily="34" charset="0"/>
                  <a:buChar char="•"/>
                </a:pPr>
                <a:endParaRPr lang="en-GB" sz="1600" dirty="0">
                  <a:solidFill>
                    <a:srgbClr val="D80017"/>
                  </a:solidFill>
                  <a:latin typeface="Helvetica Light" panose="020B0403020202020204" pitchFamily="34" charset="0"/>
                </a:endParaRPr>
              </a:p>
            </p:txBody>
          </p:sp>
        </mc:Choice>
        <mc:Fallback xmlns="">
          <p:sp>
            <p:nvSpPr>
              <p:cNvPr id="7" name="TextBox 6">
                <a:extLst>
                  <a:ext uri="{FF2B5EF4-FFF2-40B4-BE49-F238E27FC236}">
                    <a16:creationId xmlns:a16="http://schemas.microsoft.com/office/drawing/2014/main" id="{A33BFCC7-6536-F149-BA02-AB7A1DE8A0BB}"/>
                  </a:ext>
                </a:extLst>
              </p:cNvPr>
              <p:cNvSpPr txBox="1">
                <a:spLocks noRot="1" noChangeAspect="1" noMove="1" noResize="1" noEditPoints="1" noAdjustHandles="1" noChangeArrowheads="1" noChangeShapeType="1" noTextEdit="1"/>
              </p:cNvSpPr>
              <p:nvPr/>
            </p:nvSpPr>
            <p:spPr>
              <a:xfrm>
                <a:off x="767407" y="1268760"/>
                <a:ext cx="6058275" cy="2562240"/>
              </a:xfrm>
              <a:prstGeom prst="rect">
                <a:avLst/>
              </a:prstGeom>
              <a:blipFill>
                <a:blip r:embed="rId7"/>
                <a:stretch>
                  <a:fillRect l="-210" t="-4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D87B84F-75E9-4B49-9499-9EC235872622}"/>
                  </a:ext>
                </a:extLst>
              </p:cNvPr>
              <p:cNvSpPr txBox="1"/>
              <p:nvPr/>
            </p:nvSpPr>
            <p:spPr>
              <a:xfrm>
                <a:off x="961054" y="5157192"/>
                <a:ext cx="1701108" cy="846386"/>
              </a:xfrm>
              <a:prstGeom prst="rect">
                <a:avLst/>
              </a:prstGeom>
              <a:solidFill>
                <a:schemeClr val="bg1"/>
              </a:solidFill>
            </p:spPr>
            <p:txBody>
              <a:bodyPr wrap="square" rtlCol="0">
                <a:spAutoFit/>
              </a:bodyPr>
              <a:lstStyle/>
              <a:p>
                <a:pPr marL="0">
                  <a:spcBef>
                    <a:spcPts val="3000"/>
                  </a:spcBef>
                </a:pPr>
                <a:r>
                  <a:rPr lang="en-US" sz="1100" dirty="0">
                    <a:solidFill>
                      <a:srgbClr val="003BB8"/>
                    </a:solidFill>
                    <a:latin typeface="Helvetica Light" charset="0"/>
                    <a:ea typeface="Helvetica Light" charset="0"/>
                    <a:cs typeface="Helvetica Light" charset="0"/>
                    <a:sym typeface="Wingdings" pitchFamily="2" charset="2"/>
                  </a:rPr>
                  <a:t>Cross section reduces for </a:t>
                </a:r>
                <a14:m>
                  <m:oMath xmlns:m="http://schemas.openxmlformats.org/officeDocument/2006/math">
                    <m:sSub>
                      <m:sSubPr>
                        <m:ctrlPr>
                          <a:rPr lang="en-GB" sz="1100" i="1">
                            <a:solidFill>
                              <a:srgbClr val="003BB8"/>
                            </a:solidFill>
                            <a:latin typeface="Cambria Math" panose="02040503050406030204" pitchFamily="18" charset="0"/>
                            <a:ea typeface="Cambria Math" panose="02040503050406030204" pitchFamily="18" charset="0"/>
                            <a:cs typeface="Arial"/>
                          </a:rPr>
                        </m:ctrlPr>
                      </m:sSubPr>
                      <m:e>
                        <m:r>
                          <a:rPr lang="en-GB" sz="1100" i="1">
                            <a:solidFill>
                              <a:srgbClr val="003BB8"/>
                            </a:solidFill>
                            <a:latin typeface="Cambria Math" panose="02040503050406030204" pitchFamily="18" charset="0"/>
                            <a:ea typeface="Cambria Math" panose="02040503050406030204" pitchFamily="18" charset="0"/>
                            <a:cs typeface="Arial"/>
                          </a:rPr>
                          <m:t>𝜆</m:t>
                        </m:r>
                      </m:e>
                      <m:sub>
                        <m:r>
                          <a:rPr lang="en-US" sz="1100" b="0" i="1" smtClean="0">
                            <a:solidFill>
                              <a:srgbClr val="003BB8"/>
                            </a:solidFill>
                            <a:latin typeface="Cambria Math" panose="02040503050406030204" pitchFamily="18" charset="0"/>
                            <a:ea typeface="Cambria Math" panose="02040503050406030204" pitchFamily="18" charset="0"/>
                            <a:cs typeface="Arial"/>
                          </a:rPr>
                          <m:t>3</m:t>
                        </m:r>
                      </m:sub>
                    </m:sSub>
                    <m:r>
                      <a:rPr lang="en-US" sz="1100" b="0" i="1" smtClean="0">
                        <a:solidFill>
                          <a:srgbClr val="003BB8"/>
                        </a:solidFill>
                        <a:latin typeface="Cambria Math" panose="02040503050406030204" pitchFamily="18" charset="0"/>
                        <a:ea typeface="Cambria Math" panose="02040503050406030204" pitchFamily="18" charset="0"/>
                        <a:cs typeface="Arial"/>
                      </a:rPr>
                      <m:t>/</m:t>
                    </m:r>
                    <m:sSub>
                      <m:sSubPr>
                        <m:ctrlPr>
                          <a:rPr lang="en-GB" sz="1100" i="1">
                            <a:solidFill>
                              <a:srgbClr val="003BB8"/>
                            </a:solidFill>
                            <a:latin typeface="Cambria Math" panose="02040503050406030204" pitchFamily="18" charset="0"/>
                            <a:ea typeface="Cambria Math" panose="02040503050406030204" pitchFamily="18" charset="0"/>
                            <a:cs typeface="Arial"/>
                          </a:rPr>
                        </m:ctrlPr>
                      </m:sSubPr>
                      <m:e>
                        <m:r>
                          <a:rPr lang="en-GB" sz="1100" i="1">
                            <a:solidFill>
                              <a:srgbClr val="003BB8"/>
                            </a:solidFill>
                            <a:latin typeface="Cambria Math" panose="02040503050406030204" pitchFamily="18" charset="0"/>
                            <a:ea typeface="Cambria Math" panose="02040503050406030204" pitchFamily="18" charset="0"/>
                            <a:cs typeface="Arial"/>
                          </a:rPr>
                          <m:t>𝜆</m:t>
                        </m:r>
                      </m:e>
                      <m:sub>
                        <m:r>
                          <m:rPr>
                            <m:sty m:val="p"/>
                          </m:rPr>
                          <a:rPr lang="en-US" sz="1100" b="0" i="0" smtClean="0">
                            <a:solidFill>
                              <a:srgbClr val="003BB8"/>
                            </a:solidFill>
                            <a:latin typeface="Cambria Math" panose="02040503050406030204" pitchFamily="18" charset="0"/>
                            <a:ea typeface="Cambria Math" panose="02040503050406030204" pitchFamily="18" charset="0"/>
                            <a:cs typeface="Arial"/>
                          </a:rPr>
                          <m:t>SM</m:t>
                        </m:r>
                      </m:sub>
                    </m:sSub>
                    <m:r>
                      <a:rPr lang="en-US" sz="1100" b="0" i="0" smtClean="0">
                        <a:solidFill>
                          <a:srgbClr val="003BB8"/>
                        </a:solidFill>
                        <a:latin typeface="Cambria Math" panose="02040503050406030204" pitchFamily="18" charset="0"/>
                        <a:ea typeface="Cambria Math" panose="02040503050406030204" pitchFamily="18" charset="0"/>
                        <a:cs typeface="Arial"/>
                      </a:rPr>
                      <m:t>=1~2.4</m:t>
                    </m:r>
                  </m:oMath>
                </a14:m>
                <a:r>
                  <a:rPr lang="en-US" sz="1100" dirty="0">
                    <a:solidFill>
                      <a:srgbClr val="003BB8"/>
                    </a:solidFill>
                    <a:latin typeface="Helvetica Light" charset="0"/>
                    <a:ea typeface="Helvetica Light" charset="0"/>
                    <a:cs typeface="Helvetica Light" charset="0"/>
                    <a:sym typeface="Wingdings" pitchFamily="2" charset="2"/>
                  </a:rPr>
                  <a:t>, </a:t>
                </a:r>
              </a:p>
              <a:p>
                <a:pPr marL="0">
                  <a:spcBef>
                    <a:spcPts val="600"/>
                  </a:spcBef>
                </a:pPr>
                <a:r>
                  <a:rPr lang="en-US" sz="1100" dirty="0">
                    <a:solidFill>
                      <a:srgbClr val="003BB8"/>
                    </a:solidFill>
                    <a:latin typeface="Helvetica Light" charset="0"/>
                    <a:ea typeface="Helvetica Light" charset="0"/>
                    <a:cs typeface="Helvetica Light" charset="0"/>
                    <a:sym typeface="Wingdings" pitchFamily="2" charset="2"/>
                  </a:rPr>
                  <a:t>But acceptance improves in that region</a:t>
                </a:r>
              </a:p>
            </p:txBody>
          </p:sp>
        </mc:Choice>
        <mc:Fallback xmlns="">
          <p:sp>
            <p:nvSpPr>
              <p:cNvPr id="27" name="TextBox 26">
                <a:extLst>
                  <a:ext uri="{FF2B5EF4-FFF2-40B4-BE49-F238E27FC236}">
                    <a16:creationId xmlns:a16="http://schemas.microsoft.com/office/drawing/2014/main" id="{ED87B84F-75E9-4B49-9499-9EC235872622}"/>
                  </a:ext>
                </a:extLst>
              </p:cNvPr>
              <p:cNvSpPr txBox="1">
                <a:spLocks noRot="1" noChangeAspect="1" noMove="1" noResize="1" noEditPoints="1" noAdjustHandles="1" noChangeArrowheads="1" noChangeShapeType="1" noTextEdit="1"/>
              </p:cNvSpPr>
              <p:nvPr/>
            </p:nvSpPr>
            <p:spPr>
              <a:xfrm>
                <a:off x="961054" y="5157192"/>
                <a:ext cx="1701108" cy="846386"/>
              </a:xfrm>
              <a:prstGeom prst="rect">
                <a:avLst/>
              </a:prstGeom>
              <a:blipFill>
                <a:blip r:embed="rId8"/>
                <a:stretch>
                  <a:fillRect b="-2941"/>
                </a:stretch>
              </a:blipFill>
            </p:spPr>
            <p:txBody>
              <a:bodyPr/>
              <a:lstStyle/>
              <a:p>
                <a:r>
                  <a:rPr lang="en-US">
                    <a:noFill/>
                  </a:rPr>
                  <a:t> </a:t>
                </a:r>
              </a:p>
            </p:txBody>
          </p:sp>
        </mc:Fallback>
      </mc:AlternateContent>
      <p:sp>
        <p:nvSpPr>
          <p:cNvPr id="29" name="TextBox 28">
            <a:extLst>
              <a:ext uri="{FF2B5EF4-FFF2-40B4-BE49-F238E27FC236}">
                <a16:creationId xmlns:a16="http://schemas.microsoft.com/office/drawing/2014/main" id="{718E902E-2B40-9147-9CD6-59E40BA55B55}"/>
              </a:ext>
            </a:extLst>
          </p:cNvPr>
          <p:cNvSpPr txBox="1"/>
          <p:nvPr/>
        </p:nvSpPr>
        <p:spPr>
          <a:xfrm>
            <a:off x="9300787" y="3676021"/>
            <a:ext cx="2100984" cy="430887"/>
          </a:xfrm>
          <a:prstGeom prst="rect">
            <a:avLst/>
          </a:prstGeom>
          <a:solidFill>
            <a:schemeClr val="bg1"/>
          </a:solidFill>
        </p:spPr>
        <p:txBody>
          <a:bodyPr wrap="square" rtlCol="0">
            <a:spAutoFit/>
          </a:bodyPr>
          <a:lstStyle/>
          <a:p>
            <a:pPr marL="0">
              <a:spcBef>
                <a:spcPts val="3000"/>
              </a:spcBef>
            </a:pPr>
            <a:r>
              <a:rPr lang="en-US" sz="1100" dirty="0">
                <a:solidFill>
                  <a:srgbClr val="027B38"/>
                </a:solidFill>
                <a:latin typeface="Helvetica Light" charset="0"/>
                <a:ea typeface="Helvetica Light" charset="0"/>
                <a:cs typeface="Helvetica Light" charset="0"/>
                <a:sym typeface="Wingdings" pitchFamily="2" charset="2"/>
              </a:rPr>
              <a:t>Second minimum constrained at low </a:t>
            </a:r>
            <a:r>
              <a:rPr lang="en-US" sz="1100" dirty="0" err="1">
                <a:solidFill>
                  <a:srgbClr val="027B38"/>
                </a:solidFill>
                <a:latin typeface="Helvetica Light" charset="0"/>
                <a:ea typeface="Helvetica Light" charset="0"/>
                <a:cs typeface="Helvetica Light" charset="0"/>
                <a:sym typeface="Wingdings" pitchFamily="2" charset="2"/>
              </a:rPr>
              <a:t>m</a:t>
            </a:r>
            <a:r>
              <a:rPr lang="en-US" sz="1100" baseline="-25000" dirty="0" err="1">
                <a:solidFill>
                  <a:srgbClr val="027B38"/>
                </a:solidFill>
                <a:latin typeface="Helvetica Light" charset="0"/>
                <a:ea typeface="Helvetica Light" charset="0"/>
                <a:cs typeface="Helvetica Light" charset="0"/>
                <a:sym typeface="Wingdings" pitchFamily="2" charset="2"/>
              </a:rPr>
              <a:t>HH</a:t>
            </a:r>
            <a:r>
              <a:rPr lang="en-US" sz="1100" dirty="0">
                <a:solidFill>
                  <a:srgbClr val="027B38"/>
                </a:solidFill>
                <a:latin typeface="Helvetica Light" charset="0"/>
                <a:ea typeface="Helvetica Light" charset="0"/>
                <a:cs typeface="Helvetica Light" charset="0"/>
                <a:sym typeface="Wingdings" pitchFamily="2" charset="2"/>
              </a:rPr>
              <a:t> mainly from </a:t>
            </a:r>
            <a:r>
              <a:rPr lang="en-US" sz="1100" dirty="0" err="1">
                <a:solidFill>
                  <a:srgbClr val="027B38"/>
                </a:solidFill>
                <a:latin typeface="Helvetica Light" charset="0"/>
                <a:ea typeface="Helvetica Light" charset="0"/>
                <a:cs typeface="Helvetica Light" charset="0"/>
                <a:sym typeface="Wingdings" pitchFamily="2" charset="2"/>
              </a:rPr>
              <a:t>bb</a:t>
            </a:r>
            <a:r>
              <a:rPr lang="en-US" sz="1100" dirty="0" err="1">
                <a:solidFill>
                  <a:srgbClr val="027B38"/>
                </a:solidFill>
                <a:latin typeface="Symbol" pitchFamily="2" charset="2"/>
                <a:ea typeface="Helvetica Light" charset="0"/>
                <a:cs typeface="Helvetica Light" charset="0"/>
                <a:sym typeface="Wingdings" pitchFamily="2" charset="2"/>
              </a:rPr>
              <a:t>gg</a:t>
            </a:r>
            <a:endParaRPr lang="en-US" sz="1100" dirty="0">
              <a:solidFill>
                <a:srgbClr val="027B38"/>
              </a:solidFill>
              <a:latin typeface="Symbol" pitchFamily="2" charset="2"/>
              <a:ea typeface="Helvetica Light" charset="0"/>
              <a:cs typeface="Helvetica Light" charset="0"/>
              <a:sym typeface="Wingdings" pitchFamily="2" charset="2"/>
            </a:endParaRPr>
          </a:p>
        </p:txBody>
      </p:sp>
      <p:cxnSp>
        <p:nvCxnSpPr>
          <p:cNvPr id="33" name="Curved Connector 32">
            <a:extLst>
              <a:ext uri="{FF2B5EF4-FFF2-40B4-BE49-F238E27FC236}">
                <a16:creationId xmlns:a16="http://schemas.microsoft.com/office/drawing/2014/main" id="{31BDD2A3-A541-344F-87DB-0ABE0AA92B87}"/>
              </a:ext>
            </a:extLst>
          </p:cNvPr>
          <p:cNvCxnSpPr>
            <a:cxnSpLocks/>
          </p:cNvCxnSpPr>
          <p:nvPr/>
        </p:nvCxnSpPr>
        <p:spPr>
          <a:xfrm rot="5400000">
            <a:off x="8755112" y="4072837"/>
            <a:ext cx="619184" cy="687327"/>
          </a:xfrm>
          <a:prstGeom prst="curvedConnector2">
            <a:avLst/>
          </a:prstGeom>
          <a:ln w="3175">
            <a:solidFill>
              <a:srgbClr val="027B38"/>
            </a:solidFill>
            <a:tailEnd type="triangle"/>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id="{B608ABA8-5CD0-A845-8E79-F9DACCD75055}"/>
                  </a:ext>
                </a:extLst>
              </p:cNvPr>
              <p:cNvSpPr/>
              <p:nvPr/>
            </p:nvSpPr>
            <p:spPr>
              <a:xfrm>
                <a:off x="9840416" y="5991671"/>
                <a:ext cx="2342635" cy="461665"/>
              </a:xfrm>
              <a:prstGeom prst="rect">
                <a:avLst/>
              </a:prstGeom>
            </p:spPr>
            <p:txBody>
              <a:bodyPr wrap="square">
                <a:spAutoFit/>
              </a:bodyPr>
              <a:lstStyle/>
              <a:p>
                <a:r>
                  <a:rPr lang="en-GB" sz="1200" dirty="0">
                    <a:solidFill>
                      <a:schemeClr val="tx1"/>
                    </a:solidFill>
                    <a:latin typeface="Helvetica Light" panose="020B0403020202020204" pitchFamily="34" charset="0"/>
                    <a:ea typeface="Helvetica Neue" panose="02000503000000020004" pitchFamily="2" charset="0"/>
                    <a:cs typeface="Helvetica Neue" panose="02000503000000020004" pitchFamily="2" charset="0"/>
                  </a:rPr>
                  <a:t>But no dedicated analysis  optimisation on </a:t>
                </a:r>
                <a14:m>
                  <m:oMath xmlns:m="http://schemas.openxmlformats.org/officeDocument/2006/math">
                    <m:sSub>
                      <m:sSubPr>
                        <m:ctrlPr>
                          <a:rPr lang="en-GB" sz="1200" i="1">
                            <a:solidFill>
                              <a:schemeClr val="tx1"/>
                            </a:solidFill>
                            <a:latin typeface="Cambria Math" panose="02040503050406030204" pitchFamily="18" charset="0"/>
                            <a:ea typeface="Cambria Math" panose="02040503050406030204" pitchFamily="18" charset="0"/>
                            <a:cs typeface="Arial"/>
                          </a:rPr>
                        </m:ctrlPr>
                      </m:sSubPr>
                      <m:e>
                        <m:r>
                          <m:rPr>
                            <m:sty m:val="p"/>
                          </m:rPr>
                          <a:rPr lang="en-GB" sz="1200" b="0" i="0">
                            <a:solidFill>
                              <a:schemeClr val="tx1"/>
                            </a:solidFill>
                            <a:latin typeface="Cambria Math" panose="02040503050406030204" pitchFamily="18" charset="0"/>
                            <a:ea typeface="Cambria Math" panose="02040503050406030204" pitchFamily="18" charset="0"/>
                            <a:cs typeface="Arial"/>
                          </a:rPr>
                          <m:t>λ</m:t>
                        </m:r>
                      </m:e>
                      <m:sub>
                        <m:r>
                          <a:rPr lang="en-US" sz="1200" b="0" i="0">
                            <a:solidFill>
                              <a:schemeClr val="tx1"/>
                            </a:solidFill>
                            <a:latin typeface="Cambria Math" panose="02040503050406030204" pitchFamily="18" charset="0"/>
                            <a:ea typeface="Cambria Math" panose="02040503050406030204" pitchFamily="18" charset="0"/>
                            <a:cs typeface="Arial"/>
                          </a:rPr>
                          <m:t>3</m:t>
                        </m:r>
                      </m:sub>
                    </m:sSub>
                  </m:oMath>
                </a14:m>
                <a:r>
                  <a:rPr lang="en-GB" sz="1200" dirty="0">
                    <a:solidFill>
                      <a:schemeClr val="tx1"/>
                    </a:solidFill>
                    <a:latin typeface="Helvetica Light" panose="020B0403020202020204" pitchFamily="34" charset="0"/>
                    <a:cs typeface="Arial"/>
                  </a:rPr>
                  <a:t> yet</a:t>
                </a:r>
                <a:endParaRPr lang="en-US" sz="1200" dirty="0">
                  <a:solidFill>
                    <a:schemeClr val="tx1"/>
                  </a:solidFill>
                  <a:latin typeface="Helvetica Light" panose="020B0403020202020204" pitchFamily="34" charset="0"/>
                  <a:ea typeface="Helvetica Neue" panose="02000503000000020004" pitchFamily="2" charset="0"/>
                  <a:cs typeface="Helvetica Neue" panose="02000503000000020004" pitchFamily="2" charset="0"/>
                </a:endParaRPr>
              </a:p>
            </p:txBody>
          </p:sp>
        </mc:Choice>
        <mc:Fallback xmlns="">
          <p:sp>
            <p:nvSpPr>
              <p:cNvPr id="39" name="Rectangle 38">
                <a:extLst>
                  <a:ext uri="{FF2B5EF4-FFF2-40B4-BE49-F238E27FC236}">
                    <a16:creationId xmlns:a16="http://schemas.microsoft.com/office/drawing/2014/main" id="{B608ABA8-5CD0-A845-8E79-F9DACCD75055}"/>
                  </a:ext>
                </a:extLst>
              </p:cNvPr>
              <p:cNvSpPr>
                <a:spLocks noRot="1" noChangeAspect="1" noMove="1" noResize="1" noEditPoints="1" noAdjustHandles="1" noChangeArrowheads="1" noChangeShapeType="1" noTextEdit="1"/>
              </p:cNvSpPr>
              <p:nvPr/>
            </p:nvSpPr>
            <p:spPr>
              <a:xfrm>
                <a:off x="9840416" y="5991671"/>
                <a:ext cx="2342635" cy="461665"/>
              </a:xfrm>
              <a:prstGeom prst="rect">
                <a:avLst/>
              </a:prstGeom>
              <a:blipFill>
                <a:blip r:embed="rId9"/>
                <a:stretch>
                  <a:fillRect b="-8108"/>
                </a:stretch>
              </a:blipFill>
            </p:spPr>
            <p:txBody>
              <a:bodyPr/>
              <a:lstStyle/>
              <a:p>
                <a:r>
                  <a:rPr lang="en-US">
                    <a:noFill/>
                  </a:rPr>
                  <a:t> </a:t>
                </a:r>
              </a:p>
            </p:txBody>
          </p:sp>
        </mc:Fallback>
      </mc:AlternateContent>
    </p:spTree>
    <p:extLst>
      <p:ext uri="{BB962C8B-B14F-4D97-AF65-F5344CB8AC3E}">
        <p14:creationId xmlns:p14="http://schemas.microsoft.com/office/powerpoint/2010/main" val="483844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sp>
        <p:nvSpPr>
          <p:cNvPr id="10" name="TextBox 9">
            <a:extLst>
              <a:ext uri="{FF2B5EF4-FFF2-40B4-BE49-F238E27FC236}">
                <a16:creationId xmlns:a16="http://schemas.microsoft.com/office/drawing/2014/main" id="{49A50DCB-4DB6-F943-93E9-676B76972127}"/>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The 500 GeV question </a:t>
            </a:r>
            <a:r>
              <a:rPr lang="en-US" sz="1600" dirty="0">
                <a:latin typeface="Helvetica Light" panose="020B0403020202020204" pitchFamily="34" charset="0"/>
                <a:ea typeface="Trebuchet MS" pitchFamily="-84" charset="0"/>
                <a:cs typeface="Helvetica Light"/>
              </a:rPr>
              <a:t>(continued)</a:t>
            </a:r>
            <a:endParaRPr lang="en-US" sz="2400" dirty="0">
              <a:latin typeface="Helvetica Light" panose="020B0403020202020204" pitchFamily="34" charset="0"/>
              <a:ea typeface="Trebuchet MS" pitchFamily="-84" charset="0"/>
              <a:cs typeface="Helvetica Light"/>
            </a:endParaRPr>
          </a:p>
        </p:txBody>
      </p:sp>
      <p:sp>
        <p:nvSpPr>
          <p:cNvPr id="4" name="TextBox 3">
            <a:extLst>
              <a:ext uri="{FF2B5EF4-FFF2-40B4-BE49-F238E27FC236}">
                <a16:creationId xmlns:a16="http://schemas.microsoft.com/office/drawing/2014/main" id="{B22605F3-8108-D543-94E1-CA87176AF148}"/>
              </a:ext>
            </a:extLst>
          </p:cNvPr>
          <p:cNvSpPr txBox="1"/>
          <p:nvPr/>
        </p:nvSpPr>
        <p:spPr>
          <a:xfrm>
            <a:off x="2656520" y="4509120"/>
            <a:ext cx="7056784" cy="795218"/>
          </a:xfrm>
          <a:prstGeom prst="rect">
            <a:avLst/>
          </a:prstGeom>
          <a:noFill/>
        </p:spPr>
        <p:txBody>
          <a:bodyPr wrap="square" rtlCol="0">
            <a:spAutoFit/>
          </a:bodyPr>
          <a:lstStyle/>
          <a:p>
            <a:pPr marL="0">
              <a:lnSpc>
                <a:spcPct val="150000"/>
              </a:lnSpc>
              <a:spcBef>
                <a:spcPts val="3000"/>
              </a:spcBef>
            </a:pPr>
            <a:r>
              <a:rPr lang="en-US" sz="1600" dirty="0">
                <a:latin typeface="Helvetica" pitchFamily="2" charset="0"/>
                <a:ea typeface="Helvetica Neue" panose="02000503000000020004" pitchFamily="2" charset="0"/>
                <a:cs typeface="Helvetica Neue" panose="02000503000000020004" pitchFamily="2" charset="0"/>
              </a:rPr>
              <a:t>A precise measurement of the Higgs self-coupling at the few percent level can only be provided by the combination of an </a:t>
            </a:r>
            <a:r>
              <a:rPr lang="en-US" sz="1600" dirty="0" err="1">
                <a:latin typeface="Helvetica" pitchFamily="2" charset="0"/>
                <a:ea typeface="Helvetica Neue" panose="02000503000000020004" pitchFamily="2" charset="0"/>
                <a:cs typeface="Helvetica Neue" panose="02000503000000020004" pitchFamily="2" charset="0"/>
              </a:rPr>
              <a:t>e</a:t>
            </a:r>
            <a:r>
              <a:rPr lang="en-US" sz="1600" baseline="30000" dirty="0" err="1">
                <a:latin typeface="Helvetica" pitchFamily="2" charset="0"/>
                <a:ea typeface="Helvetica Neue" panose="02000503000000020004" pitchFamily="2" charset="0"/>
                <a:cs typeface="Helvetica Neue" panose="02000503000000020004" pitchFamily="2" charset="0"/>
              </a:rPr>
              <a:t>+</a:t>
            </a:r>
            <a:r>
              <a:rPr lang="en-US" sz="1600" dirty="0" err="1">
                <a:latin typeface="Helvetica" pitchFamily="2" charset="0"/>
                <a:ea typeface="Helvetica Neue" panose="02000503000000020004" pitchFamily="2" charset="0"/>
                <a:cs typeface="Helvetica Neue" panose="02000503000000020004" pitchFamily="2" charset="0"/>
              </a:rPr>
              <a:t>e</a:t>
            </a:r>
            <a:r>
              <a:rPr lang="en-US" sz="1600" baseline="30000" dirty="0">
                <a:latin typeface="Helvetica" pitchFamily="2" charset="0"/>
                <a:ea typeface="Helvetica Neue" panose="02000503000000020004" pitchFamily="2" charset="0"/>
                <a:cs typeface="Helvetica Neue" panose="02000503000000020004" pitchFamily="2" charset="0"/>
              </a:rPr>
              <a:t>–</a:t>
            </a:r>
            <a:r>
              <a:rPr lang="en-US" sz="1600" dirty="0">
                <a:latin typeface="Helvetica" pitchFamily="2" charset="0"/>
                <a:ea typeface="Helvetica Neue" panose="02000503000000020004" pitchFamily="2" charset="0"/>
                <a:cs typeface="Helvetica Neue" panose="02000503000000020004" pitchFamily="2" charset="0"/>
              </a:rPr>
              <a:t> collider and FCC-</a:t>
            </a:r>
            <a:r>
              <a:rPr lang="en-US" sz="1600" dirty="0" err="1">
                <a:latin typeface="Helvetica" pitchFamily="2" charset="0"/>
                <a:ea typeface="Helvetica Neue" panose="02000503000000020004" pitchFamily="2" charset="0"/>
                <a:cs typeface="Helvetica Neue" panose="02000503000000020004" pitchFamily="2" charset="0"/>
              </a:rPr>
              <a:t>hh</a:t>
            </a:r>
            <a:r>
              <a:rPr lang="en-US" sz="1600" dirty="0">
                <a:latin typeface="Helvetica" pitchFamily="2" charset="0"/>
                <a:ea typeface="Helvetica Neue" panose="02000503000000020004" pitchFamily="2" charset="0"/>
                <a:cs typeface="Helvetica Neue" panose="02000503000000020004" pitchFamily="2" charset="0"/>
              </a:rPr>
              <a:t>. </a:t>
            </a:r>
            <a:endParaRPr lang="en-US" sz="1600" dirty="0">
              <a:solidFill>
                <a:prstClr val="black"/>
              </a:solidFill>
              <a:latin typeface="Helvetica" pitchFamily="2" charset="0"/>
              <a:ea typeface="Helvetica Neue" panose="02000503000000020004" pitchFamily="2" charset="0"/>
              <a:cs typeface="Helvetica Neue" panose="02000503000000020004" pitchFamily="2" charset="0"/>
              <a:sym typeface="Wingdings" pitchFamily="2" charset="2"/>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53743F0-E22B-AC40-8146-F1DCC9F1779B}"/>
                  </a:ext>
                </a:extLst>
              </p:cNvPr>
              <p:cNvSpPr txBox="1"/>
              <p:nvPr/>
            </p:nvSpPr>
            <p:spPr>
              <a:xfrm>
                <a:off x="767408" y="1268760"/>
                <a:ext cx="8640960" cy="338554"/>
              </a:xfrm>
              <a:prstGeom prst="rect">
                <a:avLst/>
              </a:prstGeom>
              <a:noFill/>
            </p:spPr>
            <p:txBody>
              <a:bodyPr wrap="square" rtlCol="0">
                <a:spAutoFit/>
              </a:bodyPr>
              <a:lstStyle/>
              <a:p>
                <a:pPr marL="342900" indent="-342900">
                  <a:spcBef>
                    <a:spcPts val="1200"/>
                  </a:spcBef>
                  <a:buFont typeface="+mj-lt"/>
                  <a:buAutoNum type="arabicParenR" startAt="2"/>
                </a:pPr>
                <a:r>
                  <a:rPr lang="en-GB" sz="1600" b="1" dirty="0">
                    <a:latin typeface="Helvetica" pitchFamily="2" charset="0"/>
                    <a:ea typeface="Helvetica Neue" panose="02000503000000020004" pitchFamily="2" charset="0"/>
                    <a:cs typeface="Helvetica Neue" panose="02000503000000020004" pitchFamily="2" charset="0"/>
                  </a:rPr>
                  <a:t>Higgs self-coupling: </a:t>
                </a:r>
                <a:r>
                  <a:rPr lang="en-GB" sz="1600" dirty="0">
                    <a:latin typeface="Helvetica" pitchFamily="2" charset="0"/>
                    <a:ea typeface="Helvetica Neue" panose="02000503000000020004" pitchFamily="2" charset="0"/>
                    <a:cs typeface="Helvetica Neue" panose="02000503000000020004" pitchFamily="2" charset="0"/>
                  </a:rPr>
                  <a:t>expected precision on </a:t>
                </a:r>
                <a14:m>
                  <m:oMath xmlns:m="http://schemas.openxmlformats.org/officeDocument/2006/math">
                    <m:sSub>
                      <m:sSubPr>
                        <m:ctrlPr>
                          <a:rPr lang="en-GB" sz="1600" i="1">
                            <a:solidFill>
                              <a:srgbClr val="003BB8"/>
                            </a:solidFill>
                            <a:latin typeface="Cambria Math" panose="02040503050406030204" pitchFamily="18" charset="0"/>
                            <a:ea typeface="Cambria Math" panose="02040503050406030204" pitchFamily="18" charset="0"/>
                            <a:cs typeface="Arial"/>
                          </a:rPr>
                        </m:ctrlPr>
                      </m:sSubPr>
                      <m:e>
                        <m:r>
                          <m:rPr>
                            <m:sty m:val="p"/>
                          </m:rPr>
                          <a:rPr lang="en-GB" sz="1600" b="0" i="0" smtClean="0">
                            <a:solidFill>
                              <a:srgbClr val="003BB8"/>
                            </a:solidFill>
                            <a:latin typeface="Cambria Math" panose="02040503050406030204" pitchFamily="18" charset="0"/>
                            <a:ea typeface="Cambria Math" panose="02040503050406030204" pitchFamily="18" charset="0"/>
                            <a:cs typeface="Arial"/>
                          </a:rPr>
                          <m:t>λ</m:t>
                        </m:r>
                      </m:e>
                      <m:sub>
                        <m:r>
                          <a:rPr lang="en-US" sz="1600" b="0" i="0" smtClean="0">
                            <a:solidFill>
                              <a:srgbClr val="003BB8"/>
                            </a:solidFill>
                            <a:latin typeface="Cambria Math" panose="02040503050406030204" pitchFamily="18" charset="0"/>
                            <a:ea typeface="Cambria Math" panose="02040503050406030204" pitchFamily="18" charset="0"/>
                            <a:cs typeface="Arial"/>
                          </a:rPr>
                          <m:t>3</m:t>
                        </m:r>
                      </m:sub>
                    </m:sSub>
                  </m:oMath>
                </a14:m>
                <a:endParaRPr lang="en-GB" sz="1600" dirty="0">
                  <a:latin typeface="Helvetica" pitchFamily="2" charset="0"/>
                  <a:ea typeface="Helvetica Neue" panose="02000503000000020004" pitchFamily="2" charset="0"/>
                  <a:cs typeface="Helvetica Neue" panose="02000503000000020004" pitchFamily="2" charset="0"/>
                </a:endParaRPr>
              </a:p>
            </p:txBody>
          </p:sp>
        </mc:Choice>
        <mc:Fallback xmlns="">
          <p:sp>
            <p:nvSpPr>
              <p:cNvPr id="18" name="TextBox 17">
                <a:extLst>
                  <a:ext uri="{FF2B5EF4-FFF2-40B4-BE49-F238E27FC236}">
                    <a16:creationId xmlns:a16="http://schemas.microsoft.com/office/drawing/2014/main" id="{853743F0-E22B-AC40-8146-F1DCC9F1779B}"/>
                  </a:ext>
                </a:extLst>
              </p:cNvPr>
              <p:cNvSpPr txBox="1">
                <a:spLocks noRot="1" noChangeAspect="1" noMove="1" noResize="1" noEditPoints="1" noAdjustHandles="1" noChangeArrowheads="1" noChangeShapeType="1" noTextEdit="1"/>
              </p:cNvSpPr>
              <p:nvPr/>
            </p:nvSpPr>
            <p:spPr>
              <a:xfrm>
                <a:off x="767408" y="1268760"/>
                <a:ext cx="8640960" cy="338554"/>
              </a:xfrm>
              <a:prstGeom prst="rect">
                <a:avLst/>
              </a:prstGeom>
              <a:blipFill>
                <a:blip r:embed="rId2"/>
                <a:stretch>
                  <a:fillRect l="-147" t="-3571" b="-17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E1BD9612-E99D-AA4B-B996-6ADD7465589B}"/>
                  </a:ext>
                </a:extLst>
              </p:cNvPr>
              <p:cNvSpPr/>
              <p:nvPr/>
            </p:nvSpPr>
            <p:spPr>
              <a:xfrm>
                <a:off x="1199456" y="1916832"/>
                <a:ext cx="10513168" cy="1938992"/>
              </a:xfrm>
              <a:prstGeom prst="rect">
                <a:avLst/>
              </a:prstGeom>
            </p:spPr>
            <p:txBody>
              <a:bodyPr wrap="square">
                <a:spAutoFit/>
              </a:bodyPr>
              <a:lstStyle/>
              <a:p>
                <a:pPr marL="285750" indent="-285750">
                  <a:spcBef>
                    <a:spcPts val="1800"/>
                  </a:spcBef>
                  <a:buFont typeface="Arial" panose="020B0604020202020204" pitchFamily="34" charset="0"/>
                  <a:buChar char="•"/>
                </a:pP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HL-LHC: 	&lt; 50% (HH) </a:t>
                </a:r>
                <a:r>
                  <a:rPr lang="en-GB" sz="1400" dirty="0">
                    <a:solidFill>
                      <a:srgbClr val="003BB8"/>
                    </a:solidFill>
                    <a:latin typeface="Helvetica" pitchFamily="2" charset="0"/>
                    <a:ea typeface="Helvetica Neue" panose="02000503000000020004" pitchFamily="2" charset="0"/>
                    <a:cs typeface="Helvetica Neue" panose="02000503000000020004" pitchFamily="2" charset="0"/>
                  </a:rPr>
                  <a:t>+ some constraint from </a:t>
                </a:r>
                <a14:m>
                  <m:oMath xmlns:m="http://schemas.openxmlformats.org/officeDocument/2006/math">
                    <m:sSub>
                      <m:sSubPr>
                        <m:ctrlPr>
                          <a:rPr lang="en-GB" sz="1400" i="1">
                            <a:solidFill>
                              <a:srgbClr val="003BB8"/>
                            </a:solidFill>
                            <a:latin typeface="Cambria Math" panose="02040503050406030204" pitchFamily="18" charset="0"/>
                            <a:ea typeface="Cambria Math" panose="02040503050406030204" pitchFamily="18" charset="0"/>
                            <a:cs typeface="Arial"/>
                          </a:rPr>
                        </m:ctrlPr>
                      </m:sSubPr>
                      <m:e>
                        <m:r>
                          <m:rPr>
                            <m:sty m:val="p"/>
                          </m:rPr>
                          <a:rPr lang="en-GB" sz="1400" b="0" i="0" smtClean="0">
                            <a:solidFill>
                              <a:srgbClr val="003BB8"/>
                            </a:solidFill>
                            <a:latin typeface="Cambria Math" panose="02040503050406030204" pitchFamily="18" charset="0"/>
                            <a:ea typeface="Cambria Math" panose="02040503050406030204" pitchFamily="18" charset="0"/>
                            <a:cs typeface="Arial"/>
                          </a:rPr>
                          <m:t>λ</m:t>
                        </m:r>
                      </m:e>
                      <m:sub>
                        <m:r>
                          <a:rPr lang="en-US" sz="1400" b="0" i="0" smtClean="0">
                            <a:solidFill>
                              <a:srgbClr val="003BB8"/>
                            </a:solidFill>
                            <a:latin typeface="Cambria Math" panose="02040503050406030204" pitchFamily="18" charset="0"/>
                            <a:ea typeface="Cambria Math" panose="02040503050406030204" pitchFamily="18" charset="0"/>
                            <a:cs typeface="Arial"/>
                          </a:rPr>
                          <m:t>3</m:t>
                        </m:r>
                      </m:sub>
                    </m:sSub>
                  </m:oMath>
                </a14:m>
                <a:r>
                  <a:rPr lang="en-GB" sz="1400" dirty="0">
                    <a:solidFill>
                      <a:srgbClr val="003BB8"/>
                    </a:solidFill>
                    <a:latin typeface="Helvetica" pitchFamily="2" charset="0"/>
                    <a:ea typeface="Helvetica Neue" panose="02000503000000020004" pitchFamily="2" charset="0"/>
                    <a:cs typeface="Helvetica Neue" panose="02000503000000020004" pitchFamily="2" charset="0"/>
                  </a:rPr>
                  <a:t> in loops</a:t>
                </a:r>
                <a:endParaRPr lang="en-GB" sz="1600" dirty="0">
                  <a:solidFill>
                    <a:srgbClr val="003BB8"/>
                  </a:solidFill>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FCC-</a:t>
                </a:r>
                <a:r>
                  <a:rPr lang="en-GB" sz="1600" dirty="0" err="1">
                    <a:solidFill>
                      <a:srgbClr val="003BB8"/>
                    </a:solidFill>
                    <a:latin typeface="Helvetica" pitchFamily="2" charset="0"/>
                    <a:ea typeface="Helvetica Neue" panose="02000503000000020004" pitchFamily="2" charset="0"/>
                    <a:cs typeface="Helvetica Neue" panose="02000503000000020004" pitchFamily="2" charset="0"/>
                  </a:rPr>
                  <a:t>ee</a:t>
                </a: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 	21% from </a:t>
                </a:r>
                <a14:m>
                  <m:oMath xmlns:m="http://schemas.openxmlformats.org/officeDocument/2006/math">
                    <m:sSub>
                      <m:sSubPr>
                        <m:ctrlPr>
                          <a:rPr lang="en-GB" sz="1600" i="1">
                            <a:solidFill>
                              <a:srgbClr val="003BB8"/>
                            </a:solidFill>
                            <a:latin typeface="Cambria Math" panose="02040503050406030204" pitchFamily="18" charset="0"/>
                            <a:ea typeface="Cambria Math" panose="02040503050406030204" pitchFamily="18" charset="0"/>
                            <a:cs typeface="Arial"/>
                          </a:rPr>
                        </m:ctrlPr>
                      </m:sSubPr>
                      <m:e>
                        <m:r>
                          <m:rPr>
                            <m:sty m:val="p"/>
                          </m:rPr>
                          <a:rPr lang="en-GB" sz="1600" b="0" i="0" smtClean="0">
                            <a:solidFill>
                              <a:srgbClr val="003BB8"/>
                            </a:solidFill>
                            <a:latin typeface="Cambria Math" panose="02040503050406030204" pitchFamily="18" charset="0"/>
                            <a:ea typeface="Cambria Math" panose="02040503050406030204" pitchFamily="18" charset="0"/>
                            <a:cs typeface="Arial"/>
                          </a:rPr>
                          <m:t>λ</m:t>
                        </m:r>
                      </m:e>
                      <m:sub>
                        <m:r>
                          <a:rPr lang="en-US" sz="1600" b="0" i="0" smtClean="0">
                            <a:solidFill>
                              <a:srgbClr val="003BB8"/>
                            </a:solidFill>
                            <a:latin typeface="Cambria Math" panose="02040503050406030204" pitchFamily="18" charset="0"/>
                            <a:ea typeface="Cambria Math" panose="02040503050406030204" pitchFamily="18" charset="0"/>
                            <a:cs typeface="Arial"/>
                          </a:rPr>
                          <m:t>3</m:t>
                        </m:r>
                      </m:sub>
                    </m:sSub>
                  </m:oMath>
                </a14:m>
                <a:r>
                  <a:rPr lang="en-GB" sz="1600" dirty="0">
                    <a:solidFill>
                      <a:srgbClr val="003BB8"/>
                    </a:solidFill>
                    <a:latin typeface="Helvetica" pitchFamily="2" charset="0"/>
                    <a:ea typeface="Helvetica Neue" panose="02000503000000020004" pitchFamily="2" charset="0"/>
                    <a:cs typeface="Helvetica Neue" panose="02000503000000020004" pitchFamily="2" charset="0"/>
                  </a:rPr>
                  <a:t> in loops</a:t>
                </a:r>
                <a:r>
                  <a:rPr lang="en-GB" sz="1600" dirty="0">
                    <a:latin typeface="Helvetica" pitchFamily="2" charset="0"/>
                    <a:ea typeface="Helvetica Neue" panose="02000503000000020004" pitchFamily="2" charset="0"/>
                    <a:cs typeface="Helvetica Neue" panose="02000503000000020004" pitchFamily="2" charset="0"/>
                  </a:rPr>
                  <a:t>*</a:t>
                </a: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 (EFT)</a:t>
                </a:r>
                <a:r>
                  <a:rPr lang="en-GB" sz="1400" dirty="0">
                    <a:solidFill>
                      <a:srgbClr val="003BB8"/>
                    </a:solidFill>
                    <a:latin typeface="Helvetica" pitchFamily="2" charset="0"/>
                    <a:ea typeface="Helvetica Neue" panose="02000503000000020004" pitchFamily="2" charset="0"/>
                    <a:cs typeface="Helvetica Neue" panose="02000503000000020004" pitchFamily="2" charset="0"/>
                  </a:rPr>
                  <a:t>, note also information from energy dependence of </a:t>
                </a:r>
                <a14:m>
                  <m:oMath xmlns:m="http://schemas.openxmlformats.org/officeDocument/2006/math">
                    <m:sSub>
                      <m:sSubPr>
                        <m:ctrlPr>
                          <a:rPr lang="en-GB" sz="1400" i="1">
                            <a:solidFill>
                              <a:srgbClr val="003BB8"/>
                            </a:solidFill>
                            <a:latin typeface="Cambria Math" panose="02040503050406030204" pitchFamily="18" charset="0"/>
                            <a:ea typeface="Cambria Math" panose="02040503050406030204" pitchFamily="18" charset="0"/>
                            <a:cs typeface="Arial"/>
                          </a:rPr>
                        </m:ctrlPr>
                      </m:sSubPr>
                      <m:e>
                        <m:r>
                          <m:rPr>
                            <m:sty m:val="p"/>
                          </m:rPr>
                          <a:rPr lang="en-GB" sz="1400">
                            <a:solidFill>
                              <a:srgbClr val="003BB8"/>
                            </a:solidFill>
                            <a:latin typeface="Cambria Math" panose="02040503050406030204" pitchFamily="18" charset="0"/>
                            <a:ea typeface="Cambria Math" panose="02040503050406030204" pitchFamily="18" charset="0"/>
                            <a:cs typeface="Arial"/>
                          </a:rPr>
                          <m:t>λ</m:t>
                        </m:r>
                      </m:e>
                      <m:sub>
                        <m:r>
                          <a:rPr lang="en-US" sz="1400">
                            <a:solidFill>
                              <a:srgbClr val="003BB8"/>
                            </a:solidFill>
                            <a:latin typeface="Cambria Math" panose="02040503050406030204" pitchFamily="18" charset="0"/>
                            <a:ea typeface="Cambria Math" panose="02040503050406030204" pitchFamily="18" charset="0"/>
                            <a:cs typeface="Arial"/>
                          </a:rPr>
                          <m:t>3</m:t>
                        </m:r>
                      </m:sub>
                    </m:sSub>
                  </m:oMath>
                </a14:m>
                <a:r>
                  <a:rPr lang="en-GB" sz="1400" dirty="0">
                    <a:solidFill>
                      <a:srgbClr val="003BB8"/>
                    </a:solidFill>
                    <a:latin typeface="Helvetica" pitchFamily="2" charset="0"/>
                    <a:ea typeface="Helvetica Neue" panose="02000503000000020004" pitchFamily="2" charset="0"/>
                    <a:cs typeface="Helvetica Neue" panose="02000503000000020004" pitchFamily="2" charset="0"/>
                  </a:rPr>
                  <a:t> at 240 and 365 GeV</a:t>
                </a:r>
              </a:p>
              <a:p>
                <a:pPr marL="285750" indent="-285750">
                  <a:spcBef>
                    <a:spcPts val="1200"/>
                  </a:spcBef>
                  <a:buFont typeface="Arial" panose="020B0604020202020204" pitchFamily="34" charset="0"/>
                  <a:buChar char="•"/>
                </a:pP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ILC-500: 	27% (HH), 32% (</a:t>
                </a:r>
                <a14:m>
                  <m:oMath xmlns:m="http://schemas.openxmlformats.org/officeDocument/2006/math">
                    <m:sSub>
                      <m:sSubPr>
                        <m:ctrlPr>
                          <a:rPr lang="en-GB" sz="1600" i="1">
                            <a:solidFill>
                              <a:srgbClr val="003BB8"/>
                            </a:solidFill>
                            <a:latin typeface="Cambria Math" panose="02040503050406030204" pitchFamily="18" charset="0"/>
                            <a:ea typeface="Cambria Math" panose="02040503050406030204" pitchFamily="18" charset="0"/>
                            <a:cs typeface="Arial"/>
                          </a:rPr>
                        </m:ctrlPr>
                      </m:sSubPr>
                      <m:e>
                        <m:r>
                          <m:rPr>
                            <m:sty m:val="p"/>
                          </m:rPr>
                          <a:rPr lang="en-GB" sz="1600" b="0" i="0" smtClean="0">
                            <a:solidFill>
                              <a:srgbClr val="003BB8"/>
                            </a:solidFill>
                            <a:latin typeface="Cambria Math" panose="02040503050406030204" pitchFamily="18" charset="0"/>
                            <a:ea typeface="Cambria Math" panose="02040503050406030204" pitchFamily="18" charset="0"/>
                            <a:cs typeface="Arial"/>
                          </a:rPr>
                          <m:t>λ</m:t>
                        </m:r>
                      </m:e>
                      <m:sub>
                        <m:r>
                          <a:rPr lang="en-US" sz="1600" b="0" i="0" smtClean="0">
                            <a:solidFill>
                              <a:srgbClr val="003BB8"/>
                            </a:solidFill>
                            <a:latin typeface="Cambria Math" panose="02040503050406030204" pitchFamily="18" charset="0"/>
                            <a:ea typeface="Cambria Math" panose="02040503050406030204" pitchFamily="18" charset="0"/>
                            <a:cs typeface="Arial"/>
                          </a:rPr>
                          <m:t>3</m:t>
                        </m:r>
                      </m:sub>
                    </m:sSub>
                  </m:oMath>
                </a14:m>
                <a:r>
                  <a:rPr lang="en-GB" sz="1600" dirty="0">
                    <a:solidFill>
                      <a:srgbClr val="003BB8"/>
                    </a:solidFill>
                    <a:latin typeface="Helvetica" pitchFamily="2" charset="0"/>
                    <a:ea typeface="Helvetica Neue" panose="02000503000000020004" pitchFamily="2" charset="0"/>
                    <a:cs typeface="Helvetica Neue" panose="02000503000000020004" pitchFamily="2" charset="0"/>
                  </a:rPr>
                  <a:t> in loops) </a:t>
                </a:r>
                <a:r>
                  <a:rPr lang="en-GB" sz="1100" dirty="0">
                    <a:solidFill>
                      <a:srgbClr val="003BB8"/>
                    </a:solidFill>
                    <a:latin typeface="Helvetica Light" panose="020B0403020202020204" pitchFamily="34" charset="0"/>
                    <a:ea typeface="Helvetica Neue" panose="02000503000000020004" pitchFamily="2" charset="0"/>
                    <a:cs typeface="Helvetica Neue" panose="02000503000000020004" pitchFamily="2" charset="0"/>
                  </a:rPr>
                  <a:t>[The ILC a Global Project, 1903.01629]</a:t>
                </a:r>
              </a:p>
              <a:p>
                <a:pPr marL="285750" lvl="0" indent="-285750">
                  <a:spcBef>
                    <a:spcPts val="1200"/>
                  </a:spcBef>
                  <a:buFont typeface="Arial" panose="020B0604020202020204" pitchFamily="34" charset="0"/>
                  <a:buChar char="•"/>
                </a:pP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ILC-1000 and CLIC-3000 achieve ~10% </a:t>
                </a:r>
                <a:r>
                  <a:rPr lang="en-GB" sz="1400" dirty="0">
                    <a:solidFill>
                      <a:srgbClr val="003BB8"/>
                    </a:solidFill>
                    <a:latin typeface="Helvetica" pitchFamily="2" charset="0"/>
                    <a:ea typeface="Helvetica Neue" panose="02000503000000020004" pitchFamily="2" charset="0"/>
                    <a:cs typeface="Helvetica Neue" panose="02000503000000020004" pitchFamily="2" charset="0"/>
                  </a:rPr>
                  <a:t>(36% for CLIC-1500)</a:t>
                </a:r>
              </a:p>
              <a:p>
                <a:pPr marL="285750" lvl="0" indent="-285750">
                  <a:spcBef>
                    <a:spcPts val="1200"/>
                  </a:spcBef>
                  <a:buFont typeface="Arial" panose="020B0604020202020204" pitchFamily="34" charset="0"/>
                  <a:buChar char="•"/>
                </a:pP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FCC-</a:t>
                </a:r>
                <a:r>
                  <a:rPr lang="en-GB" sz="1600" dirty="0" err="1">
                    <a:solidFill>
                      <a:srgbClr val="003BB8"/>
                    </a:solidFill>
                    <a:latin typeface="Helvetica" pitchFamily="2" charset="0"/>
                    <a:ea typeface="Helvetica Neue" panose="02000503000000020004" pitchFamily="2" charset="0"/>
                    <a:cs typeface="Helvetica Neue" panose="02000503000000020004" pitchFamily="2" charset="0"/>
                  </a:rPr>
                  <a:t>hh</a:t>
                </a:r>
                <a:r>
                  <a:rPr lang="en-GB" sz="1600" dirty="0">
                    <a:solidFill>
                      <a:srgbClr val="003BB8"/>
                    </a:solidFill>
                    <a:latin typeface="Helvetica" pitchFamily="2" charset="0"/>
                    <a:ea typeface="Helvetica Neue" panose="02000503000000020004" pitchFamily="2" charset="0"/>
                    <a:cs typeface="Helvetica Neue" panose="02000503000000020004" pitchFamily="2" charset="0"/>
                  </a:rPr>
                  <a:t>: 	5% (HH), </a:t>
                </a:r>
                <a:r>
                  <a:rPr lang="en-GB" sz="1400" dirty="0">
                    <a:solidFill>
                      <a:srgbClr val="003BB8"/>
                    </a:solidFill>
                    <a:latin typeface="Helvetica" pitchFamily="2" charset="0"/>
                    <a:ea typeface="Helvetica Neue" panose="02000503000000020004" pitchFamily="2" charset="0"/>
                    <a:cs typeface="Helvetica Neue" panose="02000503000000020004" pitchFamily="2" charset="0"/>
                  </a:rPr>
                  <a:t>530 × events at HL-LHC</a:t>
                </a:r>
                <a:endParaRPr lang="en-US" sz="1600" dirty="0">
                  <a:solidFill>
                    <a:srgbClr val="003BB8"/>
                  </a:solidFill>
                  <a:latin typeface="Helvetica Light" panose="020B0403020202020204" pitchFamily="34" charset="0"/>
                  <a:ea typeface="Helvetica Neue" panose="02000503000000020004" pitchFamily="2" charset="0"/>
                  <a:cs typeface="Helvetica Neue" panose="02000503000000020004" pitchFamily="2" charset="0"/>
                </a:endParaRPr>
              </a:p>
            </p:txBody>
          </p:sp>
        </mc:Choice>
        <mc:Fallback xmlns="">
          <p:sp>
            <p:nvSpPr>
              <p:cNvPr id="24" name="Rectangle 23">
                <a:extLst>
                  <a:ext uri="{FF2B5EF4-FFF2-40B4-BE49-F238E27FC236}">
                    <a16:creationId xmlns:a16="http://schemas.microsoft.com/office/drawing/2014/main" id="{E1BD9612-E99D-AA4B-B996-6ADD7465589B}"/>
                  </a:ext>
                </a:extLst>
              </p:cNvPr>
              <p:cNvSpPr>
                <a:spLocks noRot="1" noChangeAspect="1" noMove="1" noResize="1" noEditPoints="1" noAdjustHandles="1" noChangeArrowheads="1" noChangeShapeType="1" noTextEdit="1"/>
              </p:cNvSpPr>
              <p:nvPr/>
            </p:nvSpPr>
            <p:spPr>
              <a:xfrm>
                <a:off x="1199456" y="1916832"/>
                <a:ext cx="10513168" cy="1938992"/>
              </a:xfrm>
              <a:prstGeom prst="rect">
                <a:avLst/>
              </a:prstGeom>
              <a:blipFill>
                <a:blip r:embed="rId3"/>
                <a:stretch>
                  <a:fillRect l="-121" t="-649" b="-2597"/>
                </a:stretch>
              </a:blipFill>
            </p:spPr>
            <p:txBody>
              <a:bodyPr/>
              <a:lstStyle/>
              <a:p>
                <a:r>
                  <a:rPr lang="de-DE">
                    <a:noFill/>
                  </a:rPr>
                  <a:t> </a:t>
                </a:r>
              </a:p>
            </p:txBody>
          </p:sp>
        </mc:Fallback>
      </mc:AlternateContent>
      <p:pic>
        <p:nvPicPr>
          <p:cNvPr id="2" name="Picture 1">
            <a:extLst>
              <a:ext uri="{FF2B5EF4-FFF2-40B4-BE49-F238E27FC236}">
                <a16:creationId xmlns:a16="http://schemas.microsoft.com/office/drawing/2014/main" id="{9170D180-6D02-F045-B421-DEF17FC30441}"/>
              </a:ext>
            </a:extLst>
          </p:cNvPr>
          <p:cNvPicPr>
            <a:picLocks noChangeAspect="1"/>
          </p:cNvPicPr>
          <p:nvPr/>
        </p:nvPicPr>
        <p:blipFill>
          <a:blip r:embed="rId4"/>
          <a:stretch>
            <a:fillRect/>
          </a:stretch>
        </p:blipFill>
        <p:spPr>
          <a:xfrm>
            <a:off x="165622" y="6409964"/>
            <a:ext cx="2368572" cy="374774"/>
          </a:xfrm>
          <a:prstGeom prst="rect">
            <a:avLst/>
          </a:prstGeom>
        </p:spPr>
      </p:pic>
      <p:sp>
        <p:nvSpPr>
          <p:cNvPr id="3" name="TextBox 2">
            <a:extLst>
              <a:ext uri="{FF2B5EF4-FFF2-40B4-BE49-F238E27FC236}">
                <a16:creationId xmlns:a16="http://schemas.microsoft.com/office/drawing/2014/main" id="{DC9E5ABB-D44E-D64D-AA1C-9882BCEC04F0}"/>
              </a:ext>
            </a:extLst>
          </p:cNvPr>
          <p:cNvSpPr txBox="1"/>
          <p:nvPr/>
        </p:nvSpPr>
        <p:spPr>
          <a:xfrm>
            <a:off x="68959" y="6409964"/>
            <a:ext cx="264816" cy="338554"/>
          </a:xfrm>
          <a:prstGeom prst="rect">
            <a:avLst/>
          </a:prstGeom>
          <a:noFill/>
        </p:spPr>
        <p:txBody>
          <a:bodyPr wrap="none" rtlCol="0">
            <a:spAutoFit/>
          </a:bodyPr>
          <a:lstStyle/>
          <a:p>
            <a:pPr marL="0">
              <a:spcBef>
                <a:spcPts val="3000"/>
              </a:spcBef>
            </a:pPr>
            <a:r>
              <a:rPr lang="de-DE" sz="1600" dirty="0">
                <a:solidFill>
                  <a:prstClr val="black"/>
                </a:solidFill>
                <a:latin typeface="Helvetica Light" charset="0"/>
                <a:ea typeface="Helvetica Light" charset="0"/>
                <a:cs typeface="Helvetica Light" charset="0"/>
                <a:sym typeface="Wingdings" pitchFamily="2" charset="2"/>
              </a:rPr>
              <a:t>*</a:t>
            </a:r>
          </a:p>
        </p:txBody>
      </p:sp>
    </p:spTree>
    <p:extLst>
      <p:ext uri="{BB962C8B-B14F-4D97-AF65-F5344CB8AC3E}">
        <p14:creationId xmlns:p14="http://schemas.microsoft.com/office/powerpoint/2010/main" val="3483778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ACD5AA-40BF-514B-BC49-F181DC178BCD}"/>
              </a:ext>
            </a:extLst>
          </p:cNvPr>
          <p:cNvSpPr>
            <a:spLocks noGrp="1"/>
          </p:cNvSpPr>
          <p:nvPr>
            <p:ph type="sldNum" sz="quarter" idx="4"/>
          </p:nvPr>
        </p:nvSpPr>
        <p:spPr/>
        <p:txBody>
          <a:bodyPr/>
          <a:lstStyle/>
          <a:p>
            <a:pPr>
              <a:defRPr/>
            </a:pPr>
            <a:fld id="{611C2F03-9E95-40C9-A99F-3C4F7EE8CF2A}" type="slidenum">
              <a:rPr lang="en-GB" smtClean="0"/>
              <a:pPr>
                <a:defRPr/>
              </a:pPr>
              <a:t>9</a:t>
            </a:fld>
            <a:endParaRPr lang="en-GB" dirty="0"/>
          </a:p>
        </p:txBody>
      </p:sp>
      <p:sp>
        <p:nvSpPr>
          <p:cNvPr id="4" name="TextBox 3">
            <a:extLst>
              <a:ext uri="{FF2B5EF4-FFF2-40B4-BE49-F238E27FC236}">
                <a16:creationId xmlns:a16="http://schemas.microsoft.com/office/drawing/2014/main" id="{1BFF72B5-1B4F-EB4C-9651-E9B541982C03}"/>
              </a:ext>
            </a:extLst>
          </p:cNvPr>
          <p:cNvSpPr txBox="1"/>
          <p:nvPr/>
        </p:nvSpPr>
        <p:spPr>
          <a:xfrm>
            <a:off x="177826" y="260649"/>
            <a:ext cx="12014173" cy="461665"/>
          </a:xfrm>
          <a:prstGeom prst="rect">
            <a:avLst/>
          </a:prstGeom>
          <a:noFill/>
        </p:spPr>
        <p:txBody>
          <a:bodyPr wrap="square" rtlCol="0">
            <a:spAutoFit/>
          </a:bodyPr>
          <a:lstStyle/>
          <a:p>
            <a:pPr indent="450850"/>
            <a:r>
              <a:rPr lang="en-US" sz="2400" dirty="0">
                <a:latin typeface="Helvetica Light" panose="020B0403020202020204" pitchFamily="34" charset="0"/>
                <a:ea typeface="Trebuchet MS" pitchFamily="-84" charset="0"/>
                <a:cs typeface="Helvetica Light"/>
              </a:rPr>
              <a:t>Electroweak precision and rare phenomena physics</a:t>
            </a:r>
          </a:p>
        </p:txBody>
      </p:sp>
      <p:pic>
        <p:nvPicPr>
          <p:cNvPr id="5" name="Picture 4">
            <a:extLst>
              <a:ext uri="{FF2B5EF4-FFF2-40B4-BE49-F238E27FC236}">
                <a16:creationId xmlns:a16="http://schemas.microsoft.com/office/drawing/2014/main" id="{EBFCADAD-EFF0-8E40-89BE-5738CF7E0F63}"/>
              </a:ext>
            </a:extLst>
          </p:cNvPr>
          <p:cNvPicPr>
            <a:picLocks noChangeAspect="1"/>
          </p:cNvPicPr>
          <p:nvPr/>
        </p:nvPicPr>
        <p:blipFill>
          <a:blip r:embed="rId2"/>
          <a:stretch>
            <a:fillRect/>
          </a:stretch>
        </p:blipFill>
        <p:spPr>
          <a:xfrm>
            <a:off x="335360" y="1052736"/>
            <a:ext cx="9130555" cy="5643191"/>
          </a:xfrm>
          <a:prstGeom prst="rect">
            <a:avLst/>
          </a:prstGeom>
        </p:spPr>
      </p:pic>
      <p:sp>
        <p:nvSpPr>
          <p:cNvPr id="6" name="TextBox 5">
            <a:extLst>
              <a:ext uri="{FF2B5EF4-FFF2-40B4-BE49-F238E27FC236}">
                <a16:creationId xmlns:a16="http://schemas.microsoft.com/office/drawing/2014/main" id="{789575F6-3D56-A54D-831D-64239BF87D12}"/>
              </a:ext>
            </a:extLst>
          </p:cNvPr>
          <p:cNvSpPr txBox="1"/>
          <p:nvPr/>
        </p:nvSpPr>
        <p:spPr>
          <a:xfrm>
            <a:off x="9624392" y="1565205"/>
            <a:ext cx="2369718" cy="5032147"/>
          </a:xfrm>
          <a:prstGeom prst="rect">
            <a:avLst/>
          </a:prstGeom>
          <a:noFill/>
        </p:spPr>
        <p:txBody>
          <a:bodyPr wrap="square" rtlCol="0">
            <a:spAutoFit/>
          </a:bodyPr>
          <a:lstStyle/>
          <a:p>
            <a:pPr marL="0">
              <a:spcBef>
                <a:spcPts val="3000"/>
              </a:spcBef>
            </a:pPr>
            <a:r>
              <a:rPr lang="en-GB" sz="1400" b="1" dirty="0">
                <a:solidFill>
                  <a:prstClr val="black"/>
                </a:solidFill>
                <a:latin typeface="Helvetica" pitchFamily="2" charset="0"/>
                <a:ea typeface="Helvetica Light" charset="0"/>
                <a:cs typeface="Helvetica Light" charset="0"/>
                <a:sym typeface="Wingdings" pitchFamily="2" charset="2"/>
              </a:rPr>
              <a:t>FCC-</a:t>
            </a:r>
            <a:r>
              <a:rPr lang="en-GB" sz="1400" b="1" dirty="0" err="1">
                <a:solidFill>
                  <a:prstClr val="black"/>
                </a:solidFill>
                <a:latin typeface="Helvetica" pitchFamily="2" charset="0"/>
                <a:ea typeface="Helvetica Light" charset="0"/>
                <a:cs typeface="Helvetica Light" charset="0"/>
                <a:sym typeface="Wingdings" pitchFamily="2" charset="2"/>
              </a:rPr>
              <a:t>ee</a:t>
            </a:r>
            <a:r>
              <a:rPr lang="en-GB" sz="1400" b="1" dirty="0">
                <a:solidFill>
                  <a:prstClr val="black"/>
                </a:solidFill>
                <a:latin typeface="Helvetica" pitchFamily="2" charset="0"/>
                <a:ea typeface="Helvetica Light" charset="0"/>
                <a:cs typeface="Helvetica Light" charset="0"/>
                <a:sym typeface="Wingdings" pitchFamily="2" charset="2"/>
              </a:rPr>
              <a:t> </a:t>
            </a:r>
            <a:r>
              <a:rPr lang="en-GB" sz="1400" dirty="0">
                <a:solidFill>
                  <a:prstClr val="black"/>
                </a:solidFill>
                <a:latin typeface="Helvetica" pitchFamily="2" charset="0"/>
                <a:ea typeface="Helvetica Light" charset="0"/>
                <a:cs typeface="Helvetica Light" charset="0"/>
                <a:sym typeface="Wingdings" pitchFamily="2" charset="2"/>
              </a:rPr>
              <a:t>is an electroweak and flavour factory</a:t>
            </a:r>
          </a:p>
          <a:p>
            <a:pPr marL="0">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&gt; 5 times better precision on </a:t>
            </a:r>
            <a:r>
              <a:rPr lang="en-GB" sz="1400" i="1" dirty="0">
                <a:solidFill>
                  <a:prstClr val="black"/>
                </a:solidFill>
                <a:latin typeface="Helvetica" pitchFamily="2" charset="0"/>
                <a:ea typeface="Helvetica Light" charset="0"/>
                <a:cs typeface="Helvetica Light" charset="0"/>
                <a:sym typeface="Wingdings" pitchFamily="2" charset="2"/>
              </a:rPr>
              <a:t>S</a:t>
            </a:r>
            <a:r>
              <a:rPr lang="en-GB" sz="1400" dirty="0">
                <a:solidFill>
                  <a:prstClr val="black"/>
                </a:solidFill>
                <a:latin typeface="Helvetica" pitchFamily="2" charset="0"/>
                <a:ea typeface="Helvetica Light" charset="0"/>
                <a:cs typeface="Helvetica Light" charset="0"/>
                <a:sym typeface="Wingdings" pitchFamily="2" charset="2"/>
              </a:rPr>
              <a:t>, </a:t>
            </a:r>
            <a:r>
              <a:rPr lang="en-GB" sz="1400" i="1" dirty="0">
                <a:solidFill>
                  <a:prstClr val="black"/>
                </a:solidFill>
                <a:latin typeface="Helvetica" pitchFamily="2" charset="0"/>
                <a:ea typeface="Helvetica Light" charset="0"/>
                <a:cs typeface="Helvetica Light" charset="0"/>
                <a:sym typeface="Wingdings" pitchFamily="2" charset="2"/>
              </a:rPr>
              <a:t>T</a:t>
            </a:r>
            <a:r>
              <a:rPr lang="en-GB" sz="1400" dirty="0">
                <a:solidFill>
                  <a:prstClr val="black"/>
                </a:solidFill>
                <a:latin typeface="Helvetica" pitchFamily="2" charset="0"/>
                <a:ea typeface="Helvetica Light" charset="0"/>
                <a:cs typeface="Helvetica Light" charset="0"/>
                <a:sym typeface="Wingdings" pitchFamily="2" charset="2"/>
              </a:rPr>
              <a:t> oblique parameters </a:t>
            </a:r>
            <a:r>
              <a:rPr lang="en-GB" sz="900" dirty="0">
                <a:solidFill>
                  <a:prstClr val="black"/>
                </a:solidFill>
                <a:latin typeface="Helvetica" pitchFamily="2" charset="0"/>
                <a:ea typeface="Helvetica Light" charset="0"/>
                <a:cs typeface="Helvetica Light" charset="0"/>
                <a:sym typeface="Wingdings" pitchFamily="2" charset="2"/>
              </a:rPr>
              <a:t>[1905.03764]</a:t>
            </a:r>
          </a:p>
          <a:p>
            <a:pPr>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3–4 orders of magnitude improved sensitivity to LFV in Z decays</a:t>
            </a:r>
          </a:p>
          <a:p>
            <a:pPr>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Flavour: 2×10</a:t>
            </a:r>
            <a:r>
              <a:rPr lang="en-GB" sz="1400" baseline="30000" dirty="0">
                <a:solidFill>
                  <a:prstClr val="black"/>
                </a:solidFill>
                <a:latin typeface="Helvetica" pitchFamily="2" charset="0"/>
                <a:ea typeface="Helvetica Light" charset="0"/>
                <a:cs typeface="Helvetica Light" charset="0"/>
                <a:sym typeface="Wingdings" pitchFamily="2" charset="2"/>
              </a:rPr>
              <a:t>11</a:t>
            </a:r>
            <a:r>
              <a:rPr lang="en-GB" sz="1400" dirty="0">
                <a:solidFill>
                  <a:prstClr val="black"/>
                </a:solidFill>
                <a:latin typeface="Helvetica" pitchFamily="2" charset="0"/>
                <a:ea typeface="Helvetica Light" charset="0"/>
                <a:cs typeface="Helvetica Light" charset="0"/>
                <a:sym typeface="Wingdings" pitchFamily="2" charset="2"/>
              </a:rPr>
              <a:t> tau decays, </a:t>
            </a:r>
            <a:r>
              <a:rPr lang="en-GB" sz="1400" i="1" dirty="0">
                <a:solidFill>
                  <a:prstClr val="black"/>
                </a:solidFill>
                <a:latin typeface="Helvetica" pitchFamily="2" charset="0"/>
                <a:ea typeface="Helvetica Light" charset="0"/>
                <a:cs typeface="Helvetica Light" charset="0"/>
                <a:sym typeface="Wingdings" pitchFamily="2" charset="2"/>
              </a:rPr>
              <a:t>B</a:t>
            </a:r>
            <a:r>
              <a:rPr lang="en-GB" sz="1400" baseline="-25000" dirty="0">
                <a:solidFill>
                  <a:prstClr val="black"/>
                </a:solidFill>
                <a:latin typeface="Helvetica" pitchFamily="2" charset="0"/>
                <a:ea typeface="Helvetica Light" charset="0"/>
                <a:cs typeface="Helvetica Light" charset="0"/>
                <a:sym typeface="Wingdings" pitchFamily="2" charset="2"/>
              </a:rPr>
              <a:t>s</a:t>
            </a:r>
            <a:r>
              <a:rPr lang="en-GB" sz="1400" dirty="0">
                <a:solidFill>
                  <a:prstClr val="black"/>
                </a:solidFill>
                <a:latin typeface="Helvetica" pitchFamily="2" charset="0"/>
                <a:ea typeface="Helvetica Light" charset="0"/>
                <a:cs typeface="Helvetica Light" charset="0"/>
                <a:sym typeface="Wingdings" pitchFamily="2" charset="2"/>
              </a:rPr>
              <a:t> </a:t>
            </a:r>
            <a:r>
              <a:rPr lang="en-GB" sz="1400" dirty="0">
                <a:solidFill>
                  <a:prstClr val="black"/>
                </a:solidFill>
                <a:latin typeface="Symbol" pitchFamily="2" charset="2"/>
                <a:ea typeface="Helvetica Light" charset="0"/>
                <a:cs typeface="Helvetica Light" charset="0"/>
                <a:sym typeface="Wingdings" pitchFamily="2" charset="2"/>
              </a:rPr>
              <a:t>®</a:t>
            </a:r>
            <a:r>
              <a:rPr lang="en-GB" sz="1400" dirty="0">
                <a:solidFill>
                  <a:prstClr val="black"/>
                </a:solidFill>
                <a:latin typeface="Helvetica" pitchFamily="2" charset="0"/>
                <a:ea typeface="Helvetica Light" charset="0"/>
                <a:cs typeface="Helvetica Light" charset="0"/>
                <a:sym typeface="Wingdings" pitchFamily="2" charset="2"/>
              </a:rPr>
              <a:t> </a:t>
            </a:r>
            <a:r>
              <a:rPr lang="en-GB" sz="1400" dirty="0" err="1">
                <a:solidFill>
                  <a:prstClr val="black"/>
                </a:solidFill>
                <a:latin typeface="Symbol" pitchFamily="2" charset="2"/>
                <a:ea typeface="Helvetica Light" charset="0"/>
                <a:cs typeface="Helvetica Light" charset="0"/>
                <a:sym typeface="Wingdings" pitchFamily="2" charset="2"/>
              </a:rPr>
              <a:t>tt</a:t>
            </a:r>
            <a:r>
              <a:rPr lang="en-GB" sz="1400" dirty="0">
                <a:solidFill>
                  <a:prstClr val="black"/>
                </a:solidFill>
                <a:latin typeface="Helvetica" pitchFamily="2" charset="0"/>
                <a:ea typeface="Helvetica Light" charset="0"/>
                <a:cs typeface="Helvetica Light" charset="0"/>
                <a:sym typeface="Wingdings" pitchFamily="2" charset="2"/>
              </a:rPr>
              <a:t> and </a:t>
            </a:r>
            <a:r>
              <a:rPr lang="en-GB" sz="1400" i="1" dirty="0">
                <a:solidFill>
                  <a:prstClr val="black"/>
                </a:solidFill>
                <a:latin typeface="Helvetica" pitchFamily="2" charset="0"/>
                <a:ea typeface="Helvetica Light" charset="0"/>
                <a:cs typeface="Helvetica Light" charset="0"/>
                <a:sym typeface="Wingdings" pitchFamily="2" charset="2"/>
              </a:rPr>
              <a:t>B</a:t>
            </a:r>
            <a:r>
              <a:rPr lang="en-GB" sz="1400" dirty="0">
                <a:solidFill>
                  <a:prstClr val="black"/>
                </a:solidFill>
                <a:latin typeface="Helvetica" pitchFamily="2" charset="0"/>
                <a:ea typeface="Helvetica Light" charset="0"/>
                <a:cs typeface="Helvetica Light" charset="0"/>
                <a:sym typeface="Wingdings" pitchFamily="2" charset="2"/>
              </a:rPr>
              <a:t> </a:t>
            </a:r>
            <a:r>
              <a:rPr lang="en-GB" sz="1400" dirty="0">
                <a:solidFill>
                  <a:prstClr val="black"/>
                </a:solidFill>
                <a:latin typeface="Symbol" pitchFamily="2" charset="2"/>
                <a:ea typeface="Helvetica Light" charset="0"/>
                <a:cs typeface="Helvetica Light" charset="0"/>
                <a:sym typeface="Wingdings" pitchFamily="2" charset="2"/>
              </a:rPr>
              <a:t>®</a:t>
            </a:r>
            <a:r>
              <a:rPr lang="en-GB" sz="1400" dirty="0">
                <a:solidFill>
                  <a:prstClr val="black"/>
                </a:solidFill>
                <a:latin typeface="Helvetica" pitchFamily="2" charset="0"/>
                <a:ea typeface="Helvetica Light" charset="0"/>
                <a:cs typeface="Helvetica Light" charset="0"/>
                <a:sym typeface="Wingdings" pitchFamily="2" charset="2"/>
              </a:rPr>
              <a:t> K*</a:t>
            </a:r>
            <a:r>
              <a:rPr lang="en-GB" sz="1400" dirty="0" err="1">
                <a:solidFill>
                  <a:prstClr val="black"/>
                </a:solidFill>
                <a:latin typeface="Symbol" pitchFamily="2" charset="2"/>
                <a:ea typeface="Helvetica Light" charset="0"/>
                <a:cs typeface="Helvetica Light" charset="0"/>
                <a:sym typeface="Wingdings" pitchFamily="2" charset="2"/>
              </a:rPr>
              <a:t>tt</a:t>
            </a:r>
            <a:r>
              <a:rPr lang="en-GB" sz="1400" dirty="0">
                <a:solidFill>
                  <a:prstClr val="black"/>
                </a:solidFill>
                <a:latin typeface="Helvetica" pitchFamily="2" charset="0"/>
                <a:ea typeface="Helvetica Light" charset="0"/>
                <a:cs typeface="Helvetica Light" charset="0"/>
                <a:sym typeface="Wingdings" pitchFamily="2" charset="2"/>
              </a:rPr>
              <a:t> in 2×10</a:t>
            </a:r>
            <a:r>
              <a:rPr lang="en-GB" sz="1400" baseline="30000" dirty="0">
                <a:solidFill>
                  <a:prstClr val="black"/>
                </a:solidFill>
                <a:latin typeface="Helvetica" pitchFamily="2" charset="0"/>
                <a:ea typeface="Helvetica Light" charset="0"/>
                <a:cs typeface="Helvetica Light" charset="0"/>
                <a:sym typeface="Wingdings" pitchFamily="2" charset="2"/>
              </a:rPr>
              <a:t>12</a:t>
            </a:r>
            <a:r>
              <a:rPr lang="en-GB" sz="1400" dirty="0">
                <a:solidFill>
                  <a:prstClr val="black"/>
                </a:solidFill>
                <a:latin typeface="Helvetica" pitchFamily="2" charset="0"/>
                <a:ea typeface="Helvetica Light" charset="0"/>
                <a:cs typeface="Helvetica Light" charset="0"/>
                <a:sym typeface="Wingdings" pitchFamily="2" charset="2"/>
              </a:rPr>
              <a:t> bb events</a:t>
            </a:r>
          </a:p>
          <a:p>
            <a:pPr>
              <a:spcBef>
                <a:spcPts val="3000"/>
              </a:spcBef>
            </a:pPr>
            <a:r>
              <a:rPr lang="en-GB" sz="1400" dirty="0">
                <a:solidFill>
                  <a:prstClr val="black"/>
                </a:solidFill>
                <a:latin typeface="Helvetica" pitchFamily="2" charset="0"/>
                <a:ea typeface="Helvetica Light" charset="0"/>
                <a:cs typeface="Helvetica Light" charset="0"/>
                <a:sym typeface="Wingdings" pitchFamily="2" charset="2"/>
              </a:rPr>
              <a:t>Searches for weakly coupled particles</a:t>
            </a:r>
            <a:endParaRPr lang="en-GB" sz="900" dirty="0">
              <a:solidFill>
                <a:prstClr val="black"/>
              </a:solidFill>
              <a:latin typeface="Helvetica" pitchFamily="2" charset="0"/>
              <a:ea typeface="Helvetica Light" charset="0"/>
              <a:cs typeface="Helvetica Light" charset="0"/>
              <a:sym typeface="Wingdings" pitchFamily="2" charset="2"/>
            </a:endParaRPr>
          </a:p>
          <a:p>
            <a:pPr marL="0">
              <a:spcBef>
                <a:spcPts val="3000"/>
              </a:spcBef>
            </a:pPr>
            <a:endParaRPr lang="en-GB" sz="1400" dirty="0">
              <a:solidFill>
                <a:prstClr val="black"/>
              </a:solidFill>
              <a:latin typeface="Helvetica" pitchFamily="2" charset="0"/>
              <a:ea typeface="Helvetica Light" charset="0"/>
              <a:cs typeface="Helvetica Light" charset="0"/>
              <a:sym typeface="Wingdings" pitchFamily="2" charset="2"/>
            </a:endParaRPr>
          </a:p>
        </p:txBody>
      </p:sp>
      <p:sp>
        <p:nvSpPr>
          <p:cNvPr id="7" name="TextBox 6">
            <a:extLst>
              <a:ext uri="{FF2B5EF4-FFF2-40B4-BE49-F238E27FC236}">
                <a16:creationId xmlns:a16="http://schemas.microsoft.com/office/drawing/2014/main" id="{38D86CB3-643C-6C49-BB50-65657BD55C8D}"/>
              </a:ext>
            </a:extLst>
          </p:cNvPr>
          <p:cNvSpPr txBox="1"/>
          <p:nvPr/>
        </p:nvSpPr>
        <p:spPr>
          <a:xfrm>
            <a:off x="30603" y="6453336"/>
            <a:ext cx="1672909" cy="369332"/>
          </a:xfrm>
          <a:prstGeom prst="rect">
            <a:avLst/>
          </a:prstGeom>
          <a:noFill/>
        </p:spPr>
        <p:txBody>
          <a:bodyPr wrap="square" rtlCol="0">
            <a:spAutoFit/>
          </a:bodyPr>
          <a:lstStyle/>
          <a:p>
            <a:pPr marL="0">
              <a:spcBef>
                <a:spcPts val="3000"/>
              </a:spcBef>
            </a:pPr>
            <a:r>
              <a:rPr lang="en-US" sz="900" dirty="0">
                <a:solidFill>
                  <a:prstClr val="black"/>
                </a:solidFill>
                <a:latin typeface="Helvetica Light" charset="0"/>
                <a:ea typeface="Helvetica Light" charset="0"/>
                <a:cs typeface="Helvetica Light" charset="0"/>
                <a:sym typeface="Wingdings" pitchFamily="2" charset="2"/>
              </a:rPr>
              <a:t>Figures: Jorge de Blas private communications</a:t>
            </a:r>
          </a:p>
        </p:txBody>
      </p:sp>
      <p:sp>
        <p:nvSpPr>
          <p:cNvPr id="8" name="TextBox 7">
            <a:extLst>
              <a:ext uri="{FF2B5EF4-FFF2-40B4-BE49-F238E27FC236}">
                <a16:creationId xmlns:a16="http://schemas.microsoft.com/office/drawing/2014/main" id="{B492C7C6-C04F-F047-8719-CE5CF8623C7F}"/>
              </a:ext>
            </a:extLst>
          </p:cNvPr>
          <p:cNvSpPr txBox="1"/>
          <p:nvPr/>
        </p:nvSpPr>
        <p:spPr>
          <a:xfrm>
            <a:off x="1079190" y="3068960"/>
            <a:ext cx="1100229" cy="228288"/>
          </a:xfrm>
          <a:prstGeom prst="rect">
            <a:avLst/>
          </a:prstGeom>
          <a:solidFill>
            <a:schemeClr val="bg1"/>
          </a:solidFill>
        </p:spPr>
        <p:txBody>
          <a:bodyPr wrap="none" lIns="36000" tIns="21600" rIns="36000" bIns="21600" rtlCol="0">
            <a:spAutoFit/>
          </a:bodyPr>
          <a:lstStyle/>
          <a:p>
            <a:pPr marL="0">
              <a:spcBef>
                <a:spcPts val="3000"/>
              </a:spcBef>
            </a:pPr>
            <a:r>
              <a:rPr lang="en-US" sz="1200" dirty="0">
                <a:solidFill>
                  <a:prstClr val="black"/>
                </a:solidFill>
                <a:latin typeface="Helvetica" pitchFamily="2" charset="0"/>
                <a:ea typeface="Helvetica Light" charset="0"/>
                <a:cs typeface="Helvetica Light" charset="0"/>
                <a:sym typeface="Wingdings" pitchFamily="2" charset="2"/>
              </a:rPr>
              <a:t>LHC + ILC-250</a:t>
            </a:r>
          </a:p>
        </p:txBody>
      </p:sp>
      <p:sp>
        <p:nvSpPr>
          <p:cNvPr id="9" name="TextBox 8">
            <a:extLst>
              <a:ext uri="{FF2B5EF4-FFF2-40B4-BE49-F238E27FC236}">
                <a16:creationId xmlns:a16="http://schemas.microsoft.com/office/drawing/2014/main" id="{E0333208-601A-EA42-9F0D-691F7691ACAF}"/>
              </a:ext>
            </a:extLst>
          </p:cNvPr>
          <p:cNvSpPr txBox="1"/>
          <p:nvPr/>
        </p:nvSpPr>
        <p:spPr>
          <a:xfrm>
            <a:off x="4223792" y="3068960"/>
            <a:ext cx="1210835" cy="228288"/>
          </a:xfrm>
          <a:prstGeom prst="rect">
            <a:avLst/>
          </a:prstGeom>
          <a:solidFill>
            <a:schemeClr val="bg1"/>
          </a:solidFill>
        </p:spPr>
        <p:txBody>
          <a:bodyPr wrap="none" lIns="36000" tIns="21600" rIns="36000" bIns="21600" rtlCol="0">
            <a:spAutoFit/>
          </a:bodyPr>
          <a:lstStyle/>
          <a:p>
            <a:pPr marL="0">
              <a:spcBef>
                <a:spcPts val="3000"/>
              </a:spcBef>
            </a:pPr>
            <a:r>
              <a:rPr lang="en-US" sz="1200" dirty="0">
                <a:solidFill>
                  <a:prstClr val="black"/>
                </a:solidFill>
                <a:latin typeface="Helvetica" pitchFamily="2" charset="0"/>
                <a:ea typeface="Helvetica Light" charset="0"/>
                <a:cs typeface="Helvetica Light" charset="0"/>
                <a:sym typeface="Wingdings" pitchFamily="2" charset="2"/>
              </a:rPr>
              <a:t>LHC + CLIC-380</a:t>
            </a:r>
          </a:p>
        </p:txBody>
      </p:sp>
      <p:sp>
        <p:nvSpPr>
          <p:cNvPr id="10" name="TextBox 9">
            <a:extLst>
              <a:ext uri="{FF2B5EF4-FFF2-40B4-BE49-F238E27FC236}">
                <a16:creationId xmlns:a16="http://schemas.microsoft.com/office/drawing/2014/main" id="{24EF808A-9602-0D4C-A3A5-12684FF4088A}"/>
              </a:ext>
            </a:extLst>
          </p:cNvPr>
          <p:cNvSpPr txBox="1"/>
          <p:nvPr/>
        </p:nvSpPr>
        <p:spPr>
          <a:xfrm>
            <a:off x="7392144" y="3065991"/>
            <a:ext cx="1092213" cy="228288"/>
          </a:xfrm>
          <a:prstGeom prst="rect">
            <a:avLst/>
          </a:prstGeom>
          <a:solidFill>
            <a:schemeClr val="bg1"/>
          </a:solidFill>
        </p:spPr>
        <p:txBody>
          <a:bodyPr wrap="none" lIns="36000" tIns="21600" rIns="36000" bIns="21600" rtlCol="0">
            <a:spAutoFit/>
          </a:bodyPr>
          <a:lstStyle/>
          <a:p>
            <a:pPr marL="0">
              <a:spcBef>
                <a:spcPts val="3000"/>
              </a:spcBef>
            </a:pPr>
            <a:r>
              <a:rPr lang="en-US" sz="1200" dirty="0">
                <a:solidFill>
                  <a:prstClr val="black"/>
                </a:solidFill>
                <a:latin typeface="Helvetica" pitchFamily="2" charset="0"/>
                <a:ea typeface="Helvetica Light" charset="0"/>
                <a:cs typeface="Helvetica Light" charset="0"/>
                <a:sym typeface="Wingdings" pitchFamily="2" charset="2"/>
              </a:rPr>
              <a:t>LHC + FCC-</a:t>
            </a:r>
            <a:r>
              <a:rPr lang="en-US" sz="1200" dirty="0" err="1">
                <a:solidFill>
                  <a:prstClr val="black"/>
                </a:solidFill>
                <a:latin typeface="Helvetica" pitchFamily="2" charset="0"/>
                <a:ea typeface="Helvetica Light" charset="0"/>
                <a:cs typeface="Helvetica Light" charset="0"/>
                <a:sym typeface="Wingdings" pitchFamily="2" charset="2"/>
              </a:rPr>
              <a:t>ee</a:t>
            </a:r>
            <a:endParaRPr lang="en-US" sz="1200" dirty="0">
              <a:solidFill>
                <a:prstClr val="black"/>
              </a:solidFill>
              <a:latin typeface="Helvetica" pitchFamily="2" charset="0"/>
              <a:ea typeface="Helvetica Light" charset="0"/>
              <a:cs typeface="Helvetica Light" charset="0"/>
              <a:sym typeface="Wingdings" pitchFamily="2" charset="2"/>
            </a:endParaRPr>
          </a:p>
        </p:txBody>
      </p:sp>
      <p:sp>
        <p:nvSpPr>
          <p:cNvPr id="11" name="TextBox 10">
            <a:extLst>
              <a:ext uri="{FF2B5EF4-FFF2-40B4-BE49-F238E27FC236}">
                <a16:creationId xmlns:a16="http://schemas.microsoft.com/office/drawing/2014/main" id="{43252503-7EB9-F140-A24C-F7340E3EB5B0}"/>
              </a:ext>
            </a:extLst>
          </p:cNvPr>
          <p:cNvSpPr txBox="1"/>
          <p:nvPr/>
        </p:nvSpPr>
        <p:spPr>
          <a:xfrm>
            <a:off x="1079190" y="5944209"/>
            <a:ext cx="1420767" cy="228288"/>
          </a:xfrm>
          <a:prstGeom prst="rect">
            <a:avLst/>
          </a:prstGeom>
          <a:solidFill>
            <a:schemeClr val="bg1"/>
          </a:solidFill>
        </p:spPr>
        <p:txBody>
          <a:bodyPr wrap="square" lIns="36000" tIns="21600" rIns="36000" bIns="21600" rtlCol="0">
            <a:spAutoFit/>
          </a:bodyPr>
          <a:lstStyle/>
          <a:p>
            <a:pPr marL="0">
              <a:spcBef>
                <a:spcPts val="3000"/>
              </a:spcBef>
            </a:pPr>
            <a:r>
              <a:rPr lang="en-US" sz="1200" dirty="0">
                <a:solidFill>
                  <a:prstClr val="black"/>
                </a:solidFill>
                <a:latin typeface="Helvetica" pitchFamily="2" charset="0"/>
                <a:ea typeface="Helvetica Light" charset="0"/>
                <a:cs typeface="Helvetica Light" charset="0"/>
                <a:sym typeface="Wingdings" pitchFamily="2" charset="2"/>
              </a:rPr>
              <a:t>LHC + ILC-250+GZ</a:t>
            </a:r>
          </a:p>
        </p:txBody>
      </p:sp>
      <p:sp>
        <p:nvSpPr>
          <p:cNvPr id="12" name="TextBox 11">
            <a:extLst>
              <a:ext uri="{FF2B5EF4-FFF2-40B4-BE49-F238E27FC236}">
                <a16:creationId xmlns:a16="http://schemas.microsoft.com/office/drawing/2014/main" id="{68FD0475-4C81-2349-8904-2AC62EB73996}"/>
              </a:ext>
            </a:extLst>
          </p:cNvPr>
          <p:cNvSpPr txBox="1"/>
          <p:nvPr/>
        </p:nvSpPr>
        <p:spPr>
          <a:xfrm>
            <a:off x="4223792" y="5944209"/>
            <a:ext cx="1511876" cy="228288"/>
          </a:xfrm>
          <a:prstGeom prst="rect">
            <a:avLst/>
          </a:prstGeom>
          <a:solidFill>
            <a:schemeClr val="bg1"/>
          </a:solidFill>
        </p:spPr>
        <p:txBody>
          <a:bodyPr wrap="square" lIns="36000" tIns="21600" rIns="36000" bIns="21600" rtlCol="0">
            <a:spAutoFit/>
          </a:bodyPr>
          <a:lstStyle/>
          <a:p>
            <a:pPr marL="0">
              <a:spcBef>
                <a:spcPts val="3000"/>
              </a:spcBef>
            </a:pPr>
            <a:r>
              <a:rPr lang="en-US" sz="1200" dirty="0">
                <a:solidFill>
                  <a:prstClr val="black"/>
                </a:solidFill>
                <a:latin typeface="Helvetica" pitchFamily="2" charset="0"/>
                <a:ea typeface="Helvetica Light" charset="0"/>
                <a:cs typeface="Helvetica Light" charset="0"/>
                <a:sym typeface="Wingdings" pitchFamily="2" charset="2"/>
              </a:rPr>
              <a:t>LHC + CLIC-380+GZ</a:t>
            </a:r>
          </a:p>
        </p:txBody>
      </p:sp>
      <p:sp>
        <p:nvSpPr>
          <p:cNvPr id="13" name="TextBox 12">
            <a:extLst>
              <a:ext uri="{FF2B5EF4-FFF2-40B4-BE49-F238E27FC236}">
                <a16:creationId xmlns:a16="http://schemas.microsoft.com/office/drawing/2014/main" id="{9C310877-8F68-EF4C-BA69-264EBEBEA9FF}"/>
              </a:ext>
            </a:extLst>
          </p:cNvPr>
          <p:cNvSpPr txBox="1"/>
          <p:nvPr/>
        </p:nvSpPr>
        <p:spPr>
          <a:xfrm>
            <a:off x="7411537" y="5941240"/>
            <a:ext cx="981606" cy="228288"/>
          </a:xfrm>
          <a:prstGeom prst="rect">
            <a:avLst/>
          </a:prstGeom>
          <a:solidFill>
            <a:schemeClr val="bg1"/>
          </a:solidFill>
        </p:spPr>
        <p:txBody>
          <a:bodyPr wrap="none" lIns="36000" tIns="21600" rIns="36000" bIns="21600" rtlCol="0">
            <a:spAutoFit/>
          </a:bodyPr>
          <a:lstStyle/>
          <a:p>
            <a:pPr marL="0">
              <a:spcBef>
                <a:spcPts val="3000"/>
              </a:spcBef>
            </a:pPr>
            <a:r>
              <a:rPr lang="en-US" sz="1200" dirty="0">
                <a:solidFill>
                  <a:prstClr val="black"/>
                </a:solidFill>
                <a:latin typeface="Helvetica" pitchFamily="2" charset="0"/>
                <a:ea typeface="Helvetica Light" charset="0"/>
                <a:cs typeface="Helvetica Light" charset="0"/>
                <a:sym typeface="Wingdings" pitchFamily="2" charset="2"/>
              </a:rPr>
              <a:t>LHC + CEPC</a:t>
            </a:r>
          </a:p>
        </p:txBody>
      </p:sp>
    </p:spTree>
    <p:extLst>
      <p:ext uri="{BB962C8B-B14F-4D97-AF65-F5344CB8AC3E}">
        <p14:creationId xmlns:p14="http://schemas.microsoft.com/office/powerpoint/2010/main" val="2408159686"/>
      </p:ext>
    </p:extLst>
  </p:cSld>
  <p:clrMapOvr>
    <a:masterClrMapping/>
  </p:clrMapOvr>
</p:sld>
</file>

<file path=ppt/theme/theme1.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spAutoFit/>
      </a:bodyPr>
      <a:lstStyle>
        <a:defPPr algn="ct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257586</TotalTime>
  <Words>1803</Words>
  <Application>Microsoft Macintosh PowerPoint</Application>
  <PresentationFormat>Widescreen</PresentationFormat>
  <Paragraphs>156</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Cambria Math</vt:lpstr>
      <vt:lpstr>Helvetica</vt:lpstr>
      <vt:lpstr>Helvetica Light</vt:lpstr>
      <vt:lpstr>Helvetica Neue</vt:lpstr>
      <vt:lpstr>Symbol</vt:lpstr>
      <vt:lpstr>System Font</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CERN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SUSY subconvenor meeting</dc:title>
  <dc:subject/>
  <dc:creator>Andreas Hoecker</dc:creator>
  <cp:keywords/>
  <dc:description/>
  <cp:lastModifiedBy>Andreas Hoecker</cp:lastModifiedBy>
  <cp:revision>5985</cp:revision>
  <cp:lastPrinted>2019-11-13T12:13:44Z</cp:lastPrinted>
  <dcterms:created xsi:type="dcterms:W3CDTF">2013-03-19T21:10:26Z</dcterms:created>
  <dcterms:modified xsi:type="dcterms:W3CDTF">2022-12-12T00:44:30Z</dcterms:modified>
  <cp:category/>
</cp:coreProperties>
</file>